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  <p:sldMasterId id="2147483785" r:id="rId4"/>
    <p:sldMasterId id="2147483809" r:id="rId5"/>
  </p:sldMasterIdLst>
  <p:notesMasterIdLst>
    <p:notesMasterId r:id="rId23"/>
  </p:notesMasterIdLst>
  <p:sldIdLst>
    <p:sldId id="2007577109" r:id="rId6"/>
    <p:sldId id="278" r:id="rId7"/>
    <p:sldId id="294" r:id="rId8"/>
    <p:sldId id="257" r:id="rId9"/>
    <p:sldId id="2007577111" r:id="rId10"/>
    <p:sldId id="280" r:id="rId11"/>
    <p:sldId id="2007577104" r:id="rId12"/>
    <p:sldId id="2007577106" r:id="rId13"/>
    <p:sldId id="2007577112" r:id="rId14"/>
    <p:sldId id="296" r:id="rId15"/>
    <p:sldId id="2007577107" r:id="rId16"/>
    <p:sldId id="2007577102" r:id="rId17"/>
    <p:sldId id="276" r:id="rId18"/>
    <p:sldId id="2007577108" r:id="rId19"/>
    <p:sldId id="261" r:id="rId20"/>
    <p:sldId id="2007577115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chọn</a:t>
            </a:r>
            <a:r>
              <a:rPr lang="en-US" baseline="0" dirty="0"/>
              <a:t>.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55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chọn</a:t>
            </a:r>
            <a:r>
              <a:rPr lang="en-US" baseline="0" dirty="0"/>
              <a:t>.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9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chọn</a:t>
            </a:r>
            <a:r>
              <a:rPr lang="en-US" baseline="0" dirty="0"/>
              <a:t>.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DA4-0E28-49C4-991B-6C466D49FC4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7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078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74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48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354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613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441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719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0925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159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177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0039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0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E48A3-FBB0-4D53-AD96-BBA31C39C62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713A8-A7D8-4655-9856-7687D49ACF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77304" y="-19289959"/>
            <a:ext cx="100885352" cy="477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ECCFC-5D32-8B62-04D5-E45655C5E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BBA0432-0F6F-870C-9CB2-F52EF32C4ECF}"/>
              </a:ext>
            </a:extLst>
          </p:cNvPr>
          <p:cNvSpPr/>
          <p:nvPr userDrawn="1"/>
        </p:nvSpPr>
        <p:spPr>
          <a:xfrm>
            <a:off x="753190" y="838201"/>
            <a:ext cx="10685620" cy="52197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4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8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2026/4/14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C8E5BD-C401-9B90-AE26-91ECB0F88C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8" y="1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AC7A9F4-0467-19FF-573E-F2CF9C8BA9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8" y="1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14/04/2026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9EFB36B-D59C-64D7-91A5-B94773262EF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738" y="1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4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42" y="1638313"/>
            <a:ext cx="2786113" cy="1365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923" y="2960338"/>
            <a:ext cx="6998815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5" name="Picture 4" descr="A blue and red text&#10;&#10;AI-generated content may be incorrect.">
            <a:extLst>
              <a:ext uri="{FF2B5EF4-FFF2-40B4-BE49-F238E27FC236}">
                <a16:creationId xmlns:a16="http://schemas.microsoft.com/office/drawing/2014/main" id="{024BBC27-1C14-2887-C618-56503C63C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64" y="1648046"/>
            <a:ext cx="7458860" cy="36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33390" y="144736"/>
            <a:ext cx="11837449" cy="6649913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2A0A121-A2C6-01F2-21D0-36D8887D3A44}"/>
              </a:ext>
            </a:extLst>
          </p:cNvPr>
          <p:cNvSpPr/>
          <p:nvPr/>
        </p:nvSpPr>
        <p:spPr>
          <a:xfrm>
            <a:off x="561974" y="66675"/>
            <a:ext cx="11439525" cy="1228725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>
                <a:solidFill>
                  <a:prstClr val="black"/>
                </a:solidFill>
                <a:latin typeface="Calibri" panose="020F0502020204030204"/>
              </a:rPr>
              <a:t>Thảo luận về những việc làm cầ̀n thiết để bảo vệ cảnh quan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8913D-A897-DFA4-F245-7DEFBEE45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1628774"/>
            <a:ext cx="10220041" cy="3705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853EDA-2B41-1149-2F7C-93428D0B23C6}"/>
              </a:ext>
            </a:extLst>
          </p:cNvPr>
          <p:cNvSpPr txBox="1"/>
          <p:nvPr/>
        </p:nvSpPr>
        <p:spPr>
          <a:xfrm>
            <a:off x="2381251" y="5534025"/>
            <a:ext cx="8058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Kể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việc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cần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</a:rPr>
              <a:t>-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thực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hiện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việc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1" i="0" dirty="0">
                <a:solidFill>
                  <a:srgbClr val="000000"/>
                </a:solidFill>
                <a:effectLst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40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39" y="3026736"/>
            <a:ext cx="2468246" cy="3648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553" y="3007986"/>
            <a:ext cx="2790737" cy="3648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8F52B8-C110-4F05-A08C-9C68D2D2C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993" y="1305199"/>
            <a:ext cx="8053514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sp>
        <p:nvSpPr>
          <p:cNvPr id="19" name="Rounded Rectangle 25">
            <a:extLst>
              <a:ext uri="{FF2B5EF4-FFF2-40B4-BE49-F238E27FC236}">
                <a16:creationId xmlns:a16="http://schemas.microsoft.com/office/drawing/2014/main" id="{5481CE8B-299B-8611-0711-F86FCF4B367C}"/>
              </a:ext>
            </a:extLst>
          </p:cNvPr>
          <p:cNvSpPr/>
          <p:nvPr/>
        </p:nvSpPr>
        <p:spPr>
          <a:xfrm>
            <a:off x="2188396" y="102742"/>
            <a:ext cx="7749738" cy="1566257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hia thành 2 nhóm chính: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 thể hiện tình huống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 đưa ra lời khuyên</a:t>
            </a:r>
          </a:p>
        </p:txBody>
      </p:sp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5481CE8B-299B-8611-0711-F86FCF4B367C}"/>
              </a:ext>
            </a:extLst>
          </p:cNvPr>
          <p:cNvSpPr/>
          <p:nvPr/>
        </p:nvSpPr>
        <p:spPr>
          <a:xfrm>
            <a:off x="1620980" y="2286000"/>
            <a:ext cx="9890299" cy="2183257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libri" panose="020F0502020204030204"/>
              </a:rPr>
              <a:t>Đưa ra lời khuyên bắt đầu bằng các từ “Hãy…” với các việc cần làm và “Đừng / Xin đừng…” với các việc không nên làm.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C148B2E-4360-4AC7-A726-78AF7D5D1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5080"/>
            <a:ext cx="2092171" cy="30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194" cy="6858000"/>
          </a:xfrm>
          <a:prstGeom prst="rect">
            <a:avLst/>
          </a:prstGeom>
        </p:spPr>
      </p:pic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5481CE8B-299B-8611-0711-F86FCF4B367C}"/>
              </a:ext>
            </a:extLst>
          </p:cNvPr>
          <p:cNvSpPr/>
          <p:nvPr/>
        </p:nvSpPr>
        <p:spPr>
          <a:xfrm>
            <a:off x="754508" y="904875"/>
            <a:ext cx="10293222" cy="2619376"/>
          </a:xfrm>
          <a:prstGeom prst="roundRect">
            <a:avLst/>
          </a:prstGeom>
          <a:solidFill>
            <a:srgbClr val="FFCCCC"/>
          </a:solidFill>
          <a:ln w="38100">
            <a:solidFill>
              <a:srgbClr val="FF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Diễn: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Cảnh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đang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phố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 bạn nhỏ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tường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Bạn khác nói: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ơi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! Xin đừng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bậy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tường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nhé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!”.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Khuyên: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Hãy giữ gìn cảnh quan chung: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vẽ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bậy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viết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bậy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lên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noProof="0" dirty="0" err="1">
                <a:solidFill>
                  <a:prstClr val="black"/>
                </a:solidFill>
                <a:latin typeface="Calibri" panose="020F0502020204030204"/>
              </a:rPr>
              <a:t>tường</a:t>
            </a:r>
            <a:r>
              <a:rPr lang="en-US" sz="3200" noProof="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354383-BE0D-4093-AACB-EA28E404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397" y="3447725"/>
            <a:ext cx="2242118" cy="2864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B443ED-EC33-4F1B-DE0D-F7CD8F5E2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275" y="3848100"/>
            <a:ext cx="428625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3F9A77D3-3CE1-FDF4-6CD2-2E8BF4A76ECA}"/>
              </a:ext>
            </a:extLst>
          </p:cNvPr>
          <p:cNvSpPr/>
          <p:nvPr/>
        </p:nvSpPr>
        <p:spPr>
          <a:xfrm>
            <a:off x="0" y="0"/>
            <a:ext cx="2574104" cy="792608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huống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1: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1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194" cy="6858000"/>
          </a:xfrm>
          <a:prstGeom prst="rect">
            <a:avLst/>
          </a:prstGeom>
        </p:spPr>
      </p:pic>
      <p:sp>
        <p:nvSpPr>
          <p:cNvPr id="20" name="Rounded Rectangle 25">
            <a:extLst>
              <a:ext uri="{FF2B5EF4-FFF2-40B4-BE49-F238E27FC236}">
                <a16:creationId xmlns:a16="http://schemas.microsoft.com/office/drawing/2014/main" id="{5481CE8B-299B-8611-0711-F86FCF4B367C}"/>
              </a:ext>
            </a:extLst>
          </p:cNvPr>
          <p:cNvSpPr/>
          <p:nvPr/>
        </p:nvSpPr>
        <p:spPr>
          <a:xfrm>
            <a:off x="811658" y="981074"/>
            <a:ext cx="10293222" cy="2667001"/>
          </a:xfrm>
          <a:prstGeom prst="roundRect">
            <a:avLst/>
          </a:prstGeom>
          <a:solidFill>
            <a:srgbClr val="FFCCCC"/>
          </a:solidFill>
          <a:ln w="38100">
            <a:solidFill>
              <a:srgbClr val="FF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Diễn: </a:t>
            </a: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Cảnh đi chơi vườn hoa, người ngắm hoa, người khen hoa đẹp, ngửi hoa – khen hoa thơm… Một bạn nhỏ định ngắt hoa. Bạn khác nói: “Ấy ấy! Xin đừng hái hoa!”.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/>
              </a:rPr>
              <a:t>Khuyên: </a:t>
            </a: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Hãy giữ gìn cảnh quan chung: không giẫm nát cỏ, không ngắt hoa. Ngược lại, chúng ta có thể tưới cây, tưới hoa, nhặt rác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D354383-BE0D-4093-AACB-EA28E4048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397" y="3447725"/>
            <a:ext cx="2242118" cy="2864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ACA700-6253-F23C-24E1-3AE43A247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848686"/>
            <a:ext cx="3567112" cy="259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17BE3220-37CC-F867-5990-D8875385C3F1}"/>
              </a:ext>
            </a:extLst>
          </p:cNvPr>
          <p:cNvSpPr/>
          <p:nvPr/>
        </p:nvSpPr>
        <p:spPr>
          <a:xfrm>
            <a:off x="0" y="0"/>
            <a:ext cx="2574104" cy="792608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Tình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huống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2: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C639560-7470-7D89-F5CD-5BA92C107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8" y="1320721"/>
            <a:ext cx="5727007" cy="46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632FD-05A9-E158-4442-E4937947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78" y="312429"/>
            <a:ext cx="8940244" cy="1768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5326" y="2272936"/>
            <a:ext cx="6553174" cy="2978333"/>
          </a:xfrm>
          <a:prstGeom prst="rect">
            <a:avLst/>
          </a:prstGeom>
          <a:solidFill>
            <a:schemeClr val="bg1">
              <a:alpha val="46000"/>
            </a:schemeClr>
          </a:solidFill>
          <a:ln w="28575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12" y="2523073"/>
            <a:ext cx="5525588" cy="43349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63670" y="2491166"/>
            <a:ext cx="6491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kern="0" dirty="0">
                <a:solidFill>
                  <a:srgbClr val="FF0066"/>
                </a:solidFill>
                <a:latin typeface="Cambria" panose="02040503050406030204" pitchFamily="18" charset="0"/>
                <a:cs typeface="Times New Roman" pitchFamily="18" charset="0"/>
              </a:rPr>
              <a:t>Về nhà: Các em kể lại cho bố mẹ nghe những việc các em đã làm để bảo vệ cảnh quan quê 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96954" y="4258685"/>
            <a:ext cx="6491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- Chuẩn bị bài tiếp theo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5097" y="464457"/>
            <a:ext cx="11181806" cy="6119222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54" y="385424"/>
            <a:ext cx="5883150" cy="2272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7572" y="1006755"/>
            <a:ext cx="408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53E45-05D4-F468-38BE-76F6C4FE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56" y="2828260"/>
            <a:ext cx="5883150" cy="3551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E7B417-761D-C92B-3E9A-E6AE58F27AFA}"/>
              </a:ext>
            </a:extLst>
          </p:cNvPr>
          <p:cNvSpPr/>
          <p:nvPr/>
        </p:nvSpPr>
        <p:spPr>
          <a:xfrm>
            <a:off x="1453952" y="3611732"/>
            <a:ext cx="4266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 hoa do ai trồng? Ai được ngắm hoa? Có được ngắt hoa về làm của riêng trong nhà mình không?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D4908-45B0-74D1-1DC5-26AEE8E7D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865" y="2647508"/>
            <a:ext cx="4636182" cy="34620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414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98" y="1611086"/>
            <a:ext cx="4230661" cy="497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1817426"/>
            <a:ext cx="6989284" cy="4621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69899" y="2840915"/>
            <a:ext cx="5249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địa phương, mỗi khu vực đều có những cảnh quan chung – là của chung tất cả mọi người, ai cũng có quyền sử dụng, ai cũng có trách nhiệm phải giữ gìn, bảo vệ. </a:t>
            </a:r>
            <a:endParaRPr lang="vi-VN" sz="28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BD1072A9-E777-0C8C-14FC-56765BEC1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5" y="361918"/>
            <a:ext cx="4376164" cy="12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913F1B-A2BC-BA97-A345-8E928C54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19" y="132827"/>
            <a:ext cx="9163082" cy="1828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E413C-4C64-34F9-13AE-1FFEF1F14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18" y="2222205"/>
            <a:ext cx="10963893" cy="3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777" y="1707179"/>
            <a:ext cx="6596444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889BF98-B974-F479-83DC-50F308534CB0}"/>
              </a:ext>
            </a:extLst>
          </p:cNvPr>
          <p:cNvSpPr/>
          <p:nvPr/>
        </p:nvSpPr>
        <p:spPr>
          <a:xfrm>
            <a:off x="184935" y="93460"/>
            <a:ext cx="11876926" cy="872362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sẻ về những cảnh quan cần chăm sóc, bảo vệ ở quê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2F1D65-D4C9-F79B-1AB4-6129D3CE047C}"/>
              </a:ext>
            </a:extLst>
          </p:cNvPr>
          <p:cNvGrpSpPr/>
          <p:nvPr/>
        </p:nvGrpSpPr>
        <p:grpSpPr>
          <a:xfrm>
            <a:off x="811659" y="1345915"/>
            <a:ext cx="10582381" cy="1356188"/>
            <a:chOff x="1594337" y="1602154"/>
            <a:chExt cx="9003323" cy="3477846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F250440A-9369-6FCB-96EC-157141FF387C}"/>
                </a:ext>
              </a:extLst>
            </p:cNvPr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D43DBB2C-0296-20CE-AE56-E147FC03916C}"/>
                </a:ext>
              </a:extLst>
            </p:cNvPr>
            <p:cNvSpPr/>
            <p:nvPr/>
          </p:nvSpPr>
          <p:spPr>
            <a:xfrm>
              <a:off x="1825851" y="1733931"/>
              <a:ext cx="8423049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indent="-45720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296545" algn="l"/>
                </a:tabLst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27D3860-E80B-0E1F-E1A4-03715C910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57" y="3357634"/>
            <a:ext cx="2258865" cy="3339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AC47A-3DAE-9049-DCA7-11193E96D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343" y="3417244"/>
            <a:ext cx="2537413" cy="3317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3BECF-4641-0B1F-33AD-F30C1B3B9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675" y="3308279"/>
            <a:ext cx="7463950" cy="2711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10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33390" y="144736"/>
            <a:ext cx="11837449" cy="6649913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" y="3168115"/>
            <a:ext cx="2767013" cy="295715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381250" y="809625"/>
            <a:ext cx="9458324" cy="1857375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Vì sao mỗi người đều có trách nhiệm phải gìn giữ cảnh quan này?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9D0AF4-F4E1-E6C6-2321-3CB05FD4B444}"/>
              </a:ext>
            </a:extLst>
          </p:cNvPr>
          <p:cNvSpPr/>
          <p:nvPr/>
        </p:nvSpPr>
        <p:spPr>
          <a:xfrm>
            <a:off x="3086099" y="3524475"/>
            <a:ext cx="8448675" cy="235245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người đều có trách nhiệm phải gìn giữ cảnh quan nếu không nó sẽ cũ, hỏng, không thể sử dụng nữa.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079534A6-991B-82F4-5937-558EB38BBEB0}"/>
              </a:ext>
            </a:extLst>
          </p:cNvPr>
          <p:cNvSpPr/>
          <p:nvPr/>
        </p:nvSpPr>
        <p:spPr>
          <a:xfrm>
            <a:off x="2454379" y="2653713"/>
            <a:ext cx="541259" cy="1104635"/>
          </a:xfrm>
          <a:prstGeom prst="curved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33390" y="144736"/>
            <a:ext cx="11837449" cy="6649913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" y="3168115"/>
            <a:ext cx="2767013" cy="295715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381250" y="809625"/>
            <a:ext cx="8705850" cy="1857375"/>
          </a:xfrm>
          <a:prstGeom prst="roundRect">
            <a:avLst/>
          </a:prstGeom>
          <a:solidFill>
            <a:srgbClr val="99FF9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Gìn giữ cảnh quan nghĩa là làm những việc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9D0AF4-F4E1-E6C6-2321-3CB05FD4B444}"/>
              </a:ext>
            </a:extLst>
          </p:cNvPr>
          <p:cNvSpPr/>
          <p:nvPr/>
        </p:nvSpPr>
        <p:spPr>
          <a:xfrm>
            <a:off x="3086099" y="3524475"/>
            <a:ext cx="8448675" cy="235245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Gìn giữ cảnh quan nghĩa là không nghịch, phá, bẻ cây, vẽ bậy….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079534A6-991B-82F4-5937-558EB38BBEB0}"/>
              </a:ext>
            </a:extLst>
          </p:cNvPr>
          <p:cNvSpPr/>
          <p:nvPr/>
        </p:nvSpPr>
        <p:spPr>
          <a:xfrm>
            <a:off x="2454379" y="2653713"/>
            <a:ext cx="541259" cy="1104635"/>
          </a:xfrm>
          <a:prstGeom prst="curvedRightArrow">
            <a:avLst/>
          </a:prstGeom>
          <a:solidFill>
            <a:srgbClr val="FFFF0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7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029" y="290286"/>
            <a:ext cx="11625942" cy="6376047"/>
          </a:xfrm>
          <a:prstGeom prst="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98" y="1611086"/>
            <a:ext cx="4230661" cy="497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1817426"/>
            <a:ext cx="6989284" cy="4621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5033" y="2840915"/>
            <a:ext cx="6145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Nếu muốn giữ cho cảnh quan xung quanh mình xanh, sạch, đẹp thì mỗi người cần có ý thức chăm sóc, bảo vệ của chung.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BD1072A9-E777-0C8C-14FC-56765BEC1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05" y="361918"/>
            <a:ext cx="4376164" cy="126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500</Words>
  <Application>Microsoft Office PowerPoint</Application>
  <PresentationFormat>Widescreen</PresentationFormat>
  <Paragraphs>31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Arial</vt:lpstr>
      <vt:lpstr>Averta Std CY Bold</vt:lpstr>
      <vt:lpstr>Calibri</vt:lpstr>
      <vt:lpstr>Calibri Light</vt:lpstr>
      <vt:lpstr>Cambria</vt:lpstr>
      <vt:lpstr>Quicksand Medium</vt:lpstr>
      <vt:lpstr>Times New Roman</vt:lpstr>
      <vt:lpstr>9_www.33ppt.com</vt:lpstr>
      <vt:lpstr>Hoạt động</vt:lpstr>
      <vt:lpstr>4_Office Theme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80</cp:revision>
  <dcterms:created xsi:type="dcterms:W3CDTF">2021-06-11T04:16:36Z</dcterms:created>
  <dcterms:modified xsi:type="dcterms:W3CDTF">2026-04-14T14:39:14Z</dcterms:modified>
</cp:coreProperties>
</file>