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344B4-586B-A516-C14F-9DAC52361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26F587-C2CF-84E9-99AD-A45D47F11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805BA-9F79-D5EE-1AFB-D9E467ED9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7769B-0637-8797-EB85-C55C1E3B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C925B-16E8-FFFC-E11B-E58177FDF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1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89EE3-A6A4-1F97-1CAF-2964E2687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A3931E-ABC4-B732-6ED2-69ED2DF7E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C73DF-4E5F-9EC8-3B9F-87967691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00863-7E2F-92DC-6F06-C44A2A6F5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92DA4-831B-78ED-F939-D83CDAF97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A13331-9E5B-BC9E-EAED-C49E2FDEC1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2ABBA9-811C-C4EC-0D75-B68599E82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9C75A-8357-78E7-27C8-A0E790D0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B18AD-DFE5-5935-801A-EE7F4190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22F7D-2928-DA88-94EE-DC96FC151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9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E40E3-D4D8-6DF6-F961-8730712D6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74F61-6833-6BC8-DE7C-21137738F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DD5C5-C066-AFE2-C198-5DF9D89E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EEE53-ADD7-9807-D2BF-6C5C668C9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030C9-91DE-AB23-B750-2C826ED6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6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1CF66-A557-028F-9C19-93F3FE18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A783D-FA4E-3CBB-91D4-A1AA5E33F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F7703-3C21-1ACF-B2D4-F32AC4EB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3EFD6-FF41-DA47-2689-A7AC792B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95BF3-D88A-DC0E-335D-469C3414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7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02A41-3ACC-77CB-49B7-0CB817C93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1BE58-C84D-02FB-DD40-3A3E293E8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F582F8-AFD5-5663-B13F-FB2FB77C2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DB6FB-7E60-1FA3-EBA2-7C8D596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35071-F7B3-7E06-90A2-AAF721CD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B7D2B-B21D-87CA-534E-732D11B4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3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ED8C6-AE56-FE84-5A8B-FBC9A1F5A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8F274-B771-3519-A651-C78611AA5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3C79E-CADA-DF10-379E-2A15E4C6E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A6FCB7-AA97-B86F-E0CC-E0809E61B9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7A4315-862B-750F-520E-A38AC79EB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958B3A-669F-4B06-9C17-134540A4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DF2BED-D628-AAAC-2314-AE46E7F3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4591A-960C-C8F9-057D-C4D36ADA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3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0097C-3B93-FDF5-92F0-C4DC3E74A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22B06-26D1-CAB0-5E8F-9156FFFC1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41F6DA-9D9B-2094-FA07-ADDB6460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D314B-AC70-959A-AB04-FC5EBE8C4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6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73BDF-24B7-3664-D70A-EC53C1349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FFC1D-41D2-9154-E121-EEE70EA2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E75DD-DCF6-8C02-8B59-9109B21E9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3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300D-3EA2-9245-0683-AA91E3620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93493-8F27-93AF-436F-42F41F9F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7CD66-6DB8-369E-499E-8498020D4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C4C5F-5CF9-30AF-F28B-63A4E7B8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EDD67-E77A-76EC-AF47-67D599B8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56605-9090-FA24-5EAC-B057C3BE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8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B6BD4-A64C-AE05-A894-0BFA8E8A8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54CF07-F8E0-170B-E576-C83D221A7A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B0C6D-8989-2E17-457D-D8962018A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FBE9A-0FB0-74CE-0880-4D3BE6073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EF783-9748-79C8-355C-ECAF3A515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91FFF-BBD5-64F0-F19B-2CC2332D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9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0E108-2A69-AB68-219D-DF406C7C2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A2FC9-9769-884B-4BC4-528E5C140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9DA01-2415-9F1B-904F-A4A9A14C51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4F839-7806-4948-98A6-818384348BA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531FE-0CD4-4F51-4715-A0C5854A2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5799-492B-7581-21CD-B7A3963B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879D4-34F5-48B4-A7D2-DE35C30A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9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E27E-E66E-D4FF-C88D-FF63F5FC4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66961-288F-4DE5-A35F-54938C5470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D0BE8C-DE76-687B-9CFF-1E10D917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670" y="1261684"/>
            <a:ext cx="7340220" cy="433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6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37170-FA69-96D2-5706-A0B45D76C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B0C1E-21CC-E4E6-9A9D-79F8F40A6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C1F162-1453-33F5-9209-BF7AC2EB8713}"/>
              </a:ext>
            </a:extLst>
          </p:cNvPr>
          <p:cNvSpPr txBox="1"/>
          <p:nvPr/>
        </p:nvSpPr>
        <p:spPr>
          <a:xfrm>
            <a:off x="2761947" y="1905506"/>
            <a:ext cx="55920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nhận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xét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môi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trường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vật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vật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khuôn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viên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trường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suối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ao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trước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sát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79A9DD-5B23-AAFC-C676-1D43B406B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267" y="-2208"/>
            <a:ext cx="1882722" cy="190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7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4F6D-8B2A-77AE-4D31-E9F67B30E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C13F8-C955-CBF7-2D30-651B5B989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E5E8A22-68E7-0CB8-9632-C4767180AD03}"/>
              </a:ext>
            </a:extLst>
          </p:cNvPr>
          <p:cNvGrpSpPr/>
          <p:nvPr/>
        </p:nvGrpSpPr>
        <p:grpSpPr>
          <a:xfrm>
            <a:off x="357093" y="330488"/>
            <a:ext cx="9263158" cy="1457325"/>
            <a:chOff x="357093" y="395803"/>
            <a:chExt cx="9263158" cy="14573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19BE490-3E06-58DA-A74D-5B7DB3D5ECF5}"/>
                </a:ext>
              </a:extLst>
            </p:cNvPr>
            <p:cNvGrpSpPr/>
            <p:nvPr/>
          </p:nvGrpSpPr>
          <p:grpSpPr>
            <a:xfrm>
              <a:off x="357093" y="395803"/>
              <a:ext cx="9263158" cy="1457325"/>
              <a:chOff x="357093" y="395803"/>
              <a:chExt cx="9263158" cy="1457325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CEAC9C8C-754D-8036-D34D-DBDCEBE5C274}"/>
                  </a:ext>
                </a:extLst>
              </p:cNvPr>
              <p:cNvSpPr/>
              <p:nvPr/>
            </p:nvSpPr>
            <p:spPr>
              <a:xfrm>
                <a:off x="915147" y="874181"/>
                <a:ext cx="8705104" cy="74295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198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103C2209-5D0C-9C1F-F053-8E3BEBECC38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10000" b="90000" l="10000" r="90000">
                            <a14:backgroundMark x1="24111" y1="18587" x2="23188" y2="11060"/>
                            <a14:backgroundMark x1="24506" y1="72965" x2="24901" y2="90015"/>
                          </a14:backgroundRemoval>
                        </a14:imgEffect>
                      </a14:imgLayer>
                    </a14:imgProps>
                  </a:ext>
                </a:extLst>
              </a:blip>
              <a:srcRect l="6787" t="18530" r="54116" b="21952"/>
              <a:stretch/>
            </p:blipFill>
            <p:spPr>
              <a:xfrm>
                <a:off x="357093" y="395803"/>
                <a:ext cx="1116107" cy="1457325"/>
              </a:xfrm>
              <a:prstGeom prst="rect">
                <a:avLst/>
              </a:prstGeom>
            </p:spPr>
          </p:pic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A50102-B70B-8C80-C3EB-CBEEFC7832CE}"/>
                </a:ext>
              </a:extLst>
            </p:cNvPr>
            <p:cNvSpPr txBox="1"/>
            <p:nvPr/>
          </p:nvSpPr>
          <p:spPr>
            <a:xfrm>
              <a:off x="1473200" y="939799"/>
              <a:ext cx="81470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Tại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sao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chúng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ta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không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nên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xả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rác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bừa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bãi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AC7D683-40DC-4E31-C2E4-7E802FED2032}"/>
              </a:ext>
            </a:extLst>
          </p:cNvPr>
          <p:cNvGrpSpPr/>
          <p:nvPr/>
        </p:nvGrpSpPr>
        <p:grpSpPr>
          <a:xfrm>
            <a:off x="915146" y="2331506"/>
            <a:ext cx="5653304" cy="3325318"/>
            <a:chOff x="442696" y="2246807"/>
            <a:chExt cx="6767729" cy="255110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2A2C2DA-7031-29A5-04B2-04FA81CDB9B1}"/>
                </a:ext>
              </a:extLst>
            </p:cNvPr>
            <p:cNvSpPr txBox="1"/>
            <p:nvPr/>
          </p:nvSpPr>
          <p:spPr>
            <a:xfrm>
              <a:off x="654423" y="2427849"/>
              <a:ext cx="6203577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 i="0" dirty="0">
                  <a:solidFill>
                    <a:srgbClr val="212529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Việc vứt, xả rác bừa bãi không chỉ gây nên hiện tượng ô nhiễm môi trường nước. Không khí mà còn gây nên mất mỹ quan đô thị.</a:t>
              </a:r>
              <a:r>
                <a:rPr lang="en-US" sz="3200" b="1" i="0" dirty="0">
                  <a:solidFill>
                    <a:srgbClr val="212529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endParaRPr lang="en-US" sz="32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1" name="îṧḷiḓè">
              <a:extLst>
                <a:ext uri="{FF2B5EF4-FFF2-40B4-BE49-F238E27FC236}">
                  <a16:creationId xmlns:a16="http://schemas.microsoft.com/office/drawing/2014/main" id="{A414EA66-3175-B614-C8DE-A4739300D987}"/>
                </a:ext>
              </a:extLst>
            </p:cNvPr>
            <p:cNvSpPr/>
            <p:nvPr/>
          </p:nvSpPr>
          <p:spPr bwMode="auto">
            <a:xfrm>
              <a:off x="442696" y="2246807"/>
              <a:ext cx="6767729" cy="2551101"/>
            </a:xfrm>
            <a:prstGeom prst="rect">
              <a:avLst/>
            </a:prstGeom>
            <a:noFill/>
            <a:ln w="38100">
              <a:solidFill>
                <a:srgbClr val="7FB142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91440" tIns="45720" rIns="91440" bIns="45720" anchor="ctr" anchorCtr="0">
              <a:normAutofit/>
            </a:bodyPr>
            <a:lstStyle>
              <a:defPPr>
                <a:defRPr lang="zh-CN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171450" marR="0" lvl="0" indent="-171450" algn="l" defTabSz="914377" rtl="0" eaLnBrk="1" fontAlgn="auto" latinLnBrk="0" hangingPunct="1">
                <a:lnSpc>
                  <a:spcPct val="1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字魂127号-月岩体" panose="020F0502020204030204"/>
                  <a:cs typeface="+mn-ea"/>
                  <a:sym typeface="+mn-lt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007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1C987-87FA-0148-38BD-87BAE2D5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62046-DBC7-BA9C-0993-26691C17A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C6CB66-B15F-792A-9842-A6311E8DDC9D}"/>
              </a:ext>
            </a:extLst>
          </p:cNvPr>
          <p:cNvGrpSpPr/>
          <p:nvPr/>
        </p:nvGrpSpPr>
        <p:grpSpPr>
          <a:xfrm>
            <a:off x="923925" y="733425"/>
            <a:ext cx="6657975" cy="3638550"/>
            <a:chOff x="2438400" y="1466850"/>
            <a:chExt cx="6657975" cy="3638550"/>
          </a:xfrm>
        </p:grpSpPr>
        <p:sp>
          <p:nvSpPr>
            <p:cNvPr id="5" name="Cloud 4">
              <a:extLst>
                <a:ext uri="{FF2B5EF4-FFF2-40B4-BE49-F238E27FC236}">
                  <a16:creationId xmlns:a16="http://schemas.microsoft.com/office/drawing/2014/main" id="{25D03B0D-1DC6-55F3-30A5-DAE8366A2150}"/>
                </a:ext>
              </a:extLst>
            </p:cNvPr>
            <p:cNvSpPr/>
            <p:nvPr/>
          </p:nvSpPr>
          <p:spPr>
            <a:xfrm>
              <a:off x="2438400" y="1466850"/>
              <a:ext cx="6657975" cy="3638550"/>
            </a:xfrm>
            <a:prstGeom prst="cloud">
              <a:avLst/>
            </a:prstGeom>
            <a:solidFill>
              <a:schemeClr val="bg1"/>
            </a:solidFill>
            <a:ln w="19050">
              <a:solidFill>
                <a:srgbClr val="82B140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28EFCF-4F76-5A7C-B780-0BAAA13B8A7D}"/>
                </a:ext>
              </a:extLst>
            </p:cNvPr>
            <p:cNvSpPr txBox="1"/>
            <p:nvPr/>
          </p:nvSpPr>
          <p:spPr>
            <a:xfrm>
              <a:off x="3549650" y="2422177"/>
              <a:ext cx="468947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Qua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đoạn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video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vừa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rồi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,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em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hãy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nêu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hậu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quả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của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việc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vứt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rác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bừa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dirty="0" err="1">
                  <a:latin typeface="Cambria" panose="02040503050406030204" pitchFamily="18" charset="0"/>
                  <a:ea typeface="Cambria" panose="02040503050406030204" pitchFamily="18" charset="0"/>
                </a:rPr>
                <a:t>bãi</a:t>
              </a:r>
              <a:r>
                <a:rPr lang="en-US" sz="3200" b="1" dirty="0"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6334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字魂127号-月岩体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2026-04-14T13:38:55Z</dcterms:created>
  <dcterms:modified xsi:type="dcterms:W3CDTF">2026-04-14T13:38:56Z</dcterms:modified>
</cp:coreProperties>
</file>