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51" r:id="rId2"/>
    <p:sldMasterId id="2147483842" r:id="rId3"/>
    <p:sldMasterId id="2147483858" r:id="rId4"/>
  </p:sldMasterIdLst>
  <p:notesMasterIdLst>
    <p:notesMasterId r:id="rId10"/>
  </p:notesMasterIdLst>
  <p:sldIdLst>
    <p:sldId id="11088415" r:id="rId5"/>
    <p:sldId id="11088416" r:id="rId6"/>
    <p:sldId id="11088417" r:id="rId7"/>
    <p:sldId id="11088410" r:id="rId8"/>
    <p:sldId id="37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94660"/>
  </p:normalViewPr>
  <p:slideViewPr>
    <p:cSldViewPr snapToGrid="0">
      <p:cViewPr varScale="1">
        <p:scale>
          <a:sx n="78" d="100"/>
          <a:sy n="78" d="100"/>
        </p:scale>
        <p:origin x="2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F2417-A245-4A53-AADB-BE56A8BAF7B7}"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5A5988-2AFF-4931-9BA6-E87F96F5BF07}" type="slidenum">
              <a:rPr lang="en-US" smtClean="0"/>
              <a:t>‹#›</a:t>
            </a:fld>
            <a:endParaRPr lang="en-US"/>
          </a:p>
        </p:txBody>
      </p:sp>
    </p:spTree>
    <p:extLst>
      <p:ext uri="{BB962C8B-B14F-4D97-AF65-F5344CB8AC3E}">
        <p14:creationId xmlns:p14="http://schemas.microsoft.com/office/powerpoint/2010/main" val="348009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15456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49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90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3095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07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51923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74660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8825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7980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8509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2973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789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40966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9831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58682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664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847255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919544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767373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67029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42930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6357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5756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56507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4198664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101370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4/14/2026</a:t>
            </a:fld>
            <a:endParaRPr lang="en-US"/>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18400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2026/4/14</a:t>
            </a:fld>
            <a:endParaRPr lang="zh-CN" altLang="en-US"/>
          </a:p>
        </p:txBody>
      </p:sp>
      <p:sp>
        <p:nvSpPr>
          <p:cNvPr id="5" name="页脚占位符 4">
            <a:extLst>
              <a:ext uri="{FF2B5EF4-FFF2-40B4-BE49-F238E27FC236}">
                <a16:creationId xmlns:a16="http://schemas.microsoft.com/office/drawing/2014/main"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19002244"/>
      </p:ext>
    </p:extLst>
  </p:cSld>
  <p:clrMapOvr>
    <a:masterClrMapping/>
  </p:clrMapOvr>
  <p:transition spd="med">
    <p:blinds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33D05-94FB-4C5E-B518-DCC2AAFB8F4A}"/>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5" name="Footer Placeholder 4">
            <a:extLst>
              <a:ext uri="{FF2B5EF4-FFF2-40B4-BE49-F238E27FC236}">
                <a16:creationId xmlns:a16="http://schemas.microsoft.com/office/drawing/2014/main"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50212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84EB9-A267-47AC-B22D-8D2DF9230745}"/>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5" name="Footer Placeholder 4">
            <a:extLst>
              <a:ext uri="{FF2B5EF4-FFF2-40B4-BE49-F238E27FC236}">
                <a16:creationId xmlns:a16="http://schemas.microsoft.com/office/drawing/2014/main"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346644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DF85A-0A8A-4BFC-8B6E-A94821E16437}"/>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5" name="Footer Placeholder 4">
            <a:extLst>
              <a:ext uri="{FF2B5EF4-FFF2-40B4-BE49-F238E27FC236}">
                <a16:creationId xmlns:a16="http://schemas.microsoft.com/office/drawing/2014/main"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09748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C3315-7A22-42AF-A6D4-42EAA2754605}"/>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6" name="Footer Placeholder 5">
            <a:extLst>
              <a:ext uri="{FF2B5EF4-FFF2-40B4-BE49-F238E27FC236}">
                <a16:creationId xmlns:a16="http://schemas.microsoft.com/office/drawing/2014/main"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871984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70DE-27FA-4BCA-AB6A-14A7759CDCA9}"/>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8" name="Footer Placeholder 7">
            <a:extLst>
              <a:ext uri="{FF2B5EF4-FFF2-40B4-BE49-F238E27FC236}">
                <a16:creationId xmlns:a16="http://schemas.microsoft.com/office/drawing/2014/main"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38227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890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6B45D-0E6A-4328-824C-414AD7E81293}"/>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4" name="Footer Placeholder 3">
            <a:extLst>
              <a:ext uri="{FF2B5EF4-FFF2-40B4-BE49-F238E27FC236}">
                <a16:creationId xmlns:a16="http://schemas.microsoft.com/office/drawing/2014/main"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730743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798590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AC5F-65B6-4CC7-8C52-171EA69A98EB}"/>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6" name="Footer Placeholder 5">
            <a:extLst>
              <a:ext uri="{FF2B5EF4-FFF2-40B4-BE49-F238E27FC236}">
                <a16:creationId xmlns:a16="http://schemas.microsoft.com/office/drawing/2014/main"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310923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8944C-3C65-45A0-A697-DC07FC244A4F}"/>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6" name="Footer Placeholder 5">
            <a:extLst>
              <a:ext uri="{FF2B5EF4-FFF2-40B4-BE49-F238E27FC236}">
                <a16:creationId xmlns:a16="http://schemas.microsoft.com/office/drawing/2014/main"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833063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47D8F-51E6-45AB-8F7D-B3F477FD745D}"/>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5" name="Footer Placeholder 4">
            <a:extLst>
              <a:ext uri="{FF2B5EF4-FFF2-40B4-BE49-F238E27FC236}">
                <a16:creationId xmlns:a16="http://schemas.microsoft.com/office/drawing/2014/main"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726431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48AD-4DD4-41B5-9B17-248A5B57A74D}"/>
              </a:ext>
            </a:extLst>
          </p:cNvPr>
          <p:cNvSpPr>
            <a:spLocks noGrp="1"/>
          </p:cNvSpPr>
          <p:nvPr>
            <p:ph type="dt" sz="half" idx="10"/>
          </p:nvPr>
        </p:nvSpPr>
        <p:spPr/>
        <p:txBody>
          <a:bodyPr/>
          <a:lstStyle/>
          <a:p>
            <a:fld id="{7BC8F09B-D746-4DA2-841D-CC046C657822}" type="datetimeFigureOut">
              <a:rPr lang="en-US" smtClean="0"/>
              <a:t>4/14/2026</a:t>
            </a:fld>
            <a:endParaRPr lang="en-US"/>
          </a:p>
        </p:txBody>
      </p:sp>
      <p:sp>
        <p:nvSpPr>
          <p:cNvPr id="5" name="Footer Placeholder 4">
            <a:extLst>
              <a:ext uri="{FF2B5EF4-FFF2-40B4-BE49-F238E27FC236}">
                <a16:creationId xmlns:a16="http://schemas.microsoft.com/office/drawing/2014/main"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51375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7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6678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90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52203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77000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405450228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A579C16-9544-79DE-49ED-8562EC5F39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8313" y="83951"/>
            <a:ext cx="1698465" cy="1698465"/>
          </a:xfrm>
          <a:prstGeom prst="rect">
            <a:avLst/>
          </a:prstGeom>
        </p:spPr>
      </p:pic>
    </p:spTree>
    <p:extLst>
      <p:ext uri="{BB962C8B-B14F-4D97-AF65-F5344CB8AC3E}">
        <p14:creationId xmlns:p14="http://schemas.microsoft.com/office/powerpoint/2010/main" val="280004080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0955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4/14/2026</a:t>
            </a:fld>
            <a:endParaRPr lang="en-US"/>
          </a:p>
        </p:txBody>
      </p:sp>
      <p:sp>
        <p:nvSpPr>
          <p:cNvPr id="5" name="Footer Placeholder 4">
            <a:extLst>
              <a:ext uri="{FF2B5EF4-FFF2-40B4-BE49-F238E27FC236}">
                <a16:creationId xmlns:a16="http://schemas.microsoft.com/office/drawing/2014/main"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312468021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BB767-E29E-F6BF-32B8-EFCCBCC7F2D1}"/>
              </a:ext>
            </a:extLst>
          </p:cNvPr>
          <p:cNvPicPr>
            <a:picLocks noChangeAspect="1"/>
          </p:cNvPicPr>
          <p:nvPr/>
        </p:nvPicPr>
        <p:blipFill>
          <a:blip r:embed="rId2"/>
          <a:stretch>
            <a:fillRect/>
          </a:stretch>
        </p:blipFill>
        <p:spPr>
          <a:xfrm>
            <a:off x="104503" y="2139486"/>
            <a:ext cx="12699740" cy="2078427"/>
          </a:xfrm>
          <a:prstGeom prst="rect">
            <a:avLst/>
          </a:prstGeom>
        </p:spPr>
      </p:pic>
      <p:pic>
        <p:nvPicPr>
          <p:cNvPr id="3" name="Picture 2">
            <a:extLst>
              <a:ext uri="{FF2B5EF4-FFF2-40B4-BE49-F238E27FC236}">
                <a16:creationId xmlns:a16="http://schemas.microsoft.com/office/drawing/2014/main" id="{7CA2805E-4051-7374-B2FF-1F288B13C7DE}"/>
              </a:ext>
            </a:extLst>
          </p:cNvPr>
          <p:cNvPicPr>
            <a:picLocks noChangeAspect="1"/>
          </p:cNvPicPr>
          <p:nvPr/>
        </p:nvPicPr>
        <p:blipFill>
          <a:blip r:embed="rId3"/>
          <a:stretch>
            <a:fillRect/>
          </a:stretch>
        </p:blipFill>
        <p:spPr>
          <a:xfrm>
            <a:off x="2351113" y="3114820"/>
            <a:ext cx="7019310" cy="3743180"/>
          </a:xfrm>
          <a:prstGeom prst="rect">
            <a:avLst/>
          </a:prstGeom>
        </p:spPr>
      </p:pic>
    </p:spTree>
    <p:extLst>
      <p:ext uri="{BB962C8B-B14F-4D97-AF65-F5344CB8AC3E}">
        <p14:creationId xmlns:p14="http://schemas.microsoft.com/office/powerpoint/2010/main" val="277241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F5FA1B-D9CB-BA47-9593-E5B8A754BF72}"/>
              </a:ext>
            </a:extLst>
          </p:cNvPr>
          <p:cNvSpPr txBox="1"/>
          <p:nvPr/>
        </p:nvSpPr>
        <p:spPr>
          <a:xfrm>
            <a:off x="2009275" y="2392870"/>
            <a:ext cx="8858784" cy="2215991"/>
          </a:xfrm>
          <a:prstGeom prst="rect">
            <a:avLst/>
          </a:prstGeom>
          <a:noFill/>
          <a:effectLst/>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Hoạt</a:t>
            </a:r>
            <a:r>
              <a:rPr lang="en-US" sz="7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7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7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sz="7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Làm</a:t>
            </a:r>
            <a:r>
              <a:rPr lang="en-US" sz="7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7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việc</a:t>
            </a:r>
            <a:r>
              <a:rPr lang="en-US" sz="7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7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7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7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5571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室内, 物体&#10;&#10;描述已自动生成">
            <a:extLst>
              <a:ext uri="{FF2B5EF4-FFF2-40B4-BE49-F238E27FC236}">
                <a16:creationId xmlns:a16="http://schemas.microsoft.com/office/drawing/2014/main" id="{9F113B17-3311-5334-B4BC-417C3C4F5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001" y="-10977"/>
            <a:ext cx="8907032" cy="6011255"/>
          </a:xfrm>
          <a:prstGeom prst="rect">
            <a:avLst/>
          </a:prstGeom>
        </p:spPr>
      </p:pic>
      <p:sp>
        <p:nvSpPr>
          <p:cNvPr id="3" name="TextBox 2">
            <a:extLst>
              <a:ext uri="{FF2B5EF4-FFF2-40B4-BE49-F238E27FC236}">
                <a16:creationId xmlns:a16="http://schemas.microsoft.com/office/drawing/2014/main" id="{A14405F6-D495-894D-F4B0-85E0496E7F4B}"/>
              </a:ext>
            </a:extLst>
          </p:cNvPr>
          <p:cNvSpPr txBox="1"/>
          <p:nvPr/>
        </p:nvSpPr>
        <p:spPr>
          <a:xfrm>
            <a:off x="3846673" y="1013356"/>
            <a:ext cx="5753100" cy="3323140"/>
          </a:xfrm>
          <a:prstGeom prst="rect">
            <a:avLst/>
          </a:prstGeom>
          <a:noFill/>
        </p:spPr>
        <p:txBody>
          <a:bodyPr wrap="square" rtlCol="0">
            <a:spAutoFit/>
          </a:bodyPr>
          <a:lstStyle/>
          <a:p>
            <a:r>
              <a:rPr lang="vi-VN" sz="3500" dirty="0">
                <a:latin typeface="+mj-lt"/>
              </a:rPr>
              <a:t>1. Quan sát và cho biết hai hình dưới đây có điểm gì khác nhau. Vì sao có sự khác nhau đó? Điều gì xảy ra nếu môi trường sống của thực vật và động vật tiếp tục bị tàn phá?</a:t>
            </a:r>
            <a:endParaRPr lang="vi-VN" sz="3500" b="1" dirty="0">
              <a:latin typeface="+mj-lt"/>
            </a:endParaRPr>
          </a:p>
        </p:txBody>
      </p:sp>
    </p:spTree>
    <p:extLst>
      <p:ext uri="{BB962C8B-B14F-4D97-AF65-F5344CB8AC3E}">
        <p14:creationId xmlns:p14="http://schemas.microsoft.com/office/powerpoint/2010/main" val="196002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783771" y="1009458"/>
            <a:ext cx="8636453"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0" name="TextBox 9">
            <a:extLst>
              <a:ext uri="{FF2B5EF4-FFF2-40B4-BE49-F238E27FC236}">
                <a16:creationId xmlns:a16="http://schemas.microsoft.com/office/drawing/2014/main" id="{977C6DC3-2D63-4746-98C7-381272B6AE1F}"/>
              </a:ext>
            </a:extLst>
          </p:cNvPr>
          <p:cNvSpPr txBox="1"/>
          <p:nvPr/>
        </p:nvSpPr>
        <p:spPr>
          <a:xfrm>
            <a:off x="1099457" y="1359736"/>
            <a:ext cx="8142514" cy="3416320"/>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Nếu môi trường sống của thực vật và động vật tiếp tục bị tàn phá thì: thực vật sẽ héo khô, động vật sẽ không còn thức ăn và nơi sống dẫn đến số lượng thực vật và động vật sẽ bị giảm sút, thậm chí có thể biến mất.</a:t>
            </a:r>
          </a:p>
        </p:txBody>
      </p:sp>
    </p:spTree>
    <p:extLst>
      <p:ext uri="{BB962C8B-B14F-4D97-AF65-F5344CB8AC3E}">
        <p14:creationId xmlns:p14="http://schemas.microsoft.com/office/powerpoint/2010/main" val="3409582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grpSp>
        <p:nvGrpSpPr>
          <p:cNvPr id="3" name="Group 2">
            <a:extLst>
              <a:ext uri="{FF2B5EF4-FFF2-40B4-BE49-F238E27FC236}">
                <a16:creationId xmlns:a16="http://schemas.microsoft.com/office/drawing/2014/main" id="{7AAA1C12-EB99-BC6B-93F7-69003E802DB4}"/>
              </a:ext>
            </a:extLst>
          </p:cNvPr>
          <p:cNvGrpSpPr/>
          <p:nvPr/>
        </p:nvGrpSpPr>
        <p:grpSpPr>
          <a:xfrm>
            <a:off x="580142" y="1803685"/>
            <a:ext cx="10675686" cy="2909829"/>
            <a:chOff x="1247741" y="3066172"/>
            <a:chExt cx="10675686" cy="2909829"/>
          </a:xfrm>
        </p:grpSpPr>
        <p:grpSp>
          <p:nvGrpSpPr>
            <p:cNvPr id="4" name="Group 3">
              <a:extLst>
                <a:ext uri="{FF2B5EF4-FFF2-40B4-BE49-F238E27FC236}">
                  <a16:creationId xmlns:a16="http://schemas.microsoft.com/office/drawing/2014/main" id="{A22E6C0E-D176-CEC9-BFE9-BE110594CA98}"/>
                </a:ext>
              </a:extLst>
            </p:cNvPr>
            <p:cNvGrpSpPr/>
            <p:nvPr/>
          </p:nvGrpSpPr>
          <p:grpSpPr>
            <a:xfrm>
              <a:off x="1247741" y="3066172"/>
              <a:ext cx="10675686" cy="2909829"/>
              <a:chOff x="923364" y="1053424"/>
              <a:chExt cx="10675686" cy="2909829"/>
            </a:xfrm>
          </p:grpSpPr>
          <p:grpSp>
            <p:nvGrpSpPr>
              <p:cNvPr id="6" name="Group 5">
                <a:extLst>
                  <a:ext uri="{FF2B5EF4-FFF2-40B4-BE49-F238E27FC236}">
                    <a16:creationId xmlns:a16="http://schemas.microsoft.com/office/drawing/2014/main" id="{1DFA80B7-4AC6-D7FB-23FB-AC028D480285}"/>
                  </a:ext>
                </a:extLst>
              </p:cNvPr>
              <p:cNvGrpSpPr/>
              <p:nvPr/>
            </p:nvGrpSpPr>
            <p:grpSpPr>
              <a:xfrm>
                <a:off x="923364" y="1053424"/>
                <a:ext cx="10419729" cy="2909829"/>
                <a:chOff x="1453833" y="1260623"/>
                <a:chExt cx="8580577" cy="3014277"/>
              </a:xfrm>
            </p:grpSpPr>
            <p:sp>
              <p:nvSpPr>
                <p:cNvPr id="8" name="Rectangle: Rounded Corners 7">
                  <a:extLst>
                    <a:ext uri="{FF2B5EF4-FFF2-40B4-BE49-F238E27FC236}">
                      <a16:creationId xmlns:a16="http://schemas.microsoft.com/office/drawing/2014/main" id="{57E023B6-0DA5-4A17-FC80-75293733B078}"/>
                    </a:ext>
                  </a:extLst>
                </p:cNvPr>
                <p:cNvSpPr/>
                <p:nvPr/>
              </p:nvSpPr>
              <p:spPr>
                <a:xfrm>
                  <a:off x="2101266" y="1740281"/>
                  <a:ext cx="7933144" cy="2534619"/>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513E6C7-A79F-E4F9-6506-26320106D96E}"/>
                    </a:ext>
                  </a:extLst>
                </p:cNvPr>
                <p:cNvPicPr>
                  <a:picLocks noChangeAspect="1"/>
                </p:cNvPicPr>
                <p:nvPr/>
              </p:nvPicPr>
              <p:blipFill rotWithShape="1">
                <a:blip r:embed="rId4">
                  <a:extLst>
                    <a:ext uri="{28A0092B-C50C-407E-A947-70E740481C1C}">
                      <a14:useLocalDpi xmlns:a14="http://schemas.microsoft.com/office/drawing/2010/main" val="0"/>
                    </a:ext>
                  </a:extLst>
                </a:blip>
                <a:srcRect t="47592" r="62604"/>
                <a:stretch/>
              </p:blipFill>
              <p:spPr>
                <a:xfrm>
                  <a:off x="1453833" y="1260623"/>
                  <a:ext cx="2107193" cy="1661103"/>
                </a:xfrm>
                <a:prstGeom prst="rect">
                  <a:avLst/>
                </a:prstGeom>
              </p:spPr>
            </p:pic>
            <p:sp>
              <p:nvSpPr>
                <p:cNvPr id="12" name="Rectangle 11">
                  <a:extLst>
                    <a:ext uri="{FF2B5EF4-FFF2-40B4-BE49-F238E27FC236}">
                      <a16:creationId xmlns:a16="http://schemas.microsoft.com/office/drawing/2014/main" id="{0718814C-B835-36CC-6CF7-BE2A68737E85}"/>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algn="ctr"/>
                  <a:endParaRPr lang="en-US" sz="8000" b="1" cap="none" spc="0" dirty="0">
                    <a:ln w="9525">
                      <a:solidFill>
                        <a:sysClr val="windowText" lastClr="000000"/>
                      </a:solidFill>
                      <a:prstDash val="solid"/>
                    </a:ln>
                    <a:solidFill>
                      <a:srgbClr val="FF6699"/>
                    </a:solidFill>
                    <a:effectLst/>
                    <a:latin typeface="#9Slide07 SFU Rhythm" panose="00000400000000000000" pitchFamily="2" charset="0"/>
                  </a:endParaRPr>
                </a:p>
              </p:txBody>
            </p:sp>
          </p:grpSp>
          <p:sp>
            <p:nvSpPr>
              <p:cNvPr id="7" name="TextBox 6">
                <a:extLst>
                  <a:ext uri="{FF2B5EF4-FFF2-40B4-BE49-F238E27FC236}">
                    <a16:creationId xmlns:a16="http://schemas.microsoft.com/office/drawing/2014/main" id="{C3B41AE7-A4F0-1636-2693-E77A7A9E92A7}"/>
                  </a:ext>
                </a:extLst>
              </p:cNvPr>
              <p:cNvSpPr txBox="1"/>
              <p:nvPr/>
            </p:nvSpPr>
            <p:spPr>
              <a:xfrm>
                <a:off x="2740266" y="1671625"/>
                <a:ext cx="8858784" cy="553998"/>
              </a:xfrm>
              <a:prstGeom prst="rect">
                <a:avLst/>
              </a:prstGeom>
              <a:noFill/>
              <a:effectLst/>
            </p:spPr>
            <p:txBody>
              <a:bodyPr wrap="square" lIns="0" tIns="0" rIns="0" bIns="0" rtlCol="0">
                <a:spAutoFit/>
              </a:bodyPr>
              <a:lstStyle/>
              <a:p>
                <a:endParaRPr lang="en-US" sz="3600">
                  <a:solidFill>
                    <a:schemeClr val="tx1">
                      <a:lumMod val="95000"/>
                      <a:lumOff val="5000"/>
                    </a:schemeClr>
                  </a:solidFill>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B4D639EF-A63D-2530-8854-90B48134E383}"/>
                </a:ext>
              </a:extLst>
            </p:cNvPr>
            <p:cNvSpPr txBox="1"/>
            <p:nvPr/>
          </p:nvSpPr>
          <p:spPr>
            <a:xfrm>
              <a:off x="2676874" y="3655357"/>
              <a:ext cx="8858784" cy="2215991"/>
            </a:xfrm>
            <a:prstGeom prst="rect">
              <a:avLst/>
            </a:prstGeom>
            <a:noFill/>
            <a:effectLst/>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Hoạt</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Ảnh</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hưởng</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việc</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làm</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đối</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với</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môi</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trường</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999693991"/>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122</Words>
  <Application>Microsoft Office PowerPoint</Application>
  <PresentationFormat>Widescreen</PresentationFormat>
  <Paragraphs>6</Paragraphs>
  <Slides>5</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vt:i4>
      </vt:variant>
    </vt:vector>
  </HeadingPairs>
  <TitlesOfParts>
    <vt:vector size="16" baseType="lpstr">
      <vt:lpstr>等线</vt:lpstr>
      <vt:lpstr>#9Slide07 SFU Rhythm</vt:lpstr>
      <vt:lpstr>Arial</vt:lpstr>
      <vt:lpstr>Calibri</vt:lpstr>
      <vt:lpstr>Calibri Light</vt:lpstr>
      <vt:lpstr>Cambria</vt:lpstr>
      <vt:lpstr>Utm AVO</vt:lpstr>
      <vt:lpstr>4_Office Theme</vt:lpstr>
      <vt:lpstr>3_Office 主题</vt:lpstr>
      <vt:lpstr>Custom Design</vt:lpstr>
      <vt:lpstr>2_Office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41</cp:revision>
  <dcterms:created xsi:type="dcterms:W3CDTF">2021-09-15T15:07:23Z</dcterms:created>
  <dcterms:modified xsi:type="dcterms:W3CDTF">2026-04-14T13:24:35Z</dcterms:modified>
</cp:coreProperties>
</file>