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7" r:id="rId2"/>
    <p:sldMasterId id="2147483823" r:id="rId3"/>
  </p:sldMasterIdLst>
  <p:notesMasterIdLst>
    <p:notesMasterId r:id="rId8"/>
  </p:notesMasterIdLst>
  <p:sldIdLst>
    <p:sldId id="257" r:id="rId4"/>
    <p:sldId id="269" r:id="rId5"/>
    <p:sldId id="270"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A829A-7053-4BCA-9F80-D54628A28A56}"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28451-20DD-459D-A8E0-67A5D696355F}" type="slidenum">
              <a:rPr lang="en-US" smtClean="0"/>
              <a:t>‹#›</a:t>
            </a:fld>
            <a:endParaRPr lang="en-US"/>
          </a:p>
        </p:txBody>
      </p:sp>
    </p:spTree>
    <p:extLst>
      <p:ext uri="{BB962C8B-B14F-4D97-AF65-F5344CB8AC3E}">
        <p14:creationId xmlns:p14="http://schemas.microsoft.com/office/powerpoint/2010/main" val="399719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116161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C45D7-B403-4F7C-94DE-265E7414B2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EA9873-3ED3-47AB-8599-0EFC21B7C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AA068D-9145-4F40-BB1A-602A7F339DF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2C1D6F-86D7-4F65-99D6-3B2ADE1D4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6A7E08-FF4F-43D2-80A6-1A97EEA0735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87C2D4C-331B-427F-88A0-CF8AA77D5EF0}"/>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DB421D53-2C5A-4993-BFB3-5AAD0F8CB3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83CC75-78BE-4C05-9827-F46349A83191}"/>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98733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0C9E1-AAC3-420C-89A5-2101B8F4446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DCFED8-3DB9-4AFE-8486-29D3C107FDA5}"/>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4A8D7C33-F06C-4762-B68B-57C11EFD9E5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DC32CE4-70F5-47D6-B01E-AA8FCD45480F}"/>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129264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42B12F-76C9-4E73-BE64-CABC9B186BBE}"/>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905AF040-2D36-4AB3-9D10-AA6F8AEB3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C0A3679-9E35-4B7D-BEA1-627AF0DFB1E0}"/>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2696491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C771D-317B-4DA8-9A48-5A9917535B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B64B8E-4D91-4106-B4B8-39704EFE8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218DA9-61D5-4419-B5DD-751E0652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C89585F-A509-4968-B140-0087E1A7B905}"/>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D2141C99-D532-497D-8DB6-9BD3772E8D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81312F5-1F9D-4E71-8A7E-1F1139F1C1CD}"/>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501316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3EFFD-4415-4492-BC30-600367B97D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429EB5-C63A-404A-B6A8-6B2301894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5FEAFAF-97EE-4C95-AE78-51129ACED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F72089F-6437-4304-9750-21B682EB39C0}"/>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BFDDBC80-9AC3-4BE5-AEEC-055B7EABE8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27DAB3-FA79-40F2-9DB1-1244569FE3C1}"/>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413304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36F25-147E-4FB9-B70F-6C625A243CD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36B732-1C54-49BA-B04E-E888A54716C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A0D398-C156-4CCE-9B8E-E569296E6916}"/>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D2CACBCE-F858-44ED-93DF-A72A15D5DC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1F9F3F-BD5D-4BF5-A51E-7031C3202043}"/>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790523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31A4523-E515-44F1-89A4-780856E011E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331FCBB-47C1-4403-98DC-019162FCF3F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6E7EE-7EC3-4D4E-8DF3-332DB7568128}"/>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30BE1293-2671-4773-A85D-F94C38ED13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706597-F3FA-4350-8680-CA4D958DC836}"/>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91192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066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60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7198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09608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505907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41561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398089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1935458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119260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3702755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1736646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3BC509-D90C-4896-88DC-EDADAF56BA6B}" type="datetimeFigureOut">
              <a:rPr lang="en-US" smtClean="0"/>
              <a:t>4/14/2026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E7E67E-3FF8-4970-96A9-FD6EC1FCCC23}" type="slidenum">
              <a:rPr lang="en-US" smtClean="0"/>
              <a:t>‹#›</a:t>
            </a:fld>
            <a:endParaRPr lang="en-US"/>
          </a:p>
        </p:txBody>
      </p:sp>
    </p:spTree>
    <p:extLst>
      <p:ext uri="{BB962C8B-B14F-4D97-AF65-F5344CB8AC3E}">
        <p14:creationId xmlns:p14="http://schemas.microsoft.com/office/powerpoint/2010/main" val="322565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97845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686162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1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6EFF0AD-39B3-4D90-8037-AD92088F0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6041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6E4722B-71F0-4F41-89DB-CB5F294F0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506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1D91AE6-E41B-4866-BB5D-670C4BA410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4778"/>
          <a:stretch/>
        </p:blipFill>
        <p:spPr>
          <a:xfrm>
            <a:off x="0" y="0"/>
            <a:ext cx="12192000" cy="6858000"/>
          </a:xfrm>
          <a:prstGeom prst="rect">
            <a:avLst/>
          </a:prstGeom>
        </p:spPr>
      </p:pic>
      <p:sp>
        <p:nvSpPr>
          <p:cNvPr id="8" name="矩形 7">
            <a:extLst>
              <a:ext uri="{FF2B5EF4-FFF2-40B4-BE49-F238E27FC236}">
                <a16:creationId xmlns:a16="http://schemas.microsoft.com/office/drawing/2014/main" id="{A363E78C-65C0-48D0-8F84-162F25E85785}"/>
              </a:ext>
            </a:extLst>
          </p:cNvPr>
          <p:cNvSpPr/>
          <p:nvPr userDrawn="1"/>
        </p:nvSpPr>
        <p:spPr>
          <a:xfrm>
            <a:off x="215590" y="182137"/>
            <a:ext cx="11775688" cy="6508252"/>
          </a:xfrm>
          <a:prstGeom prst="rect">
            <a:avLst/>
          </a:prstGeom>
          <a:noFill/>
          <a:ln w="38100">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C36941DD-8589-48A0-A6A7-F632323F3041}"/>
              </a:ext>
            </a:extLst>
          </p:cNvPr>
          <p:cNvSpPr/>
          <p:nvPr userDrawn="1"/>
        </p:nvSpPr>
        <p:spPr>
          <a:xfrm>
            <a:off x="282498" y="247187"/>
            <a:ext cx="11649307" cy="6372381"/>
          </a:xfrm>
          <a:prstGeom prst="rect">
            <a:avLst/>
          </a:prstGeom>
          <a:noFill/>
          <a:ln w="12700">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411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C8AB8E-66E0-4A02-ACBE-284DE9BE16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77C189-04E8-437D-A620-4E57E3E3581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7C219F3-AF87-43E8-A95B-653F0711FE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31301A-3C78-4FC0-B459-5EB8314812FE}"/>
              </a:ext>
            </a:extLst>
          </p:cNvPr>
          <p:cNvSpPr>
            <a:spLocks noGrp="1"/>
          </p:cNvSpPr>
          <p:nvPr>
            <p:ph type="dt" sz="half" idx="10"/>
          </p:nvPr>
        </p:nvSpPr>
        <p:spPr/>
        <p:txBody>
          <a:bodyPr/>
          <a:lstStyle/>
          <a:p>
            <a:fld id="{A759D546-96EE-4D21-A47C-92A9066D43E1}"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498E87E1-54EF-4E52-9128-F94F87B845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950F638-56B1-485D-B48D-5F09EBAD30EC}"/>
              </a:ext>
            </a:extLst>
          </p:cNvPr>
          <p:cNvSpPr>
            <a:spLocks noGrp="1"/>
          </p:cNvSpPr>
          <p:nvPr>
            <p:ph type="sldNum" sz="quarter" idx="12"/>
          </p:nvPr>
        </p:nvSpPr>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99656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789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1C2FFE-BE8F-43E6-B43D-D4DC7A9C7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1992F99-7F8C-43D1-A2C0-FF2F5C19A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E85CA9-C290-4BA2-A207-038678855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9D546-96EE-4D21-A47C-92A9066D43E1}"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BDBAF416-8063-44F2-ADD2-6DB740CF8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05892A6-A0D0-4111-A70F-F3F722BAC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27571141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370"/>
            <a:ext cx="12204536" cy="6858000"/>
          </a:xfrm>
          <a:prstGeom prst="rect">
            <a:avLst/>
          </a:prstGeom>
        </p:spPr>
      </p:pic>
      <p:sp>
        <p:nvSpPr>
          <p:cNvPr id="8" name="矩形: 圆角 42">
            <a:extLst>
              <a:ext uri="{FF2B5EF4-FFF2-40B4-BE49-F238E27FC236}">
                <a16:creationId xmlns:a16="http://schemas.microsoft.com/office/drawing/2014/main" id="{2F4510A4-EE6C-FA1C-0118-9DD6409015F8}"/>
              </a:ext>
            </a:extLst>
          </p:cNvPr>
          <p:cNvSpPr/>
          <p:nvPr userDrawn="1"/>
        </p:nvSpPr>
        <p:spPr>
          <a:xfrm>
            <a:off x="566057" y="482406"/>
            <a:ext cx="11202929" cy="5889365"/>
          </a:xfrm>
          <a:prstGeom prst="roundRect">
            <a:avLst>
              <a:gd name="adj" fmla="val 10103"/>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spTree>
    <p:extLst>
      <p:ext uri="{BB962C8B-B14F-4D97-AF65-F5344CB8AC3E}">
        <p14:creationId xmlns:p14="http://schemas.microsoft.com/office/powerpoint/2010/main" val="399643763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BFA4D0-4064-DC12-D4B3-7DAF22182A39}"/>
              </a:ext>
            </a:extLst>
          </p:cNvPr>
          <p:cNvSpPr txBox="1"/>
          <p:nvPr/>
        </p:nvSpPr>
        <p:spPr>
          <a:xfrm>
            <a:off x="5057177" y="3208017"/>
            <a:ext cx="245745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pic>
        <p:nvPicPr>
          <p:cNvPr id="5" name="Picture 4">
            <a:extLst>
              <a:ext uri="{FF2B5EF4-FFF2-40B4-BE49-F238E27FC236}">
                <a16:creationId xmlns:a16="http://schemas.microsoft.com/office/drawing/2014/main" id="{155321F1-4A2B-70AB-5F7A-4E49B0AFDBB7}"/>
              </a:ext>
            </a:extLst>
          </p:cNvPr>
          <p:cNvPicPr>
            <a:picLocks noChangeAspect="1"/>
          </p:cNvPicPr>
          <p:nvPr/>
        </p:nvPicPr>
        <p:blipFill>
          <a:blip r:embed="rId2"/>
          <a:stretch>
            <a:fillRect/>
          </a:stretch>
        </p:blipFill>
        <p:spPr>
          <a:xfrm>
            <a:off x="2742155" y="1220549"/>
            <a:ext cx="6517189" cy="1987468"/>
          </a:xfrm>
          <a:prstGeom prst="rect">
            <a:avLst/>
          </a:prstGeom>
        </p:spPr>
      </p:pic>
    </p:spTree>
    <p:extLst>
      <p:ext uri="{BB962C8B-B14F-4D97-AF65-F5344CB8AC3E}">
        <p14:creationId xmlns:p14="http://schemas.microsoft.com/office/powerpoint/2010/main" val="363019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6">
            <a:extLst>
              <a:ext uri="{FF2B5EF4-FFF2-40B4-BE49-F238E27FC236}">
                <a16:creationId xmlns:a16="http://schemas.microsoft.com/office/drawing/2014/main" id="{B61AAC73-17B2-B341-CD6F-8056859E629A}"/>
              </a:ext>
            </a:extLst>
          </p:cNvPr>
          <p:cNvSpPr/>
          <p:nvPr/>
        </p:nvSpPr>
        <p:spPr>
          <a:xfrm>
            <a:off x="799813" y="600465"/>
            <a:ext cx="10826130" cy="1605706"/>
          </a:xfrm>
          <a:prstGeom prst="round2DiagRect">
            <a:avLst>
              <a:gd name="adj1" fmla="val 50000"/>
              <a:gd name="adj2" fmla="val 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srgbClr val="5B9BD5">
                    <a:lumMod val="50000"/>
                  </a:srgbClr>
                </a:solidFill>
                <a:effectLst/>
                <a:uLnTx/>
                <a:uFillTx/>
                <a:latin typeface="UTM Avo" panose="02040603050506020204" pitchFamily="18" charset="0"/>
                <a:ea typeface="字魂27号-布丁体" panose="00000500000000000000" pitchFamily="2" charset="-122"/>
                <a:cs typeface="+mn-cs"/>
                <a:sym typeface="字魂160号-檀宋" panose="00000500000000000000" pitchFamily="2" charset="-122"/>
              </a:rPr>
              <a:t>Quan sát và kể tên việc làm trong mỗi hình sau. Những việc làm đó mang lại lợi ích gì cho mỗi trường sống của thực vật và động vật?</a:t>
            </a:r>
            <a:endParaRPr kumimoji="0" lang="zh-CN" altLang="en-US" sz="3000" b="1" i="0" u="none" strike="noStrike" kern="1200" cap="none" spc="0" normalizeH="0" baseline="0" noProof="0" dirty="0">
              <a:ln>
                <a:noFill/>
              </a:ln>
              <a:solidFill>
                <a:srgbClr val="5B9BD5">
                  <a:lumMod val="50000"/>
                </a:srgbClr>
              </a:solidFill>
              <a:effectLst/>
              <a:uLnTx/>
              <a:uFillTx/>
              <a:latin typeface="UTM Avo" panose="02040603050506020204" pitchFamily="18" charset="0"/>
              <a:ea typeface="字魂27号-布丁体" panose="00000500000000000000" pitchFamily="2" charset="-122"/>
              <a:cs typeface="+mn-cs"/>
              <a:sym typeface="字魂160号-檀宋" panose="00000500000000000000" pitchFamily="2" charset="-122"/>
            </a:endParaRPr>
          </a:p>
        </p:txBody>
      </p:sp>
      <p:pic>
        <p:nvPicPr>
          <p:cNvPr id="3" name="Picture 2">
            <a:extLst>
              <a:ext uri="{FF2B5EF4-FFF2-40B4-BE49-F238E27FC236}">
                <a16:creationId xmlns:a16="http://schemas.microsoft.com/office/drawing/2014/main" id="{F22595BC-EA99-809D-9CD9-A4FC44E862D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93941" y="2554514"/>
            <a:ext cx="2959349" cy="2248188"/>
          </a:xfrm>
          <a:prstGeom prst="rect">
            <a:avLst/>
          </a:prstGeom>
        </p:spPr>
      </p:pic>
      <p:pic>
        <p:nvPicPr>
          <p:cNvPr id="4" name="Picture 3">
            <a:extLst>
              <a:ext uri="{FF2B5EF4-FFF2-40B4-BE49-F238E27FC236}">
                <a16:creationId xmlns:a16="http://schemas.microsoft.com/office/drawing/2014/main" id="{51280B74-EE6D-A30D-F653-3A3E3309554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454124" y="2554514"/>
            <a:ext cx="2862744" cy="2248188"/>
          </a:xfrm>
          <a:prstGeom prst="rect">
            <a:avLst/>
          </a:prstGeom>
        </p:spPr>
      </p:pic>
      <p:pic>
        <p:nvPicPr>
          <p:cNvPr id="5" name="Picture 4">
            <a:extLst>
              <a:ext uri="{FF2B5EF4-FFF2-40B4-BE49-F238E27FC236}">
                <a16:creationId xmlns:a16="http://schemas.microsoft.com/office/drawing/2014/main" id="{69423C8B-2A92-13E7-A530-25F171E65A4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6417702" y="2554514"/>
            <a:ext cx="2484463" cy="2248188"/>
          </a:xfrm>
          <a:prstGeom prst="rect">
            <a:avLst/>
          </a:prstGeom>
        </p:spPr>
      </p:pic>
      <p:pic>
        <p:nvPicPr>
          <p:cNvPr id="6" name="Picture 5">
            <a:extLst>
              <a:ext uri="{FF2B5EF4-FFF2-40B4-BE49-F238E27FC236}">
                <a16:creationId xmlns:a16="http://schemas.microsoft.com/office/drawing/2014/main" id="{6FC3CB53-AD50-0168-373C-51169DF7ED7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002999" y="2554514"/>
            <a:ext cx="2862744" cy="2260061"/>
          </a:xfrm>
          <a:prstGeom prst="rect">
            <a:avLst/>
          </a:prstGeom>
        </p:spPr>
      </p:pic>
      <p:sp>
        <p:nvSpPr>
          <p:cNvPr id="7" name="Rounded Rectangle 15">
            <a:extLst>
              <a:ext uri="{FF2B5EF4-FFF2-40B4-BE49-F238E27FC236}">
                <a16:creationId xmlns:a16="http://schemas.microsoft.com/office/drawing/2014/main" id="{F4CD96EA-2FD0-B26A-53D7-C071A524B11F}"/>
              </a:ext>
            </a:extLst>
          </p:cNvPr>
          <p:cNvSpPr/>
          <p:nvPr/>
        </p:nvSpPr>
        <p:spPr>
          <a:xfrm>
            <a:off x="393941" y="4949371"/>
            <a:ext cx="2880547"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CC"/>
                </a:solidFill>
                <a:effectLst/>
                <a:uLnTx/>
                <a:uFillTx/>
                <a:latin typeface="Calibri" panose="020F0502020204030204"/>
                <a:ea typeface="+mn-ea"/>
                <a:cs typeface="+mn-cs"/>
              </a:rPr>
              <a:t>Trồng và chăm sóc rừng</a:t>
            </a:r>
          </a:p>
        </p:txBody>
      </p:sp>
      <p:sp>
        <p:nvSpPr>
          <p:cNvPr id="8" name="Rounded Rectangle 16">
            <a:extLst>
              <a:ext uri="{FF2B5EF4-FFF2-40B4-BE49-F238E27FC236}">
                <a16:creationId xmlns:a16="http://schemas.microsoft.com/office/drawing/2014/main" id="{0B319A6A-1134-B271-2B1D-283D04649982}"/>
              </a:ext>
            </a:extLst>
          </p:cNvPr>
          <p:cNvSpPr/>
          <p:nvPr/>
        </p:nvSpPr>
        <p:spPr>
          <a:xfrm>
            <a:off x="3666098" y="4949371"/>
            <a:ext cx="2226702"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CC"/>
                </a:solidFill>
                <a:effectLst/>
                <a:uLnTx/>
                <a:uFillTx/>
                <a:latin typeface="Calibri" panose="020F0502020204030204"/>
                <a:ea typeface="+mn-ea"/>
                <a:cs typeface="+mn-cs"/>
              </a:rPr>
              <a:t>Nhặt rác</a:t>
            </a:r>
          </a:p>
        </p:txBody>
      </p:sp>
      <p:sp>
        <p:nvSpPr>
          <p:cNvPr id="9" name="Rounded Rectangle 17">
            <a:extLst>
              <a:ext uri="{FF2B5EF4-FFF2-40B4-BE49-F238E27FC236}">
                <a16:creationId xmlns:a16="http://schemas.microsoft.com/office/drawing/2014/main" id="{45E04BCB-454C-A1AA-2311-E2BD4F550C97}"/>
              </a:ext>
            </a:extLst>
          </p:cNvPr>
          <p:cNvSpPr/>
          <p:nvPr/>
        </p:nvSpPr>
        <p:spPr>
          <a:xfrm>
            <a:off x="6417702" y="4992913"/>
            <a:ext cx="2484463"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CC"/>
                </a:solidFill>
                <a:effectLst/>
                <a:uLnTx/>
                <a:uFillTx/>
                <a:latin typeface="Calibri" panose="020F0502020204030204"/>
                <a:ea typeface="+mn-ea"/>
                <a:cs typeface="+mn-cs"/>
              </a:rPr>
              <a:t>Bảo tồn thiên nhiên</a:t>
            </a:r>
          </a:p>
        </p:txBody>
      </p:sp>
      <p:sp>
        <p:nvSpPr>
          <p:cNvPr id="10" name="Rounded Rectangle 18">
            <a:extLst>
              <a:ext uri="{FF2B5EF4-FFF2-40B4-BE49-F238E27FC236}">
                <a16:creationId xmlns:a16="http://schemas.microsoft.com/office/drawing/2014/main" id="{6E417554-47A2-D754-CB92-66CFA09085C1}"/>
              </a:ext>
            </a:extLst>
          </p:cNvPr>
          <p:cNvSpPr/>
          <p:nvPr/>
        </p:nvSpPr>
        <p:spPr>
          <a:xfrm>
            <a:off x="9256011" y="4992913"/>
            <a:ext cx="2369932"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CC"/>
                </a:solidFill>
                <a:effectLst/>
                <a:uLnTx/>
                <a:uFillTx/>
                <a:latin typeface="Calibri" panose="020F0502020204030204"/>
                <a:ea typeface="+mn-ea"/>
                <a:cs typeface="+mn-cs"/>
              </a:rPr>
              <a:t>Xử lí rác thải</a:t>
            </a:r>
          </a:p>
        </p:txBody>
      </p:sp>
    </p:spTree>
    <p:extLst>
      <p:ext uri="{BB962C8B-B14F-4D97-AF65-F5344CB8AC3E}">
        <p14:creationId xmlns:p14="http://schemas.microsoft.com/office/powerpoint/2010/main" val="12365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44716EDD-45DE-EFCF-21D9-CBD8FAD94B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905" t="1550" r="2619" b="60033"/>
          <a:stretch/>
        </p:blipFill>
        <p:spPr>
          <a:xfrm flipH="1">
            <a:off x="23200" y="185279"/>
            <a:ext cx="1997192" cy="1784355"/>
          </a:xfrm>
          <a:prstGeom prst="rect">
            <a:avLst/>
          </a:prstGeom>
        </p:spPr>
      </p:pic>
      <p:grpSp>
        <p:nvGrpSpPr>
          <p:cNvPr id="3" name="Group 2">
            <a:extLst>
              <a:ext uri="{FF2B5EF4-FFF2-40B4-BE49-F238E27FC236}">
                <a16:creationId xmlns:a16="http://schemas.microsoft.com/office/drawing/2014/main" id="{9DCCEFAE-C43E-3C92-2F33-658426B85A32}"/>
              </a:ext>
            </a:extLst>
          </p:cNvPr>
          <p:cNvGrpSpPr/>
          <p:nvPr/>
        </p:nvGrpSpPr>
        <p:grpSpPr>
          <a:xfrm>
            <a:off x="1980146" y="354182"/>
            <a:ext cx="6675120" cy="1461064"/>
            <a:chOff x="1980146" y="354182"/>
            <a:chExt cx="6675120" cy="1461064"/>
          </a:xfrm>
        </p:grpSpPr>
        <p:sp>
          <p:nvSpPr>
            <p:cNvPr id="4" name="TextBox 3">
              <a:extLst>
                <a:ext uri="{FF2B5EF4-FFF2-40B4-BE49-F238E27FC236}">
                  <a16:creationId xmlns:a16="http://schemas.microsoft.com/office/drawing/2014/main" id="{33D9DB52-9AD8-6E7C-BC67-E8FE71173E8A}"/>
                </a:ext>
              </a:extLst>
            </p:cNvPr>
            <p:cNvSpPr txBox="1"/>
            <p:nvPr/>
          </p:nvSpPr>
          <p:spPr>
            <a:xfrm>
              <a:off x="1980146" y="368696"/>
              <a:ext cx="66751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65100">
                    <a:solidFill>
                      <a:prstClr val="white"/>
                    </a:solidFill>
                  </a:ln>
                  <a:solidFill>
                    <a:prstClr val="white"/>
                  </a:solidFill>
                  <a:effectLst>
                    <a:outerShdw blurRad="38100" dist="38100" dir="2700000" algn="tl">
                      <a:srgbClr val="000000">
                        <a:alpha val="43137"/>
                      </a:srgbClr>
                    </a:outerShdw>
                  </a:effectLst>
                  <a:uLnTx/>
                  <a:uFillTx/>
                  <a:latin typeface="#9Slide05 SVNAngellife" panose="02000500000000020003" pitchFamily="2" charset="0"/>
                  <a:ea typeface="+mn-ea"/>
                  <a:cs typeface="+mn-cs"/>
                </a:rPr>
                <a:t>Kết luận</a:t>
              </a:r>
            </a:p>
          </p:txBody>
        </p:sp>
        <p:sp>
          <p:nvSpPr>
            <p:cNvPr id="5" name="TextBox 4">
              <a:extLst>
                <a:ext uri="{FF2B5EF4-FFF2-40B4-BE49-F238E27FC236}">
                  <a16:creationId xmlns:a16="http://schemas.microsoft.com/office/drawing/2014/main" id="{7F65E7BC-10FD-29E1-B2DC-2EFAA6701BD1}"/>
                </a:ext>
              </a:extLst>
            </p:cNvPr>
            <p:cNvSpPr txBox="1"/>
            <p:nvPr/>
          </p:nvSpPr>
          <p:spPr>
            <a:xfrm>
              <a:off x="1980146" y="354182"/>
              <a:ext cx="66751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9Slide05 SVNAngellife" panose="02000500000000020003" pitchFamily="2" charset="0"/>
                  <a:ea typeface="+mn-ea"/>
                  <a:cs typeface="+mn-cs"/>
                </a:rPr>
                <a:t>Kết luận</a:t>
              </a:r>
            </a:p>
          </p:txBody>
        </p:sp>
      </p:grpSp>
      <p:pic>
        <p:nvPicPr>
          <p:cNvPr id="6" name="图片 9">
            <a:extLst>
              <a:ext uri="{FF2B5EF4-FFF2-40B4-BE49-F238E27FC236}">
                <a16:creationId xmlns:a16="http://schemas.microsoft.com/office/drawing/2014/main" id="{394207B1-B101-CA2D-69AC-1C92562F2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58" r="17395" b="5066"/>
          <a:stretch/>
        </p:blipFill>
        <p:spPr>
          <a:xfrm>
            <a:off x="9210530" y="1735955"/>
            <a:ext cx="2910580" cy="5060256"/>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BB87CEB1-A94B-DECE-E5F2-B67752BB5E28}"/>
              </a:ext>
            </a:extLst>
          </p:cNvPr>
          <p:cNvSpPr txBox="1"/>
          <p:nvPr/>
        </p:nvSpPr>
        <p:spPr>
          <a:xfrm>
            <a:off x="1683657" y="1810530"/>
            <a:ext cx="807503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Các việc làm trên giúp cho môi trường sống của thực vật và động vật được xanh sạch đẹp hơn, bảo vệ sức khỏe của động vật, thực vật cũng như bảo vệ thiên nhiên, trái đất.</a:t>
            </a:r>
          </a:p>
        </p:txBody>
      </p:sp>
    </p:spTree>
    <p:extLst>
      <p:ext uri="{BB962C8B-B14F-4D97-AF65-F5344CB8AC3E}">
        <p14:creationId xmlns:p14="http://schemas.microsoft.com/office/powerpoint/2010/main" val="343717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9B6CE6-8E6D-4355-9ED3-88F10DB1F83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70473" y="1739055"/>
            <a:ext cx="11112489" cy="4211802"/>
          </a:xfrm>
          <a:prstGeom prst="rect">
            <a:avLst/>
          </a:prstGeom>
          <a:ln>
            <a:noFill/>
          </a:ln>
          <a:effectLst>
            <a:softEdge rad="112500"/>
          </a:effectLst>
        </p:spPr>
      </p:pic>
      <p:sp>
        <p:nvSpPr>
          <p:cNvPr id="3" name="TextBox 2"/>
          <p:cNvSpPr txBox="1"/>
          <p:nvPr/>
        </p:nvSpPr>
        <p:spPr>
          <a:xfrm>
            <a:off x="713615" y="903262"/>
            <a:ext cx="66751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9Slide05 SVNAngellife" panose="02000500000000020003" pitchFamily="2" charset="0"/>
                <a:ea typeface="+mn-ea"/>
                <a:cs typeface="+mn-cs"/>
              </a:rPr>
              <a:t> </a:t>
            </a:r>
            <a:r>
              <a:rPr kumimoji="0" lang="en-US" sz="6000" b="0" i="0" u="none" strike="noStrike" kern="1200" cap="none" spc="0" normalizeH="0" baseline="0" noProof="0">
                <a:ln>
                  <a:noFill/>
                </a:ln>
                <a:solidFill>
                  <a:srgbClr val="00CC00"/>
                </a:solidFill>
                <a:effectLst>
                  <a:outerShdw blurRad="38100" dist="38100" dir="2700000" algn="tl">
                    <a:srgbClr val="000000">
                      <a:alpha val="43137"/>
                    </a:srgbClr>
                  </a:outerShdw>
                </a:effectLst>
                <a:uLnTx/>
                <a:uFillTx/>
                <a:latin typeface="UTM Guanine" panose="02040603050506020204" pitchFamily="18" charset="0"/>
                <a:ea typeface="+mn-ea"/>
                <a:cs typeface="+mn-cs"/>
              </a:rPr>
              <a:t>NHẮC NHỞ</a:t>
            </a:r>
          </a:p>
        </p:txBody>
      </p:sp>
    </p:spTree>
    <p:extLst>
      <p:ext uri="{BB962C8B-B14F-4D97-AF65-F5344CB8AC3E}">
        <p14:creationId xmlns:p14="http://schemas.microsoft.com/office/powerpoint/2010/main" val="40229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99</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vt:i4>
      </vt:variant>
    </vt:vector>
  </HeadingPairs>
  <TitlesOfParts>
    <vt:vector size="18" baseType="lpstr">
      <vt:lpstr>等线</vt:lpstr>
      <vt:lpstr>等线 Light</vt:lpstr>
      <vt:lpstr>#9Slide05 SVNAngellife</vt:lpstr>
      <vt:lpstr>Arial</vt:lpstr>
      <vt:lpstr>Averta Std CY Bold</vt:lpstr>
      <vt:lpstr>Calibri</vt:lpstr>
      <vt:lpstr>Cambria</vt:lpstr>
      <vt:lpstr>Quicksand Medium</vt:lpstr>
      <vt:lpstr>UTM Avo</vt:lpstr>
      <vt:lpstr>UTM Guanine</vt:lpstr>
      <vt:lpstr>思源黑体 CN</vt:lpstr>
      <vt:lpstr>Hoạt động</vt:lpstr>
      <vt:lpstr>1_Office 主题​​</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32</cp:revision>
  <dcterms:created xsi:type="dcterms:W3CDTF">2021-09-15T15:09:38Z</dcterms:created>
  <dcterms:modified xsi:type="dcterms:W3CDTF">2026-04-14T13:26:09Z</dcterms:modified>
</cp:coreProperties>
</file>