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007577098" r:id="rId2"/>
    <p:sldId id="258" r:id="rId3"/>
    <p:sldId id="3399" r:id="rId4"/>
    <p:sldId id="404" r:id="rId5"/>
    <p:sldId id="360" r:id="rId6"/>
    <p:sldId id="386" r:id="rId7"/>
    <p:sldId id="361" r:id="rId8"/>
    <p:sldId id="2007577099" r:id="rId9"/>
    <p:sldId id="408" r:id="rId10"/>
    <p:sldId id="409" r:id="rId11"/>
    <p:sldId id="363" r:id="rId12"/>
    <p:sldId id="410" r:id="rId13"/>
    <p:sldId id="387"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B24204-4CEA-42A0-AC1B-5F9235977ED5}">
          <p14:sldIdLst>
            <p14:sldId id="2007577098"/>
            <p14:sldId id="258"/>
          </p14:sldIdLst>
        </p14:section>
        <p14:section name="Untitled Section" id="{68A4E41B-8DB2-4445-9986-8A32C985EB84}">
          <p14:sldIdLst>
            <p14:sldId id="3399"/>
            <p14:sldId id="404"/>
            <p14:sldId id="360"/>
            <p14:sldId id="386"/>
            <p14:sldId id="361"/>
            <p14:sldId id="2007577099"/>
            <p14:sldId id="408"/>
            <p14:sldId id="409"/>
            <p14:sldId id="363"/>
            <p14:sldId id="410"/>
            <p14:sldId id="387"/>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E6CDFF"/>
    <a:srgbClr val="FFE5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81" d="100"/>
          <a:sy n="81" d="100"/>
        </p:scale>
        <p:origin x="126" y="8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68D5F3-8C40-4B30-A948-7E535E31AD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D874D9-87C0-470A-841C-00210F423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1800B5-DAD5-41E9-ADE9-FF9302B316C0}" type="datetimeFigureOut">
              <a:rPr lang="en-US" smtClean="0"/>
              <a:t>4/14/2026</a:t>
            </a:fld>
            <a:endParaRPr lang="en-US"/>
          </a:p>
        </p:txBody>
      </p:sp>
      <p:sp>
        <p:nvSpPr>
          <p:cNvPr id="4" name="Footer Placeholder 3">
            <a:extLst>
              <a:ext uri="{FF2B5EF4-FFF2-40B4-BE49-F238E27FC236}">
                <a16:creationId xmlns:a16="http://schemas.microsoft.com/office/drawing/2014/main" id="{1AD4EF3D-8A7D-49AE-9289-06E8FC5FCB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2135C9-5CFF-4200-B118-1DF965F55C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28CF6-3C16-4317-8B04-0D6CF67746DB}" type="slidenum">
              <a:rPr lang="en-US" smtClean="0"/>
              <a:t>‹#›</a:t>
            </a:fld>
            <a:endParaRPr lang="en-US"/>
          </a:p>
        </p:txBody>
      </p:sp>
    </p:spTree>
    <p:extLst>
      <p:ext uri="{BB962C8B-B14F-4D97-AF65-F5344CB8AC3E}">
        <p14:creationId xmlns:p14="http://schemas.microsoft.com/office/powerpoint/2010/main" val="181156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94D77-872A-43A7-A1C9-CF95DA157644}"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29576-E1DF-4A7B-8727-2A6C0DFAB771}" type="slidenum">
              <a:rPr lang="en-US" smtClean="0"/>
              <a:t>‹#›</a:t>
            </a:fld>
            <a:endParaRPr lang="en-US"/>
          </a:p>
        </p:txBody>
      </p:sp>
    </p:spTree>
    <p:extLst>
      <p:ext uri="{BB962C8B-B14F-4D97-AF65-F5344CB8AC3E}">
        <p14:creationId xmlns:p14="http://schemas.microsoft.com/office/powerpoint/2010/main" val="94903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2</a:t>
            </a:fld>
            <a:endParaRPr lang="en-US"/>
          </a:p>
        </p:txBody>
      </p:sp>
    </p:spTree>
    <p:extLst>
      <p:ext uri="{BB962C8B-B14F-4D97-AF65-F5344CB8AC3E}">
        <p14:creationId xmlns:p14="http://schemas.microsoft.com/office/powerpoint/2010/main" val="414705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3</a:t>
            </a:fld>
            <a:endParaRPr lang="en-US"/>
          </a:p>
        </p:txBody>
      </p:sp>
    </p:spTree>
    <p:extLst>
      <p:ext uri="{BB962C8B-B14F-4D97-AF65-F5344CB8AC3E}">
        <p14:creationId xmlns:p14="http://schemas.microsoft.com/office/powerpoint/2010/main" val="179346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29970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13</a:t>
            </a:fld>
            <a:endParaRPr lang="en-US"/>
          </a:p>
        </p:txBody>
      </p:sp>
    </p:spTree>
    <p:extLst>
      <p:ext uri="{BB962C8B-B14F-4D97-AF65-F5344CB8AC3E}">
        <p14:creationId xmlns:p14="http://schemas.microsoft.com/office/powerpoint/2010/main" val="324522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410006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4/14/2026</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8" name="TextBox 7">
            <a:extLst>
              <a:ext uri="{FF2B5EF4-FFF2-40B4-BE49-F238E27FC236}">
                <a16:creationId xmlns:a16="http://schemas.microsoft.com/office/drawing/2014/main" id="{C0E103C9-1932-4B3D-B1A4-7EEDAA6CB569}"/>
              </a:ext>
            </a:extLst>
          </p:cNvPr>
          <p:cNvSpPr txBox="1"/>
          <p:nvPr userDrawn="1"/>
        </p:nvSpPr>
        <p:spPr>
          <a:xfrm>
            <a:off x="9250680" y="4723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6.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4.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62AD5CD-5A03-12D2-E7A6-F897D636E6D7}"/>
              </a:ext>
            </a:extLst>
          </p:cNvPr>
          <p:cNvSpPr txBox="1"/>
          <p:nvPr/>
        </p:nvSpPr>
        <p:spPr>
          <a:xfrm>
            <a:off x="4070959" y="2054268"/>
            <a:ext cx="5448822"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292961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LUYỆN TẬP</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126155502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3576476" y="1059418"/>
            <a:ext cx="8159768" cy="730200"/>
          </a:xfrm>
          <a:prstGeom prst="rect">
            <a:avLst/>
          </a:prstGeom>
          <a:noFill/>
        </p:spPr>
        <p:txBody>
          <a:bodyPr wrap="square" rtlCol="0">
            <a:spAutoFit/>
          </a:bodyPr>
          <a:lstStyle/>
          <a:p>
            <a:pPr algn="just">
              <a:lnSpc>
                <a:spcPct val="150000"/>
              </a:lnSpc>
            </a:pPr>
            <a:r>
              <a:rPr lang="en-US" sz="3200" b="1" dirty="0">
                <a:solidFill>
                  <a:schemeClr val="accent6">
                    <a:lumMod val="75000"/>
                  </a:schemeClr>
                </a:solidFill>
                <a:latin typeface="+mj-lt"/>
              </a:rPr>
              <a:t>1</a:t>
            </a:r>
            <a:r>
              <a:rPr lang="vi-VN" sz="3200" b="1" dirty="0">
                <a:solidFill>
                  <a:schemeClr val="accent6">
                    <a:lumMod val="75000"/>
                  </a:schemeClr>
                </a:solidFill>
                <a:latin typeface="+mj-lt"/>
              </a:rPr>
              <a:t>. </a:t>
            </a:r>
            <a:r>
              <a:rPr lang="vi-VN" sz="3200" dirty="0">
                <a:latin typeface="+mj-lt"/>
              </a:rPr>
              <a:t>Tìm các tên riêng có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4884827" y="295071"/>
            <a:ext cx="7591660" cy="830997"/>
          </a:xfrm>
          <a:prstGeom prst="rect">
            <a:avLst/>
          </a:prstGeom>
          <a:noFill/>
        </p:spPr>
        <p:txBody>
          <a:bodyPr wrap="square" rtlCol="0">
            <a:spAutoFit/>
          </a:bodyPr>
          <a:lstStyle/>
          <a:p>
            <a:r>
              <a:rPr lang="vi-VN" sz="4800" dirty="0">
                <a:solidFill>
                  <a:srgbClr val="FF0000"/>
                </a:solidFill>
                <a:latin typeface="+mj-lt"/>
              </a:rPr>
              <a:t>LUYỆN TẬP</a:t>
            </a:r>
            <a:endParaRPr lang="en-US" sz="4800" dirty="0">
              <a:solidFill>
                <a:srgbClr val="FF0000"/>
              </a:solidFill>
              <a:latin typeface="+mj-lt"/>
            </a:endParaRPr>
          </a:p>
        </p:txBody>
      </p:sp>
      <p:pic>
        <p:nvPicPr>
          <p:cNvPr id="28" name="Picture 27">
            <a:extLst>
              <a:ext uri="{FF2B5EF4-FFF2-40B4-BE49-F238E27FC236}">
                <a16:creationId xmlns:a16="http://schemas.microsoft.com/office/drawing/2014/main"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598661" y="441838"/>
            <a:ext cx="2239541" cy="1738991"/>
          </a:xfrm>
          <a:prstGeom prst="ellipse">
            <a:avLst/>
          </a:prstGeom>
        </p:spPr>
      </p:pic>
      <p:sp>
        <p:nvSpPr>
          <p:cNvPr id="18" name="Rectangle 17">
            <a:extLst>
              <a:ext uri="{FF2B5EF4-FFF2-40B4-BE49-F238E27FC236}">
                <a16:creationId xmlns:a16="http://schemas.microsoft.com/office/drawing/2014/main" id="{23BFB306-6754-4690-A075-C9F5C089900D}"/>
              </a:ext>
            </a:extLst>
          </p:cNvPr>
          <p:cNvSpPr/>
          <p:nvPr/>
        </p:nvSpPr>
        <p:spPr>
          <a:xfrm>
            <a:off x="2332670" y="2390992"/>
            <a:ext cx="2067019" cy="523220"/>
          </a:xfrm>
          <a:prstGeom prst="rect">
            <a:avLst/>
          </a:prstGeom>
        </p:spPr>
        <p:txBody>
          <a:bodyPr wrap="square">
            <a:spAutoFit/>
          </a:bodyPr>
          <a:lstStyle/>
          <a:p>
            <a:pPr algn="ctr"/>
            <a:r>
              <a:rPr lang="vi-VN" sz="2800" dirty="0">
                <a:solidFill>
                  <a:srgbClr val="C00000"/>
                </a:solidFill>
                <a:latin typeface="+mj-lt"/>
              </a:rPr>
              <a:t>Việt Nam</a:t>
            </a:r>
          </a:p>
        </p:txBody>
      </p:sp>
      <p:sp>
        <p:nvSpPr>
          <p:cNvPr id="78" name="Rectangle 77">
            <a:extLst>
              <a:ext uri="{FF2B5EF4-FFF2-40B4-BE49-F238E27FC236}">
                <a16:creationId xmlns:a16="http://schemas.microsoft.com/office/drawing/2014/main" id="{57F26CCF-C7DC-4182-A76F-7171CE2ECC66}"/>
              </a:ext>
            </a:extLst>
          </p:cNvPr>
          <p:cNvSpPr/>
          <p:nvPr/>
        </p:nvSpPr>
        <p:spPr>
          <a:xfrm>
            <a:off x="5220968" y="2456177"/>
            <a:ext cx="1623494" cy="523220"/>
          </a:xfrm>
          <a:prstGeom prst="rect">
            <a:avLst/>
          </a:prstGeom>
        </p:spPr>
        <p:txBody>
          <a:bodyPr wrap="square">
            <a:spAutoFit/>
          </a:bodyPr>
          <a:lstStyle/>
          <a:p>
            <a:pPr algn="ctr"/>
            <a:r>
              <a:rPr lang="vi-VN" sz="2800" dirty="0">
                <a:solidFill>
                  <a:srgbClr val="C00000"/>
                </a:solidFill>
                <a:latin typeface="+mj-lt"/>
              </a:rPr>
              <a:t>Hà Nội</a:t>
            </a:r>
          </a:p>
        </p:txBody>
      </p:sp>
      <p:sp>
        <p:nvSpPr>
          <p:cNvPr id="79" name="Rectangle 78">
            <a:extLst>
              <a:ext uri="{FF2B5EF4-FFF2-40B4-BE49-F238E27FC236}">
                <a16:creationId xmlns:a16="http://schemas.microsoft.com/office/drawing/2014/main" id="{E490E8DF-7994-491E-8B7C-32A442062C51}"/>
              </a:ext>
            </a:extLst>
          </p:cNvPr>
          <p:cNvSpPr/>
          <p:nvPr/>
        </p:nvSpPr>
        <p:spPr>
          <a:xfrm>
            <a:off x="7959672" y="2501348"/>
            <a:ext cx="2793227" cy="523220"/>
          </a:xfrm>
          <a:prstGeom prst="rect">
            <a:avLst/>
          </a:prstGeom>
        </p:spPr>
        <p:txBody>
          <a:bodyPr wrap="square">
            <a:spAutoFit/>
          </a:bodyPr>
          <a:lstStyle/>
          <a:p>
            <a:pPr algn="ctr"/>
            <a:r>
              <a:rPr lang="vi-VN" sz="2800" dirty="0">
                <a:solidFill>
                  <a:srgbClr val="C00000"/>
                </a:solidFill>
                <a:latin typeface="+mj-lt"/>
              </a:rPr>
              <a:t>Hai Bà Trưng</a:t>
            </a:r>
          </a:p>
        </p:txBody>
      </p:sp>
      <p:sp>
        <p:nvSpPr>
          <p:cNvPr id="80" name="Rectangle 79">
            <a:extLst>
              <a:ext uri="{FF2B5EF4-FFF2-40B4-BE49-F238E27FC236}">
                <a16:creationId xmlns:a16="http://schemas.microsoft.com/office/drawing/2014/main" id="{EDC033BD-2972-4DC0-87C1-0CA91050FC5D}"/>
              </a:ext>
            </a:extLst>
          </p:cNvPr>
          <p:cNvSpPr/>
          <p:nvPr/>
        </p:nvSpPr>
        <p:spPr>
          <a:xfrm>
            <a:off x="8436093" y="3130050"/>
            <a:ext cx="1840382" cy="523220"/>
          </a:xfrm>
          <a:prstGeom prst="rect">
            <a:avLst/>
          </a:prstGeom>
        </p:spPr>
        <p:txBody>
          <a:bodyPr wrap="square">
            <a:spAutoFit/>
          </a:bodyPr>
          <a:lstStyle/>
          <a:p>
            <a:pPr algn="ctr"/>
            <a:r>
              <a:rPr lang="vi-VN" sz="2800" dirty="0">
                <a:solidFill>
                  <a:srgbClr val="C00000"/>
                </a:solidFill>
                <a:latin typeface="+mj-lt"/>
              </a:rPr>
              <a:t>Bà Triệu</a:t>
            </a:r>
          </a:p>
        </p:txBody>
      </p:sp>
      <p:sp>
        <p:nvSpPr>
          <p:cNvPr id="81" name="Rectangle 80">
            <a:extLst>
              <a:ext uri="{FF2B5EF4-FFF2-40B4-BE49-F238E27FC236}">
                <a16:creationId xmlns:a16="http://schemas.microsoft.com/office/drawing/2014/main" id="{A40610C2-B005-4BFF-AEBD-331DE051D4DA}"/>
              </a:ext>
            </a:extLst>
          </p:cNvPr>
          <p:cNvSpPr/>
          <p:nvPr/>
        </p:nvSpPr>
        <p:spPr>
          <a:xfrm>
            <a:off x="7734252" y="3833433"/>
            <a:ext cx="3244063" cy="523220"/>
          </a:xfrm>
          <a:prstGeom prst="rect">
            <a:avLst/>
          </a:prstGeom>
        </p:spPr>
        <p:txBody>
          <a:bodyPr wrap="square">
            <a:spAutoFit/>
          </a:bodyPr>
          <a:lstStyle/>
          <a:p>
            <a:pPr algn="ctr"/>
            <a:r>
              <a:rPr lang="vi-VN" sz="2800" dirty="0">
                <a:solidFill>
                  <a:srgbClr val="C00000"/>
                </a:solidFill>
                <a:latin typeface="+mj-lt"/>
              </a:rPr>
              <a:t>Trần Hưng Đạo</a:t>
            </a:r>
          </a:p>
        </p:txBody>
      </p:sp>
      <p:sp>
        <p:nvSpPr>
          <p:cNvPr id="82" name="Rectangle 81">
            <a:extLst>
              <a:ext uri="{FF2B5EF4-FFF2-40B4-BE49-F238E27FC236}">
                <a16:creationId xmlns:a16="http://schemas.microsoft.com/office/drawing/2014/main" id="{F69E94AB-A94D-4769-8AF4-5A50682DB6FE}"/>
              </a:ext>
            </a:extLst>
          </p:cNvPr>
          <p:cNvSpPr/>
          <p:nvPr/>
        </p:nvSpPr>
        <p:spPr>
          <a:xfrm>
            <a:off x="1943976" y="3807030"/>
            <a:ext cx="2844403" cy="523220"/>
          </a:xfrm>
          <a:prstGeom prst="rect">
            <a:avLst/>
          </a:prstGeom>
        </p:spPr>
        <p:txBody>
          <a:bodyPr wrap="square">
            <a:spAutoFit/>
          </a:bodyPr>
          <a:lstStyle/>
          <a:p>
            <a:pPr algn="ctr"/>
            <a:r>
              <a:rPr lang="vi-VN" sz="2800" dirty="0">
                <a:solidFill>
                  <a:srgbClr val="C00000"/>
                </a:solidFill>
                <a:latin typeface="+mj-lt"/>
              </a:rPr>
              <a:t>Quang Trung</a:t>
            </a:r>
          </a:p>
        </p:txBody>
      </p:sp>
      <p:sp>
        <p:nvSpPr>
          <p:cNvPr id="83" name="Rectangle 82">
            <a:extLst>
              <a:ext uri="{FF2B5EF4-FFF2-40B4-BE49-F238E27FC236}">
                <a16:creationId xmlns:a16="http://schemas.microsoft.com/office/drawing/2014/main" id="{7DC01DF0-F75B-4DB5-8702-93A308E11D62}"/>
              </a:ext>
            </a:extLst>
          </p:cNvPr>
          <p:cNvSpPr/>
          <p:nvPr/>
        </p:nvSpPr>
        <p:spPr>
          <a:xfrm>
            <a:off x="2026832" y="3088509"/>
            <a:ext cx="2678693" cy="523220"/>
          </a:xfrm>
          <a:prstGeom prst="rect">
            <a:avLst/>
          </a:prstGeom>
        </p:spPr>
        <p:txBody>
          <a:bodyPr wrap="square">
            <a:spAutoFit/>
          </a:bodyPr>
          <a:lstStyle/>
          <a:p>
            <a:pPr algn="ctr"/>
            <a:r>
              <a:rPr lang="vi-VN" sz="2800" dirty="0">
                <a:solidFill>
                  <a:srgbClr val="C00000"/>
                </a:solidFill>
                <a:latin typeface="+mj-lt"/>
              </a:rPr>
              <a:t>Hồ Chí Minh</a:t>
            </a:r>
          </a:p>
        </p:txBody>
      </p:sp>
      <p:sp>
        <p:nvSpPr>
          <p:cNvPr id="84" name="Rectangle 83">
            <a:extLst>
              <a:ext uri="{FF2B5EF4-FFF2-40B4-BE49-F238E27FC236}">
                <a16:creationId xmlns:a16="http://schemas.microsoft.com/office/drawing/2014/main" id="{D5775551-6E67-4032-8916-9F8319D151D0}"/>
              </a:ext>
            </a:extLst>
          </p:cNvPr>
          <p:cNvSpPr/>
          <p:nvPr/>
        </p:nvSpPr>
        <p:spPr>
          <a:xfrm>
            <a:off x="5532897" y="3122736"/>
            <a:ext cx="999635" cy="523220"/>
          </a:xfrm>
          <a:prstGeom prst="rect">
            <a:avLst/>
          </a:prstGeom>
        </p:spPr>
        <p:txBody>
          <a:bodyPr wrap="square">
            <a:spAutoFit/>
          </a:bodyPr>
          <a:lstStyle/>
          <a:p>
            <a:pPr algn="ctr"/>
            <a:r>
              <a:rPr lang="vi-VN" sz="2800" dirty="0">
                <a:solidFill>
                  <a:srgbClr val="C00000"/>
                </a:solidFill>
                <a:latin typeface="+mj-lt"/>
              </a:rPr>
              <a:t>Bắc</a:t>
            </a:r>
          </a:p>
        </p:txBody>
      </p:sp>
      <p:sp>
        <p:nvSpPr>
          <p:cNvPr id="85" name="Rectangle 84">
            <a:extLst>
              <a:ext uri="{FF2B5EF4-FFF2-40B4-BE49-F238E27FC236}">
                <a16:creationId xmlns:a16="http://schemas.microsoft.com/office/drawing/2014/main" id="{F7161CF6-B1DC-4284-9F68-EB6D072429B3}"/>
              </a:ext>
            </a:extLst>
          </p:cNvPr>
          <p:cNvSpPr/>
          <p:nvPr/>
        </p:nvSpPr>
        <p:spPr>
          <a:xfrm>
            <a:off x="5253644" y="3765602"/>
            <a:ext cx="1389548" cy="523220"/>
          </a:xfrm>
          <a:prstGeom prst="rect">
            <a:avLst/>
          </a:prstGeom>
        </p:spPr>
        <p:txBody>
          <a:bodyPr wrap="square">
            <a:spAutoFit/>
          </a:bodyPr>
          <a:lstStyle/>
          <a:p>
            <a:pPr algn="ctr"/>
            <a:r>
              <a:rPr lang="vi-VN" sz="2800" dirty="0">
                <a:solidFill>
                  <a:srgbClr val="C00000"/>
                </a:solidFill>
                <a:latin typeface="+mj-lt"/>
              </a:rPr>
              <a:t>Trung</a:t>
            </a:r>
          </a:p>
        </p:txBody>
      </p:sp>
      <p:sp>
        <p:nvSpPr>
          <p:cNvPr id="86" name="Rectangle 85">
            <a:extLst>
              <a:ext uri="{FF2B5EF4-FFF2-40B4-BE49-F238E27FC236}">
                <a16:creationId xmlns:a16="http://schemas.microsoft.com/office/drawing/2014/main" id="{F70B8A1F-2A38-4A2B-AB6B-E09EE9E92BE0}"/>
              </a:ext>
            </a:extLst>
          </p:cNvPr>
          <p:cNvSpPr/>
          <p:nvPr/>
        </p:nvSpPr>
        <p:spPr>
          <a:xfrm>
            <a:off x="5323726" y="4408468"/>
            <a:ext cx="1243331" cy="523220"/>
          </a:xfrm>
          <a:prstGeom prst="rect">
            <a:avLst/>
          </a:prstGeom>
        </p:spPr>
        <p:txBody>
          <a:bodyPr wrap="square">
            <a:spAutoFit/>
          </a:bodyPr>
          <a:lstStyle/>
          <a:p>
            <a:pPr algn="ctr"/>
            <a:r>
              <a:rPr lang="vi-VN" sz="2800" dirty="0">
                <a:solidFill>
                  <a:srgbClr val="C00000"/>
                </a:solidFill>
                <a:latin typeface="+mj-lt"/>
              </a:rPr>
              <a:t>Nam</a:t>
            </a:r>
          </a:p>
        </p:txBody>
      </p: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30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14:bounceEnd="30000">
                                          <p:cBhvr additive="base">
                                            <p:cTn id="12"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7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14:bounceEnd="30000">
                                          <p:cBhvr additive="base">
                                            <p:cTn id="17"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7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30000">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14:bounceEnd="30000">
                                          <p:cBhvr additive="base">
                                            <p:cTn id="22"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23" dur="500" fill="hold"/>
                                            <p:tgtEl>
                                              <p:spTgt spid="8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30000">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14:bounceEnd="30000">
                                          <p:cBhvr additive="base">
                                            <p:cTn id="27"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28" dur="500" fill="hold"/>
                                            <p:tgtEl>
                                              <p:spTgt spid="8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14:presetBounceEnd="30000">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14:bounceEnd="30000">
                                          <p:cBhvr additive="base">
                                            <p:cTn id="32"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33" dur="500" fill="hold"/>
                                            <p:tgtEl>
                                              <p:spTgt spid="8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14:presetBounceEnd="30000">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14:bounceEnd="30000">
                                          <p:cBhvr additive="base">
                                            <p:cTn id="37"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38" dur="500" fill="hold"/>
                                            <p:tgtEl>
                                              <p:spTgt spid="8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30000">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14:bounceEnd="30000">
                                          <p:cBhvr additive="base">
                                            <p:cTn id="42"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43" dur="500" fill="hold"/>
                                            <p:tgtEl>
                                              <p:spTgt spid="8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14:presetBounceEnd="30000">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14:bounceEnd="30000">
                                          <p:cBhvr additive="base">
                                            <p:cTn id="47"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48" dur="500" fill="hold"/>
                                            <p:tgtEl>
                                              <p:spTgt spid="8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30000">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14:bounceEnd="30000">
                                          <p:cBhvr additive="base">
                                            <p:cTn id="52"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53"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sp>
        <p:nvSpPr>
          <p:cNvPr id="6" name="TextBox 5">
            <a:extLst>
              <a:ext uri="{FF2B5EF4-FFF2-40B4-BE49-F238E27FC236}">
                <a16:creationId xmlns:a16="http://schemas.microsoft.com/office/drawing/2014/main" id="{9DC896DB-F00F-4B35-AA0E-25BACE8F3BB7}"/>
              </a:ext>
            </a:extLst>
          </p:cNvPr>
          <p:cNvSpPr txBox="1"/>
          <p:nvPr/>
        </p:nvSpPr>
        <p:spPr>
          <a:xfrm>
            <a:off x="3687379" y="439628"/>
            <a:ext cx="5318835"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cxnSp>
        <p:nvCxnSpPr>
          <p:cNvPr id="12" name="Straight Connector 11">
            <a:extLst>
              <a:ext uri="{FF2B5EF4-FFF2-40B4-BE49-F238E27FC236}">
                <a16:creationId xmlns:a16="http://schemas.microsoft.com/office/drawing/2014/main" id="{8945CA75-F86B-4B79-AF1C-B737CC618BF9}"/>
              </a:ext>
            </a:extLst>
          </p:cNvPr>
          <p:cNvCxnSpPr>
            <a:cxnSpLocks/>
          </p:cNvCxnSpPr>
          <p:nvPr/>
        </p:nvCxnSpPr>
        <p:spPr>
          <a:xfrm>
            <a:off x="1361044" y="1388258"/>
            <a:ext cx="13584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67544D-585F-4492-B2A0-D6DBAB2354D0}"/>
              </a:ext>
            </a:extLst>
          </p:cNvPr>
          <p:cNvCxnSpPr>
            <a:cxnSpLocks/>
          </p:cNvCxnSpPr>
          <p:nvPr/>
        </p:nvCxnSpPr>
        <p:spPr>
          <a:xfrm>
            <a:off x="1099005" y="1780143"/>
            <a:ext cx="5635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2505AC-5475-47D5-A26A-3915FDC33ECA}"/>
              </a:ext>
            </a:extLst>
          </p:cNvPr>
          <p:cNvCxnSpPr>
            <a:cxnSpLocks/>
          </p:cNvCxnSpPr>
          <p:nvPr/>
        </p:nvCxnSpPr>
        <p:spPr>
          <a:xfrm>
            <a:off x="11183854" y="1398978"/>
            <a:ext cx="5635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42B5B6-6536-460D-9A09-31163436D384}"/>
              </a:ext>
            </a:extLst>
          </p:cNvPr>
          <p:cNvCxnSpPr>
            <a:cxnSpLocks/>
          </p:cNvCxnSpPr>
          <p:nvPr/>
        </p:nvCxnSpPr>
        <p:spPr>
          <a:xfrm>
            <a:off x="1361044" y="2587666"/>
            <a:ext cx="13584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E3BF5A-790F-408A-A8BE-C46807923FA2}"/>
              </a:ext>
            </a:extLst>
          </p:cNvPr>
          <p:cNvCxnSpPr>
            <a:cxnSpLocks/>
          </p:cNvCxnSpPr>
          <p:nvPr/>
        </p:nvCxnSpPr>
        <p:spPr>
          <a:xfrm>
            <a:off x="2144815" y="2955801"/>
            <a:ext cx="10733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44E520-940E-4805-8F64-7C8F051408CF}"/>
              </a:ext>
            </a:extLst>
          </p:cNvPr>
          <p:cNvCxnSpPr>
            <a:cxnSpLocks/>
          </p:cNvCxnSpPr>
          <p:nvPr/>
        </p:nvCxnSpPr>
        <p:spPr>
          <a:xfrm>
            <a:off x="5933044" y="2955801"/>
            <a:ext cx="170279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C79D1D-00EE-4CAE-AB12-7C0104D9E09A}"/>
              </a:ext>
            </a:extLst>
          </p:cNvPr>
          <p:cNvCxnSpPr>
            <a:cxnSpLocks/>
          </p:cNvCxnSpPr>
          <p:nvPr/>
        </p:nvCxnSpPr>
        <p:spPr>
          <a:xfrm>
            <a:off x="10756342" y="2587666"/>
            <a:ext cx="9052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D1D060-7ED2-4B0E-A015-E681F1946D64}"/>
              </a:ext>
            </a:extLst>
          </p:cNvPr>
          <p:cNvCxnSpPr>
            <a:cxnSpLocks/>
          </p:cNvCxnSpPr>
          <p:nvPr/>
        </p:nvCxnSpPr>
        <p:spPr>
          <a:xfrm>
            <a:off x="1099005" y="2954646"/>
            <a:ext cx="9052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EFB1D5-D948-4DF0-A821-16125FBC28C7}"/>
              </a:ext>
            </a:extLst>
          </p:cNvPr>
          <p:cNvCxnSpPr>
            <a:cxnSpLocks/>
          </p:cNvCxnSpPr>
          <p:nvPr/>
        </p:nvCxnSpPr>
        <p:spPr>
          <a:xfrm>
            <a:off x="8063345" y="2954646"/>
            <a:ext cx="15319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602ABF-F127-41AD-B054-32EEA01FFDA2}"/>
              </a:ext>
            </a:extLst>
          </p:cNvPr>
          <p:cNvCxnSpPr>
            <a:cxnSpLocks/>
          </p:cNvCxnSpPr>
          <p:nvPr/>
        </p:nvCxnSpPr>
        <p:spPr>
          <a:xfrm>
            <a:off x="3497820" y="2954646"/>
            <a:ext cx="21548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C27D0F-1FAE-4FE2-AC00-B356680A80FF}"/>
              </a:ext>
            </a:extLst>
          </p:cNvPr>
          <p:cNvCxnSpPr>
            <a:cxnSpLocks/>
          </p:cNvCxnSpPr>
          <p:nvPr/>
        </p:nvCxnSpPr>
        <p:spPr>
          <a:xfrm>
            <a:off x="7747430"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2B0FBB-1167-49FB-858A-E6F49E097ABE}"/>
              </a:ext>
            </a:extLst>
          </p:cNvPr>
          <p:cNvCxnSpPr>
            <a:cxnSpLocks/>
          </p:cNvCxnSpPr>
          <p:nvPr/>
        </p:nvCxnSpPr>
        <p:spPr>
          <a:xfrm>
            <a:off x="8554952"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D85A605-31C2-40B2-85A0-D80343913753}"/>
              </a:ext>
            </a:extLst>
          </p:cNvPr>
          <p:cNvCxnSpPr>
            <a:cxnSpLocks/>
          </p:cNvCxnSpPr>
          <p:nvPr/>
        </p:nvCxnSpPr>
        <p:spPr>
          <a:xfrm>
            <a:off x="9494550"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76E8D5-F32D-4E2F-80CB-941CB645C035}"/>
              </a:ext>
            </a:extLst>
          </p:cNvPr>
          <p:cNvCxnSpPr>
            <a:cxnSpLocks/>
          </p:cNvCxnSpPr>
          <p:nvPr/>
        </p:nvCxnSpPr>
        <p:spPr>
          <a:xfrm>
            <a:off x="9363921" y="4593441"/>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39F3DC-F8A9-456F-AA14-B110D1CCA6D2}"/>
              </a:ext>
            </a:extLst>
          </p:cNvPr>
          <p:cNvCxnSpPr>
            <a:cxnSpLocks/>
          </p:cNvCxnSpPr>
          <p:nvPr/>
        </p:nvCxnSpPr>
        <p:spPr>
          <a:xfrm>
            <a:off x="8687027" y="416592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BF3A98-887A-4768-A101-51CCA8BB14CB}"/>
              </a:ext>
            </a:extLst>
          </p:cNvPr>
          <p:cNvCxnSpPr>
            <a:cxnSpLocks/>
          </p:cNvCxnSpPr>
          <p:nvPr/>
        </p:nvCxnSpPr>
        <p:spPr>
          <a:xfrm>
            <a:off x="3811039" y="5769098"/>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CBE34A-2DE1-4451-90E2-86C1F7B93D72}"/>
              </a:ext>
            </a:extLst>
          </p:cNvPr>
          <p:cNvCxnSpPr>
            <a:cxnSpLocks/>
          </p:cNvCxnSpPr>
          <p:nvPr/>
        </p:nvCxnSpPr>
        <p:spPr>
          <a:xfrm>
            <a:off x="9156103" y="5412838"/>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09184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inVertical)">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arn(inVertical)">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59693-73BC-40E3-B9C8-930C3C4746D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6066" y="1594355"/>
            <a:ext cx="10880196" cy="2888496"/>
          </a:xfrm>
          <a:prstGeom prst="rect">
            <a:avLst/>
          </a:prstGeom>
        </p:spPr>
      </p:pic>
      <p:sp>
        <p:nvSpPr>
          <p:cNvPr id="4" name="TextBox 3">
            <a:extLst>
              <a:ext uri="{FF2B5EF4-FFF2-40B4-BE49-F238E27FC236}">
                <a16:creationId xmlns:a16="http://schemas.microsoft.com/office/drawing/2014/main" id="{C9B9796F-EB0B-44A2-9C95-B672D6C5E02A}"/>
              </a:ext>
            </a:extLst>
          </p:cNvPr>
          <p:cNvSpPr txBox="1"/>
          <p:nvPr/>
        </p:nvSpPr>
        <p:spPr>
          <a:xfrm>
            <a:off x="958644" y="318811"/>
            <a:ext cx="10094026" cy="1296830"/>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Dùng từ </a:t>
            </a:r>
            <a:r>
              <a:rPr lang="vi-VN" sz="2800" i="1" dirty="0">
                <a:latin typeface="+mj-lt"/>
              </a:rPr>
              <a:t>là </a:t>
            </a:r>
            <a:r>
              <a:rPr lang="vi-VN" sz="2800" dirty="0">
                <a:latin typeface="+mj-lt"/>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id="{3D8772BC-B267-42C9-A772-EE36AB244757}"/>
              </a:ext>
            </a:extLst>
          </p:cNvPr>
          <p:cNvCxnSpPr>
            <a:cxnSpLocks/>
          </p:cNvCxnSpPr>
          <p:nvPr/>
        </p:nvCxnSpPr>
        <p:spPr>
          <a:xfrm>
            <a:off x="5234462" y="3115896"/>
            <a:ext cx="771195" cy="2444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656C0B-4FD6-494B-9E40-FB24DD8DCB40}"/>
              </a:ext>
            </a:extLst>
          </p:cNvPr>
          <p:cNvCxnSpPr>
            <a:cxnSpLocks/>
          </p:cNvCxnSpPr>
          <p:nvPr/>
        </p:nvCxnSpPr>
        <p:spPr>
          <a:xfrm>
            <a:off x="7243948" y="3619993"/>
            <a:ext cx="771896" cy="283079"/>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398F75ED-F794-4AAD-9830-BD3184418A59}"/>
              </a:ext>
            </a:extLst>
          </p:cNvPr>
          <p:cNvSpPr txBox="1"/>
          <p:nvPr/>
        </p:nvSpPr>
        <p:spPr>
          <a:xfrm>
            <a:off x="1105353" y="4401421"/>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Việt Nam là đất nước tươi đẹp của chúng mình.</a:t>
            </a:r>
          </a:p>
        </p:txBody>
      </p:sp>
      <p:cxnSp>
        <p:nvCxnSpPr>
          <p:cNvPr id="10" name="Straight Connector 9">
            <a:extLst>
              <a:ext uri="{FF2B5EF4-FFF2-40B4-BE49-F238E27FC236}">
                <a16:creationId xmlns:a16="http://schemas.microsoft.com/office/drawing/2014/main" id="{B7B35842-4D06-48C1-BACF-E309F3398110}"/>
              </a:ext>
            </a:extLst>
          </p:cNvPr>
          <p:cNvCxnSpPr>
            <a:cxnSpLocks/>
          </p:cNvCxnSpPr>
          <p:nvPr/>
        </p:nvCxnSpPr>
        <p:spPr>
          <a:xfrm>
            <a:off x="5181601" y="2674856"/>
            <a:ext cx="1104563" cy="622609"/>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793D263F-2EB0-4E75-8A43-4CA4D404027C}"/>
              </a:ext>
            </a:extLst>
          </p:cNvPr>
          <p:cNvCxnSpPr>
            <a:cxnSpLocks/>
          </p:cNvCxnSpPr>
          <p:nvPr/>
        </p:nvCxnSpPr>
        <p:spPr>
          <a:xfrm flipV="1">
            <a:off x="7243948" y="2667000"/>
            <a:ext cx="771896" cy="59885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FF14B5-8D69-4880-8302-F31EA64AFEB7}"/>
              </a:ext>
            </a:extLst>
          </p:cNvPr>
          <p:cNvSpPr txBox="1"/>
          <p:nvPr/>
        </p:nvSpPr>
        <p:spPr>
          <a:xfrm>
            <a:off x="1104221" y="4899770"/>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Thủ đô nước mình là Hà Nội.</a:t>
            </a:r>
          </a:p>
        </p:txBody>
      </p:sp>
      <p:cxnSp>
        <p:nvCxnSpPr>
          <p:cNvPr id="15" name="Straight Connector 14">
            <a:extLst>
              <a:ext uri="{FF2B5EF4-FFF2-40B4-BE49-F238E27FC236}">
                <a16:creationId xmlns:a16="http://schemas.microsoft.com/office/drawing/2014/main" id="{4114C961-F3B8-4043-B8DD-4FEAAFE4511D}"/>
              </a:ext>
            </a:extLst>
          </p:cNvPr>
          <p:cNvCxnSpPr>
            <a:cxnSpLocks/>
          </p:cNvCxnSpPr>
          <p:nvPr/>
        </p:nvCxnSpPr>
        <p:spPr>
          <a:xfrm flipV="1">
            <a:off x="5181601" y="3547111"/>
            <a:ext cx="732311" cy="2988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AB5A64-3B71-4CF7-BF11-9E835D372E1E}"/>
              </a:ext>
            </a:extLst>
          </p:cNvPr>
          <p:cNvCxnSpPr>
            <a:cxnSpLocks/>
          </p:cNvCxnSpPr>
          <p:nvPr/>
        </p:nvCxnSpPr>
        <p:spPr>
          <a:xfrm flipV="1">
            <a:off x="7467600" y="3115242"/>
            <a:ext cx="802244" cy="3137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AAEFBBC-A7F5-4D37-958E-FC5DB1ECE363}"/>
              </a:ext>
            </a:extLst>
          </p:cNvPr>
          <p:cNvSpPr txBox="1"/>
          <p:nvPr/>
        </p:nvSpPr>
        <p:spPr>
          <a:xfrm>
            <a:off x="1104221" y="5430952"/>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Trang phục truyền thống của người Việt là áo dài.</a:t>
            </a:r>
          </a:p>
        </p:txBody>
      </p:sp>
    </p:spTree>
    <p:extLst>
      <p:ext uri="{BB962C8B-B14F-4D97-AF65-F5344CB8AC3E}">
        <p14:creationId xmlns:p14="http://schemas.microsoft.com/office/powerpoint/2010/main" val="25504611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E9399-0886-4DD5-BD74-FE6694FB7807}"/>
              </a:ext>
            </a:extLst>
          </p:cNvPr>
          <p:cNvSpPr txBox="1"/>
          <p:nvPr/>
        </p:nvSpPr>
        <p:spPr>
          <a:xfrm>
            <a:off x="1127050" y="2190307"/>
            <a:ext cx="1201479" cy="1754326"/>
          </a:xfrm>
          <a:prstGeom prst="rect">
            <a:avLst/>
          </a:prstGeom>
          <a:noFill/>
        </p:spPr>
        <p:txBody>
          <a:bodyPr wrap="square" rtlCol="0">
            <a:spAutoFit/>
          </a:bodyPr>
          <a:lstStyle/>
          <a:p>
            <a:pPr algn="ctr"/>
            <a:r>
              <a:rPr lang="en-US" sz="5400" dirty="0" err="1">
                <a:solidFill>
                  <a:schemeClr val="bg1"/>
                </a:solidFill>
              </a:rPr>
              <a:t>Bài</a:t>
            </a:r>
            <a:r>
              <a:rPr lang="en-US" sz="5400" dirty="0">
                <a:solidFill>
                  <a:schemeClr val="bg1"/>
                </a:solidFill>
              </a:rPr>
              <a:t> 25</a:t>
            </a:r>
          </a:p>
        </p:txBody>
      </p:sp>
      <p:sp>
        <p:nvSpPr>
          <p:cNvPr id="4" name="TextBox 3">
            <a:extLst>
              <a:ext uri="{FF2B5EF4-FFF2-40B4-BE49-F238E27FC236}">
                <a16:creationId xmlns:a16="http://schemas.microsoft.com/office/drawing/2014/main" id="{C5391446-C85F-483F-98CF-FBF2E3BC1DD8}"/>
              </a:ext>
            </a:extLst>
          </p:cNvPr>
          <p:cNvSpPr txBox="1"/>
          <p:nvPr/>
        </p:nvSpPr>
        <p:spPr>
          <a:xfrm>
            <a:off x="2413590" y="2528790"/>
            <a:ext cx="9027042" cy="900210"/>
          </a:xfrm>
          <a:prstGeom prst="rect">
            <a:avLst/>
          </a:prstGeom>
          <a:noFill/>
        </p:spPr>
        <p:txBody>
          <a:bodyPr wrap="square" lIns="68543" tIns="34272" rIns="68543" bIns="34272" rtlCol="0">
            <a:spAutoFit/>
          </a:bodyPr>
          <a:lstStyle/>
          <a:p>
            <a:pPr algn="ctr" defTabSz="685800">
              <a:buClrTx/>
              <a:defRPr/>
            </a:pP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Đất</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nước</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chúng</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mình</a:t>
            </a:r>
            <a:endParaRPr lang="en-US" sz="5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02378672"/>
      </p:ext>
    </p:extLst>
  </p:cSld>
  <p:clrMapOvr>
    <a:masterClrMapping/>
  </p:clrMapOvr>
  <p:transition spd="slow">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8161" y="4285397"/>
            <a:ext cx="11818861" cy="2388358"/>
          </a:xfrm>
          <a:prstGeom prst="rect">
            <a:avLst/>
          </a:prstGeom>
        </p:spPr>
      </p:pic>
      <p:pic>
        <p:nvPicPr>
          <p:cNvPr id="3" name="图片 2"/>
          <p:cNvPicPr>
            <a:picLocks noChangeAspect="1"/>
          </p:cNvPicPr>
          <p:nvPr/>
        </p:nvPicPr>
        <p:blipFill>
          <a:blip r:embed="rId4"/>
          <a:stretch>
            <a:fillRect/>
          </a:stretch>
        </p:blipFill>
        <p:spPr>
          <a:xfrm>
            <a:off x="1921101" y="1473958"/>
            <a:ext cx="8272979" cy="2635291"/>
          </a:xfrm>
          <a:prstGeom prst="rect">
            <a:avLst/>
          </a:prstGeom>
        </p:spPr>
      </p:pic>
      <p:pic>
        <p:nvPicPr>
          <p:cNvPr id="4" name="图片 3"/>
          <p:cNvPicPr>
            <a:picLocks noChangeAspect="1"/>
          </p:cNvPicPr>
          <p:nvPr/>
        </p:nvPicPr>
        <p:blipFill>
          <a:blip r:embed="rId5"/>
          <a:stretch>
            <a:fillRect/>
          </a:stretch>
        </p:blipFill>
        <p:spPr>
          <a:xfrm>
            <a:off x="965881" y="395786"/>
            <a:ext cx="9935813" cy="1302800"/>
          </a:xfrm>
          <a:prstGeom prst="rect">
            <a:avLst/>
          </a:prstGeom>
        </p:spPr>
      </p:pic>
      <p:pic>
        <p:nvPicPr>
          <p:cNvPr id="5" name="图片 4"/>
          <p:cNvPicPr>
            <a:picLocks noChangeAspect="1"/>
          </p:cNvPicPr>
          <p:nvPr/>
        </p:nvPicPr>
        <p:blipFill>
          <a:blip r:embed="rId6"/>
          <a:stretch>
            <a:fillRect/>
          </a:stretch>
        </p:blipFill>
        <p:spPr>
          <a:xfrm>
            <a:off x="406321" y="2872861"/>
            <a:ext cx="7195481" cy="3419904"/>
          </a:xfrm>
          <a:prstGeom prst="rect">
            <a:avLst/>
          </a:prstGeom>
        </p:spPr>
      </p:pic>
      <p:sp>
        <p:nvSpPr>
          <p:cNvPr id="12" name="文本框 11"/>
          <p:cNvSpPr txBox="1"/>
          <p:nvPr/>
        </p:nvSpPr>
        <p:spPr>
          <a:xfrm>
            <a:off x="3830046" y="2174765"/>
            <a:ext cx="496023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rPr>
              <a:t>Tiết </a:t>
            </a:r>
            <a:r>
              <a:rPr kumimoji="0" lang="en-US" altLang="zh-CN"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rPr>
              <a:t>2</a:t>
            </a:r>
            <a:r>
              <a:rPr kumimoji="0" lang="vi-VN" altLang="zh-CN"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rPr>
              <a:t> </a:t>
            </a:r>
            <a:endParaRPr kumimoji="0" lang="zh-CN" altLang="en-US"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Trả lời câu hỏi</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419066662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4066933" y="280201"/>
            <a:ext cx="9708444" cy="830997"/>
          </a:xfrm>
          <a:prstGeom prst="rect">
            <a:avLst/>
          </a:prstGeom>
          <a:noFill/>
        </p:spPr>
        <p:txBody>
          <a:bodyPr wrap="square" rtlCol="0">
            <a:spAutoFit/>
          </a:bodyPr>
          <a:lstStyle/>
          <a:p>
            <a:r>
              <a:rPr lang="vi-VN" sz="4800" dirty="0">
                <a:solidFill>
                  <a:schemeClr val="tx1">
                    <a:lumMod val="50000"/>
                    <a:lumOff val="50000"/>
                  </a:schemeClr>
                </a:solidFill>
                <a:latin typeface="+mj-lt"/>
              </a:rPr>
              <a:t>TRẢ LỜI CÂU HỎI</a:t>
            </a:r>
            <a:endParaRPr lang="en-US" sz="4800" dirty="0">
              <a:solidFill>
                <a:schemeClr val="tx1">
                  <a:lumMod val="50000"/>
                  <a:lumOff val="50000"/>
                </a:schemeClr>
              </a:solidFill>
              <a:latin typeface="+mj-lt"/>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3028208" y="989799"/>
            <a:ext cx="8205849" cy="1296830"/>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Sắp xếp các thẻ dưới đây theo trình tự các đoạn trong bài đọc.</a:t>
            </a:r>
          </a:p>
        </p:txBody>
      </p:sp>
      <p:pic>
        <p:nvPicPr>
          <p:cNvPr id="10" name="Picture 9">
            <a:extLst>
              <a:ext uri="{FF2B5EF4-FFF2-40B4-BE49-F238E27FC236}">
                <a16:creationId xmlns:a16="http://schemas.microsoft.com/office/drawing/2014/main"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93179" y="377950"/>
            <a:ext cx="2528667" cy="1819649"/>
          </a:xfrm>
          <a:prstGeom prst="ellipse">
            <a:avLst/>
          </a:prstGeom>
        </p:spPr>
      </p:pic>
      <p:grpSp>
        <p:nvGrpSpPr>
          <p:cNvPr id="16" name="Group 15">
            <a:extLst>
              <a:ext uri="{FF2B5EF4-FFF2-40B4-BE49-F238E27FC236}">
                <a16:creationId xmlns:a16="http://schemas.microsoft.com/office/drawing/2014/main" id="{B72367E2-266B-4285-B7E3-B796F401D99E}"/>
              </a:ext>
            </a:extLst>
          </p:cNvPr>
          <p:cNvGrpSpPr/>
          <p:nvPr/>
        </p:nvGrpSpPr>
        <p:grpSpPr>
          <a:xfrm>
            <a:off x="1860367" y="2240614"/>
            <a:ext cx="4621765" cy="948825"/>
            <a:chOff x="718457" y="2123591"/>
            <a:chExt cx="2710543" cy="522662"/>
          </a:xfrm>
        </p:grpSpPr>
        <p:grpSp>
          <p:nvGrpSpPr>
            <p:cNvPr id="14" name="Group 13">
              <a:extLst>
                <a:ext uri="{FF2B5EF4-FFF2-40B4-BE49-F238E27FC236}">
                  <a16:creationId xmlns:a16="http://schemas.microsoft.com/office/drawing/2014/main" id="{6089231C-D3D6-4E95-890D-3CD8282E38C0}"/>
                </a:ext>
              </a:extLst>
            </p:cNvPr>
            <p:cNvGrpSpPr/>
            <p:nvPr/>
          </p:nvGrpSpPr>
          <p:grpSpPr>
            <a:xfrm>
              <a:off x="718457" y="2123591"/>
              <a:ext cx="2710543" cy="522662"/>
              <a:chOff x="718457" y="2123591"/>
              <a:chExt cx="2710543" cy="522662"/>
            </a:xfrm>
          </p:grpSpPr>
          <p:grpSp>
            <p:nvGrpSpPr>
              <p:cNvPr id="12" name="Group 11">
                <a:extLst>
                  <a:ext uri="{FF2B5EF4-FFF2-40B4-BE49-F238E27FC236}">
                    <a16:creationId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mj-lt"/>
                  </a:endParaRPr>
                </a:p>
              </p:txBody>
            </p:sp>
            <p:sp>
              <p:nvSpPr>
                <p:cNvPr id="6" name="Oval 5">
                  <a:extLst>
                    <a:ext uri="{FF2B5EF4-FFF2-40B4-BE49-F238E27FC236}">
                      <a16:creationId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grpSp>
          <p:sp>
            <p:nvSpPr>
              <p:cNvPr id="13" name="Rectangle 12">
                <a:extLst>
                  <a:ext uri="{FF2B5EF4-FFF2-40B4-BE49-F238E27FC236}">
                    <a16:creationId xmlns:a16="http://schemas.microsoft.com/office/drawing/2014/main" id="{19C0E5B0-DEDD-485F-9C05-0A9243CFC972}"/>
                  </a:ext>
                </a:extLst>
              </p:cNvPr>
              <p:cNvSpPr/>
              <p:nvPr/>
            </p:nvSpPr>
            <p:spPr>
              <a:xfrm>
                <a:off x="1140417" y="2207672"/>
                <a:ext cx="2288583" cy="438581"/>
              </a:xfrm>
              <a:prstGeom prst="rect">
                <a:avLst/>
              </a:prstGeom>
            </p:spPr>
            <p:txBody>
              <a:bodyPr wrap="square">
                <a:spAutoFit/>
              </a:bodyPr>
              <a:lstStyle/>
              <a:p>
                <a:pPr algn="ctr"/>
                <a:r>
                  <a:rPr lang="vi-VN" sz="3200" dirty="0">
                    <a:latin typeface="+mj-lt"/>
                  </a:rPr>
                  <a:t>Các miền, khí hậu</a:t>
                </a:r>
              </a:p>
            </p:txBody>
          </p:sp>
        </p:grpSp>
        <p:sp>
          <p:nvSpPr>
            <p:cNvPr id="15" name="Rectangle 14">
              <a:extLst>
                <a:ext uri="{FF2B5EF4-FFF2-40B4-BE49-F238E27FC236}">
                  <a16:creationId xmlns:a16="http://schemas.microsoft.com/office/drawing/2014/main" id="{5107EA7D-3123-42B0-BB8A-C3CDE45F5A7C}"/>
                </a:ext>
              </a:extLst>
            </p:cNvPr>
            <p:cNvSpPr/>
            <p:nvPr/>
          </p:nvSpPr>
          <p:spPr>
            <a:xfrm>
              <a:off x="785833" y="2142928"/>
              <a:ext cx="214536" cy="389940"/>
            </a:xfrm>
            <a:prstGeom prst="rect">
              <a:avLst/>
            </a:prstGeom>
          </p:spPr>
          <p:txBody>
            <a:bodyPr wrap="none">
              <a:spAutoFit/>
            </a:bodyPr>
            <a:lstStyle/>
            <a:p>
              <a:r>
                <a:rPr lang="en-US" sz="4000" dirty="0">
                  <a:latin typeface="+mj-lt"/>
                </a:rPr>
                <a:t>1</a:t>
              </a:r>
              <a:endParaRPr lang="vi-VN" sz="4000" dirty="0">
                <a:latin typeface="+mj-lt"/>
              </a:endParaRPr>
            </a:p>
          </p:txBody>
        </p:sp>
      </p:grpSp>
      <p:grpSp>
        <p:nvGrpSpPr>
          <p:cNvPr id="17" name="Group 16">
            <a:extLst>
              <a:ext uri="{FF2B5EF4-FFF2-40B4-BE49-F238E27FC236}">
                <a16:creationId xmlns:a16="http://schemas.microsoft.com/office/drawing/2014/main" id="{5E053A0B-45AD-4896-9FAF-06F7D96BA75D}"/>
              </a:ext>
            </a:extLst>
          </p:cNvPr>
          <p:cNvGrpSpPr/>
          <p:nvPr/>
        </p:nvGrpSpPr>
        <p:grpSpPr>
          <a:xfrm>
            <a:off x="6851983" y="2161015"/>
            <a:ext cx="4621765" cy="849594"/>
            <a:chOff x="718457" y="2123591"/>
            <a:chExt cx="2710543" cy="468000"/>
          </a:xfrm>
        </p:grpSpPr>
        <p:grpSp>
          <p:nvGrpSpPr>
            <p:cNvPr id="18" name="Group 17">
              <a:extLst>
                <a:ext uri="{FF2B5EF4-FFF2-40B4-BE49-F238E27FC236}">
                  <a16:creationId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23" name="Oval 22">
                  <a:extLst>
                    <a:ext uri="{FF2B5EF4-FFF2-40B4-BE49-F238E27FC236}">
                      <a16:creationId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21" name="Rectangle 20">
                <a:extLst>
                  <a:ext uri="{FF2B5EF4-FFF2-40B4-BE49-F238E27FC236}">
                    <a16:creationId xmlns:a16="http://schemas.microsoft.com/office/drawing/2014/main" id="{9DE246E4-5F00-4FA0-B318-CDF72C4B8DD3}"/>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Tên nước, thủ đô, lá cờ</a:t>
                </a:r>
              </a:p>
            </p:txBody>
          </p:sp>
        </p:grpSp>
        <p:sp>
          <p:nvSpPr>
            <p:cNvPr id="19" name="Rectangle 18">
              <a:extLst>
                <a:ext uri="{FF2B5EF4-FFF2-40B4-BE49-F238E27FC236}">
                  <a16:creationId xmlns:a16="http://schemas.microsoft.com/office/drawing/2014/main" id="{D45E152F-D791-4DED-98E6-D6E5991C5A86}"/>
                </a:ext>
              </a:extLst>
            </p:cNvPr>
            <p:cNvSpPr/>
            <p:nvPr/>
          </p:nvSpPr>
          <p:spPr>
            <a:xfrm>
              <a:off x="785833" y="2142928"/>
              <a:ext cx="253080" cy="356032"/>
            </a:xfrm>
            <a:prstGeom prst="rect">
              <a:avLst/>
            </a:prstGeom>
          </p:spPr>
          <p:txBody>
            <a:bodyPr wrap="none">
              <a:spAutoFit/>
            </a:bodyPr>
            <a:lstStyle/>
            <a:p>
              <a:r>
                <a:rPr lang="en-US" sz="3600" dirty="0">
                  <a:latin typeface="+mj-lt"/>
                </a:rPr>
                <a:t>2</a:t>
              </a:r>
              <a:endParaRPr lang="vi-VN" sz="3600" dirty="0">
                <a:latin typeface="+mj-lt"/>
              </a:endParaRPr>
            </a:p>
          </p:txBody>
        </p:sp>
      </p:grpSp>
      <p:grpSp>
        <p:nvGrpSpPr>
          <p:cNvPr id="24" name="Group 23">
            <a:extLst>
              <a:ext uri="{FF2B5EF4-FFF2-40B4-BE49-F238E27FC236}">
                <a16:creationId xmlns:a16="http://schemas.microsoft.com/office/drawing/2014/main" id="{205C86C7-5466-4FDF-83CD-970FB0D44A6B}"/>
              </a:ext>
            </a:extLst>
          </p:cNvPr>
          <p:cNvGrpSpPr/>
          <p:nvPr/>
        </p:nvGrpSpPr>
        <p:grpSpPr>
          <a:xfrm>
            <a:off x="1893601" y="3218885"/>
            <a:ext cx="4621765" cy="849594"/>
            <a:chOff x="718457" y="2123591"/>
            <a:chExt cx="2710543" cy="468000"/>
          </a:xfrm>
        </p:grpSpPr>
        <p:grpSp>
          <p:nvGrpSpPr>
            <p:cNvPr id="25" name="Group 24">
              <a:extLst>
                <a:ext uri="{FF2B5EF4-FFF2-40B4-BE49-F238E27FC236}">
                  <a16:creationId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0" name="Oval 29">
                  <a:extLst>
                    <a:ext uri="{FF2B5EF4-FFF2-40B4-BE49-F238E27FC236}">
                      <a16:creationId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chemeClr val="tx1"/>
                    </a:solidFill>
                    <a:latin typeface="+mj-lt"/>
                  </a:endParaRPr>
                </a:p>
              </p:txBody>
            </p:sp>
          </p:grpSp>
          <p:sp>
            <p:nvSpPr>
              <p:cNvPr id="28" name="Rectangle 27">
                <a:extLst>
                  <a:ext uri="{FF2B5EF4-FFF2-40B4-BE49-F238E27FC236}">
                    <a16:creationId xmlns:a16="http://schemas.microsoft.com/office/drawing/2014/main" id="{C900D572-276B-47A2-9080-4F7679E7FB77}"/>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Những người anh hùng</a:t>
                </a:r>
              </a:p>
            </p:txBody>
          </p:sp>
        </p:grpSp>
        <p:sp>
          <p:nvSpPr>
            <p:cNvPr id="26" name="Rectangle 25">
              <a:extLst>
                <a:ext uri="{FF2B5EF4-FFF2-40B4-BE49-F238E27FC236}">
                  <a16:creationId xmlns:a16="http://schemas.microsoft.com/office/drawing/2014/main" id="{74E34EF7-3056-4065-966E-F0673E2E7CD0}"/>
                </a:ext>
              </a:extLst>
            </p:cNvPr>
            <p:cNvSpPr/>
            <p:nvPr/>
          </p:nvSpPr>
          <p:spPr>
            <a:xfrm>
              <a:off x="785833" y="2142928"/>
              <a:ext cx="253080" cy="356032"/>
            </a:xfrm>
            <a:prstGeom prst="rect">
              <a:avLst/>
            </a:prstGeom>
          </p:spPr>
          <p:txBody>
            <a:bodyPr wrap="none">
              <a:spAutoFit/>
            </a:bodyPr>
            <a:lstStyle/>
            <a:p>
              <a:r>
                <a:rPr lang="en-US" sz="3600" dirty="0">
                  <a:latin typeface="+mj-lt"/>
                </a:rPr>
                <a:t>3</a:t>
              </a:r>
              <a:endParaRPr lang="vi-VN" sz="3600" dirty="0">
                <a:latin typeface="+mj-lt"/>
              </a:endParaRPr>
            </a:p>
          </p:txBody>
        </p:sp>
      </p:grpSp>
      <p:grpSp>
        <p:nvGrpSpPr>
          <p:cNvPr id="31" name="Group 30">
            <a:extLst>
              <a:ext uri="{FF2B5EF4-FFF2-40B4-BE49-F238E27FC236}">
                <a16:creationId xmlns:a16="http://schemas.microsoft.com/office/drawing/2014/main" id="{A7ADF767-31E5-41FC-BAA5-DB87536E917A}"/>
              </a:ext>
            </a:extLst>
          </p:cNvPr>
          <p:cNvGrpSpPr/>
          <p:nvPr/>
        </p:nvGrpSpPr>
        <p:grpSpPr>
          <a:xfrm>
            <a:off x="6851983" y="3171780"/>
            <a:ext cx="4854814" cy="849594"/>
            <a:chOff x="718457" y="2123591"/>
            <a:chExt cx="2767398" cy="468000"/>
          </a:xfrm>
        </p:grpSpPr>
        <p:grpSp>
          <p:nvGrpSpPr>
            <p:cNvPr id="32" name="Group 31">
              <a:extLst>
                <a:ext uri="{FF2B5EF4-FFF2-40B4-BE49-F238E27FC236}">
                  <a16:creationId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7" name="Oval 36">
                  <a:extLst>
                    <a:ext uri="{FF2B5EF4-FFF2-40B4-BE49-F238E27FC236}">
                      <a16:creationId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35" name="Rectangle 34">
                <a:extLst>
                  <a:ext uri="{FF2B5EF4-FFF2-40B4-BE49-F238E27FC236}">
                    <a16:creationId xmlns:a16="http://schemas.microsoft.com/office/drawing/2014/main" id="{0E00EA48-29B0-4C7F-BA60-FAC9D4F9F24E}"/>
                  </a:ext>
                </a:extLst>
              </p:cNvPr>
              <p:cNvSpPr/>
              <p:nvPr/>
            </p:nvSpPr>
            <p:spPr>
              <a:xfrm>
                <a:off x="1096873" y="2207672"/>
                <a:ext cx="2388982" cy="288217"/>
              </a:xfrm>
              <a:prstGeom prst="rect">
                <a:avLst/>
              </a:prstGeom>
            </p:spPr>
            <p:txBody>
              <a:bodyPr wrap="square">
                <a:spAutoFit/>
              </a:bodyPr>
              <a:lstStyle/>
              <a:p>
                <a:pPr algn="ctr"/>
                <a:r>
                  <a:rPr lang="vi-VN" sz="2800" dirty="0">
                    <a:latin typeface="+mj-lt"/>
                  </a:rPr>
                  <a:t>Trang phục truyền thống</a:t>
                </a:r>
              </a:p>
            </p:txBody>
          </p:sp>
        </p:grpSp>
        <p:sp>
          <p:nvSpPr>
            <p:cNvPr id="33" name="Rectangle 32">
              <a:extLst>
                <a:ext uri="{FF2B5EF4-FFF2-40B4-BE49-F238E27FC236}">
                  <a16:creationId xmlns:a16="http://schemas.microsoft.com/office/drawing/2014/main" id="{1B35B587-C467-4A29-B114-912405F27513}"/>
                </a:ext>
              </a:extLst>
            </p:cNvPr>
            <p:cNvSpPr/>
            <p:nvPr/>
          </p:nvSpPr>
          <p:spPr>
            <a:xfrm>
              <a:off x="785833" y="2142928"/>
              <a:ext cx="253080" cy="356032"/>
            </a:xfrm>
            <a:prstGeom prst="rect">
              <a:avLst/>
            </a:prstGeom>
          </p:spPr>
          <p:txBody>
            <a:bodyPr wrap="none">
              <a:spAutoFit/>
            </a:bodyPr>
            <a:lstStyle/>
            <a:p>
              <a:r>
                <a:rPr lang="en-US" sz="3600" dirty="0">
                  <a:latin typeface="+mj-lt"/>
                </a:rPr>
                <a:t>4</a:t>
              </a:r>
              <a:endParaRPr lang="vi-VN" sz="3600" dirty="0">
                <a:latin typeface="+mj-lt"/>
              </a:endParaRPr>
            </a:p>
          </p:txBody>
        </p:sp>
      </p:grpSp>
      <p:sp>
        <p:nvSpPr>
          <p:cNvPr id="38" name="TextBox 37">
            <a:extLst>
              <a:ext uri="{FF2B5EF4-FFF2-40B4-BE49-F238E27FC236}">
                <a16:creationId xmlns:a16="http://schemas.microsoft.com/office/drawing/2014/main" id="{F38F0C59-CD49-47A3-A7C5-9FFC0FD0D364}"/>
              </a:ext>
            </a:extLst>
          </p:cNvPr>
          <p:cNvSpPr txBox="1"/>
          <p:nvPr/>
        </p:nvSpPr>
        <p:spPr>
          <a:xfrm>
            <a:off x="1351954" y="4299555"/>
            <a:ext cx="10326823"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Lá cờ Tổ quốc ta được tả như thế nào?</a:t>
            </a:r>
          </a:p>
        </p:txBody>
      </p:sp>
      <p:sp>
        <p:nvSpPr>
          <p:cNvPr id="39" name="TextBox 38">
            <a:extLst>
              <a:ext uri="{FF2B5EF4-FFF2-40B4-BE49-F238E27FC236}">
                <a16:creationId xmlns:a16="http://schemas.microsoft.com/office/drawing/2014/main" id="{2B3AFC8E-C57A-43EE-8979-915DE9407EC4}"/>
              </a:ext>
            </a:extLst>
          </p:cNvPr>
          <p:cNvSpPr txBox="1"/>
          <p:nvPr/>
        </p:nvSpPr>
        <p:spPr>
          <a:xfrm>
            <a:off x="1262696" y="4855917"/>
            <a:ext cx="6536594" cy="1296830"/>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Lá cờ Tổ quốc hình chữ nhật, nền đỏ, ở giữa có ngôi sao vàng năm cánh.</a:t>
            </a:r>
          </a:p>
        </p:txBody>
      </p:sp>
      <p:pic>
        <p:nvPicPr>
          <p:cNvPr id="2050" name="Picture 2" descr="Cờ Việt Nam Nhỏ | Mua giá rẻ hơn tại nhanvan.vn – Siêu Thị Sách &amp;amp; Tiện Ích  Nhân Văn">
            <a:extLst>
              <a:ext uri="{FF2B5EF4-FFF2-40B4-BE49-F238E27FC236}">
                <a16:creationId xmlns:a16="http://schemas.microsoft.com/office/drawing/2014/main" id="{AF4ACF93-711B-41A6-8050-DFA135ECB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0366" y="4417413"/>
            <a:ext cx="3217705" cy="20471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1202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70833E-6 -3.33333E-6 L 2.70833E-6 0.11667 " pathEditMode="relative" rAng="0" ptsTypes="AA">
                                      <p:cBhvr>
                                        <p:cTn id="25" dur="2000" fill="hold"/>
                                        <p:tgtEl>
                                          <p:spTgt spid="16"/>
                                        </p:tgtEl>
                                        <p:attrNameLst>
                                          <p:attrName>ppt_x</p:attrName>
                                          <p:attrName>ppt_y</p:attrName>
                                        </p:attrNameLst>
                                      </p:cBhvr>
                                      <p:rCtr x="0" y="5833"/>
                                    </p:animMotion>
                                  </p:childTnLst>
                                </p:cTn>
                              </p:par>
                              <p:par>
                                <p:cTn id="26" presetID="42" presetClass="path" presetSubtype="0" accel="50000" decel="50000" fill="hold" nodeType="withEffect">
                                  <p:stCondLst>
                                    <p:cond delay="0"/>
                                  </p:stCondLst>
                                  <p:childTnLst>
                                    <p:animMotion origin="layout" path="M -2.5E-6 -1.85185E-6 L -0.4444 -0.00208 " pathEditMode="relative" rAng="0" ptsTypes="AA">
                                      <p:cBhvr>
                                        <p:cTn id="27" dur="2000" fill="hold"/>
                                        <p:tgtEl>
                                          <p:spTgt spid="17"/>
                                        </p:tgtEl>
                                        <p:attrNameLst>
                                          <p:attrName>ppt_x</p:attrName>
                                          <p:attrName>ppt_y</p:attrName>
                                        </p:attrNameLst>
                                      </p:cBhvr>
                                      <p:rCtr x="-22227" y="-116"/>
                                    </p:animMotion>
                                  </p:childTnLst>
                                </p:cTn>
                              </p:par>
                              <p:par>
                                <p:cTn id="28" presetID="42" presetClass="path" presetSubtype="0" accel="50000" decel="50000" fill="hold" nodeType="withEffect">
                                  <p:stCondLst>
                                    <p:cond delay="0"/>
                                  </p:stCondLst>
                                  <p:childTnLst>
                                    <p:animMotion origin="layout" path="M -1.66667E-6 0 L 0.40677 -0.15439 " pathEditMode="relative" rAng="0" ptsTypes="AA">
                                      <p:cBhvr>
                                        <p:cTn id="29" dur="2000" fill="hold"/>
                                        <p:tgtEl>
                                          <p:spTgt spid="24"/>
                                        </p:tgtEl>
                                        <p:attrNameLst>
                                          <p:attrName>ppt_x</p:attrName>
                                          <p:attrName>ppt_y</p:attrName>
                                        </p:attrNameLst>
                                      </p:cBhvr>
                                      <p:rCtr x="20182" y="-7454"/>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500" fill="hold"/>
                                        <p:tgtEl>
                                          <p:spTgt spid="2050"/>
                                        </p:tgtEl>
                                        <p:attrNameLst>
                                          <p:attrName>ppt_w</p:attrName>
                                        </p:attrNameLst>
                                      </p:cBhvr>
                                      <p:tavLst>
                                        <p:tav tm="0">
                                          <p:val>
                                            <p:fltVal val="0"/>
                                          </p:val>
                                        </p:tav>
                                        <p:tav tm="100000">
                                          <p:val>
                                            <p:strVal val="#ppt_w"/>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CD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226B8-7748-445A-A52F-A09A55B1D360}"/>
              </a:ext>
            </a:extLst>
          </p:cNvPr>
          <p:cNvSpPr txBox="1"/>
          <p:nvPr/>
        </p:nvSpPr>
        <p:spPr>
          <a:xfrm>
            <a:off x="769917" y="471335"/>
            <a:ext cx="10652165"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mj-lt"/>
              </a:rPr>
              <a:t>3. </a:t>
            </a:r>
            <a:r>
              <a:rPr lang="vi-VN" sz="3200" dirty="0">
                <a:latin typeface="+mj-lt"/>
              </a:rPr>
              <a:t>Bài đọc nói đến những vị anh hùng nào của dân tộc ta?</a:t>
            </a:r>
          </a:p>
        </p:txBody>
      </p:sp>
      <p:pic>
        <p:nvPicPr>
          <p:cNvPr id="3074" name="Picture 2" descr="Chuyện kể về Hai Bà Trưng – Hoàng Thành Thăng Long">
            <a:extLst>
              <a:ext uri="{FF2B5EF4-FFF2-40B4-BE49-F238E27FC236}">
                <a16:creationId xmlns:a16="http://schemas.microsoft.com/office/drawing/2014/main"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2087114" y="1201535"/>
            <a:ext cx="3385163"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id="{BB40F87F-F644-43FE-B086-FF4143838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944" y="1201535"/>
            <a:ext cx="2265147"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36" y="4134264"/>
            <a:ext cx="3385163" cy="20900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767" y="4098979"/>
            <a:ext cx="3197981" cy="20725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0758" y="1202307"/>
            <a:ext cx="2167882" cy="2494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C32363-112E-46E7-93E7-B8582312DA01}"/>
              </a:ext>
            </a:extLst>
          </p:cNvPr>
          <p:cNvSpPr/>
          <p:nvPr/>
        </p:nvSpPr>
        <p:spPr>
          <a:xfrm>
            <a:off x="2326849" y="3451519"/>
            <a:ext cx="2905691" cy="584775"/>
          </a:xfrm>
          <a:prstGeom prst="rect">
            <a:avLst/>
          </a:prstGeom>
          <a:solidFill>
            <a:srgbClr val="FFE5FF"/>
          </a:solidFill>
          <a:scene3d>
            <a:camera prst="orthographicFront"/>
            <a:lightRig rig="threePt" dir="t"/>
          </a:scene3d>
          <a:sp3d>
            <a:bevelT/>
          </a:sp3d>
        </p:spPr>
        <p:txBody>
          <a:bodyPr wrap="square">
            <a:spAutoFit/>
          </a:bodyPr>
          <a:lstStyle/>
          <a:p>
            <a:r>
              <a:rPr lang="vi-VN" sz="3200" dirty="0">
                <a:latin typeface="+mj-lt"/>
              </a:rPr>
              <a:t>Hai Bà Trưng</a:t>
            </a:r>
          </a:p>
        </p:txBody>
      </p:sp>
      <p:sp>
        <p:nvSpPr>
          <p:cNvPr id="11" name="Rectangle 10">
            <a:extLst>
              <a:ext uri="{FF2B5EF4-FFF2-40B4-BE49-F238E27FC236}">
                <a16:creationId xmlns:a16="http://schemas.microsoft.com/office/drawing/2014/main" id="{B37F30D1-C7BB-4147-8FF7-0876FE82D631}"/>
              </a:ext>
            </a:extLst>
          </p:cNvPr>
          <p:cNvSpPr/>
          <p:nvPr/>
        </p:nvSpPr>
        <p:spPr>
          <a:xfrm>
            <a:off x="6037878" y="3350229"/>
            <a:ext cx="188727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Bà Triệu</a:t>
            </a:r>
          </a:p>
        </p:txBody>
      </p:sp>
      <p:sp>
        <p:nvSpPr>
          <p:cNvPr id="12" name="Rectangle 11">
            <a:extLst>
              <a:ext uri="{FF2B5EF4-FFF2-40B4-BE49-F238E27FC236}">
                <a16:creationId xmlns:a16="http://schemas.microsoft.com/office/drawing/2014/main" id="{64BEF960-0659-47EA-AB93-D8B96E2099AE}"/>
              </a:ext>
            </a:extLst>
          </p:cNvPr>
          <p:cNvSpPr/>
          <p:nvPr/>
        </p:nvSpPr>
        <p:spPr>
          <a:xfrm>
            <a:off x="2711283" y="5838780"/>
            <a:ext cx="3384716"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Trần Hưng Đạo</a:t>
            </a:r>
          </a:p>
        </p:txBody>
      </p:sp>
      <p:sp>
        <p:nvSpPr>
          <p:cNvPr id="13" name="Rectangle 12">
            <a:extLst>
              <a:ext uri="{FF2B5EF4-FFF2-40B4-BE49-F238E27FC236}">
                <a16:creationId xmlns:a16="http://schemas.microsoft.com/office/drawing/2014/main" id="{39A0160A-D9AE-4336-9F70-BF800452C89B}"/>
              </a:ext>
            </a:extLst>
          </p:cNvPr>
          <p:cNvSpPr/>
          <p:nvPr/>
        </p:nvSpPr>
        <p:spPr>
          <a:xfrm>
            <a:off x="7012596" y="5801890"/>
            <a:ext cx="2956321"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Quang Trung</a:t>
            </a:r>
          </a:p>
        </p:txBody>
      </p:sp>
      <p:sp>
        <p:nvSpPr>
          <p:cNvPr id="14" name="Rectangle 13">
            <a:extLst>
              <a:ext uri="{FF2B5EF4-FFF2-40B4-BE49-F238E27FC236}">
                <a16:creationId xmlns:a16="http://schemas.microsoft.com/office/drawing/2014/main" id="{A69B9220-33D7-43C2-A17C-4567052F01E2}"/>
              </a:ext>
            </a:extLst>
          </p:cNvPr>
          <p:cNvSpPr/>
          <p:nvPr/>
        </p:nvSpPr>
        <p:spPr>
          <a:xfrm>
            <a:off x="8343253" y="3350229"/>
            <a:ext cx="278106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Hồ Chí Minh</a:t>
            </a:r>
          </a:p>
        </p:txBody>
      </p:sp>
    </p:spTree>
    <p:extLst>
      <p:ext uri="{BB962C8B-B14F-4D97-AF65-F5344CB8AC3E}">
        <p14:creationId xmlns:p14="http://schemas.microsoft.com/office/powerpoint/2010/main" val="1837372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35251E-3D0E-4095-BD0F-CB074AD08863}"/>
              </a:ext>
            </a:extLst>
          </p:cNvPr>
          <p:cNvSpPr txBox="1"/>
          <p:nvPr/>
        </p:nvSpPr>
        <p:spPr>
          <a:xfrm>
            <a:off x="1413913" y="251941"/>
            <a:ext cx="9609777" cy="730200"/>
          </a:xfrm>
          <a:prstGeom prst="rect">
            <a:avLst/>
          </a:prstGeom>
          <a:noFill/>
        </p:spPr>
        <p:txBody>
          <a:bodyPr wrap="square" rtlCol="0">
            <a:spAutoFit/>
          </a:bodyPr>
          <a:lstStyle/>
          <a:p>
            <a:pPr algn="just">
              <a:lnSpc>
                <a:spcPct val="150000"/>
              </a:lnSpc>
            </a:pPr>
            <a:r>
              <a:rPr lang="vi-VN" sz="3200" b="1" dirty="0">
                <a:latin typeface="+mj-lt"/>
              </a:rPr>
              <a:t>4. </a:t>
            </a:r>
            <a:r>
              <a:rPr lang="vi-VN" sz="3200" dirty="0">
                <a:latin typeface="+mj-lt"/>
              </a:rPr>
              <a:t>Kể tên các mùa trong năm của ba miền đất nước.</a:t>
            </a:r>
          </a:p>
        </p:txBody>
      </p:sp>
      <p:sp>
        <p:nvSpPr>
          <p:cNvPr id="10" name="Rectangle 9">
            <a:extLst>
              <a:ext uri="{FF2B5EF4-FFF2-40B4-BE49-F238E27FC236}">
                <a16:creationId xmlns:a16="http://schemas.microsoft.com/office/drawing/2014/main" id="{A3F29647-67F2-4C0A-9CCA-B94CD574DC30}"/>
              </a:ext>
            </a:extLst>
          </p:cNvPr>
          <p:cNvSpPr/>
          <p:nvPr/>
        </p:nvSpPr>
        <p:spPr>
          <a:xfrm>
            <a:off x="3872823" y="1012658"/>
            <a:ext cx="4607298" cy="584775"/>
          </a:xfrm>
          <a:prstGeom prst="rect">
            <a:avLst/>
          </a:prstGeom>
          <a:solidFill>
            <a:srgbClr val="E6CDFF"/>
          </a:solidFill>
          <a:scene3d>
            <a:camera prst="orthographicFront"/>
            <a:lightRig rig="threePt" dir="t"/>
          </a:scene3d>
          <a:sp3d>
            <a:bevelT/>
          </a:sp3d>
        </p:spPr>
        <p:txBody>
          <a:bodyPr wrap="square">
            <a:spAutoFit/>
          </a:bodyPr>
          <a:lstStyle/>
          <a:p>
            <a:r>
              <a:rPr lang="vi-VN" sz="3200" dirty="0">
                <a:latin typeface="+mj-lt"/>
              </a:rPr>
              <a:t>Miền Bắc và miền Trung</a:t>
            </a:r>
          </a:p>
        </p:txBody>
      </p:sp>
      <p:grpSp>
        <p:nvGrpSpPr>
          <p:cNvPr id="5" name="Group 4">
            <a:extLst>
              <a:ext uri="{FF2B5EF4-FFF2-40B4-BE49-F238E27FC236}">
                <a16:creationId xmlns:a16="http://schemas.microsoft.com/office/drawing/2014/main" id="{C59ECF9B-9B4C-458E-AEC0-92B1EF6FC739}"/>
              </a:ext>
            </a:extLst>
          </p:cNvPr>
          <p:cNvGrpSpPr/>
          <p:nvPr/>
        </p:nvGrpSpPr>
        <p:grpSpPr>
          <a:xfrm>
            <a:off x="2264170" y="1766711"/>
            <a:ext cx="7523297" cy="2879742"/>
            <a:chOff x="555127" y="1325033"/>
            <a:chExt cx="5658958" cy="2307968"/>
          </a:xfrm>
        </p:grpSpPr>
        <p:pic>
          <p:nvPicPr>
            <p:cNvPr id="4098" name="Picture 2" descr="Tả về bốn mùa Lớp 2 - Tập làm văn lớp 2 (61 mẫu)">
              <a:extLst>
                <a:ext uri="{FF2B5EF4-FFF2-40B4-BE49-F238E27FC236}">
                  <a16:creationId xmlns:a16="http://schemas.microsoft.com/office/drawing/2014/main" id="{6A7349FB-2272-4922-A533-CEE6514A8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CB2A5F-EF3E-4EAD-858E-A5456D02EF25}"/>
                </a:ext>
              </a:extLst>
            </p:cNvPr>
            <p:cNvSpPr/>
            <p:nvPr/>
          </p:nvSpPr>
          <p:spPr>
            <a:xfrm>
              <a:off x="845448" y="3213667"/>
              <a:ext cx="5368637" cy="419334"/>
            </a:xfrm>
            <a:prstGeom prst="rect">
              <a:avLst/>
            </a:prstGeom>
          </p:spPr>
          <p:txBody>
            <a:bodyPr wrap="square">
              <a:spAutoFit/>
            </a:bodyPr>
            <a:lstStyle/>
            <a:p>
              <a:r>
                <a:rPr lang="vi-VN" sz="2800" b="1" dirty="0">
                  <a:latin typeface="+mj-lt"/>
                </a:rPr>
                <a:t>Xuân               Hạ             Thu        </a:t>
              </a:r>
              <a:r>
                <a:rPr lang="en-US" sz="2800" b="1" dirty="0">
                  <a:latin typeface="+mj-lt"/>
                </a:rPr>
                <a:t>  </a:t>
              </a:r>
              <a:r>
                <a:rPr lang="vi-VN" sz="2800" b="1" dirty="0">
                  <a:latin typeface="+mj-lt"/>
                </a:rPr>
                <a:t>Đông</a:t>
              </a:r>
            </a:p>
          </p:txBody>
        </p:sp>
      </p:grpSp>
      <p:sp>
        <p:nvSpPr>
          <p:cNvPr id="14" name="Rectangle 13">
            <a:extLst>
              <a:ext uri="{FF2B5EF4-FFF2-40B4-BE49-F238E27FC236}">
                <a16:creationId xmlns:a16="http://schemas.microsoft.com/office/drawing/2014/main" id="{C5E5804A-2280-417A-A25F-06C32242F9E7}"/>
              </a:ext>
            </a:extLst>
          </p:cNvPr>
          <p:cNvSpPr/>
          <p:nvPr/>
        </p:nvSpPr>
        <p:spPr>
          <a:xfrm>
            <a:off x="2330630" y="5151573"/>
            <a:ext cx="1760418" cy="523220"/>
          </a:xfrm>
          <a:prstGeom prst="rect">
            <a:avLst/>
          </a:prstGeom>
          <a:solidFill>
            <a:srgbClr val="FF99CC"/>
          </a:solidFill>
          <a:scene3d>
            <a:camera prst="orthographicFront"/>
            <a:lightRig rig="threePt" dir="t"/>
          </a:scene3d>
          <a:sp3d>
            <a:bevelT/>
          </a:sp3d>
        </p:spPr>
        <p:txBody>
          <a:bodyPr wrap="none">
            <a:spAutoFit/>
          </a:bodyPr>
          <a:lstStyle/>
          <a:p>
            <a:r>
              <a:rPr lang="vi-VN" sz="2800" dirty="0">
                <a:latin typeface="+mj-lt"/>
              </a:rPr>
              <a:t>Miền Nam</a:t>
            </a:r>
          </a:p>
        </p:txBody>
      </p:sp>
      <p:grpSp>
        <p:nvGrpSpPr>
          <p:cNvPr id="6" name="Group 5">
            <a:extLst>
              <a:ext uri="{FF2B5EF4-FFF2-40B4-BE49-F238E27FC236}">
                <a16:creationId xmlns:a16="http://schemas.microsoft.com/office/drawing/2014/main" id="{89B6C36F-95C9-419B-9276-FFDC10B4D7A7}"/>
              </a:ext>
            </a:extLst>
          </p:cNvPr>
          <p:cNvGrpSpPr/>
          <p:nvPr/>
        </p:nvGrpSpPr>
        <p:grpSpPr>
          <a:xfrm>
            <a:off x="5045635" y="4597098"/>
            <a:ext cx="4365536" cy="1939420"/>
            <a:chOff x="2641226" y="3447822"/>
            <a:chExt cx="3274152" cy="1454565"/>
          </a:xfrm>
        </p:grpSpPr>
        <p:pic>
          <p:nvPicPr>
            <p:cNvPr id="4100" name="Picture 4" descr="Sổ tay du lịch mùa mưa - Vntrip.vn">
              <a:extLst>
                <a:ext uri="{FF2B5EF4-FFF2-40B4-BE49-F238E27FC236}">
                  <a16:creationId xmlns:a16="http://schemas.microsoft.com/office/drawing/2014/main" id="{130E034A-664C-4A57-B92B-807409299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a:extLst>
                <a:ext uri="{FF2B5EF4-FFF2-40B4-BE49-F238E27FC236}">
                  <a16:creationId xmlns:a16="http://schemas.microsoft.com/office/drawing/2014/main" id="{FBE78855-3939-422F-B555-BDCE1EE36FA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6E4C990-0CC2-4C1A-9B96-9A7447B99CCA}"/>
                </a:ext>
              </a:extLst>
            </p:cNvPr>
            <p:cNvSpPr/>
            <p:nvPr/>
          </p:nvSpPr>
          <p:spPr>
            <a:xfrm>
              <a:off x="2817352" y="4509972"/>
              <a:ext cx="3033131" cy="392415"/>
            </a:xfrm>
            <a:prstGeom prst="rect">
              <a:avLst/>
            </a:prstGeom>
          </p:spPr>
          <p:txBody>
            <a:bodyPr wrap="square">
              <a:spAutoFit/>
            </a:bodyPr>
            <a:lstStyle/>
            <a:p>
              <a:r>
                <a:rPr lang="vi-VN" sz="2800" b="1" dirty="0">
                  <a:latin typeface="+mj-lt"/>
                </a:rPr>
                <a:t>Mùa mưa        Mùa khô</a:t>
              </a:r>
            </a:p>
          </p:txBody>
        </p:sp>
      </p:grpSp>
    </p:spTree>
    <p:custDataLst>
      <p:tags r:id="rId1"/>
    </p:custDataLst>
    <p:extLst>
      <p:ext uri="{BB962C8B-B14F-4D97-AF65-F5344CB8AC3E}">
        <p14:creationId xmlns:p14="http://schemas.microsoft.com/office/powerpoint/2010/main" val="3969781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188459" y="895612"/>
            <a:ext cx="10556999" cy="129266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4" y="245111"/>
            <a:ext cx="4277133" cy="1212833"/>
            <a:chOff x="527970" y="-94305"/>
            <a:chExt cx="2303141" cy="909624"/>
          </a:xfrm>
        </p:grpSpPr>
        <p:sp>
          <p:nvSpPr>
            <p:cNvPr id="4" name="TextBox 3">
              <a:extLst>
                <a:ext uri="{FF2B5EF4-FFF2-40B4-BE49-F238E27FC236}">
                  <a16:creationId xmlns:a16="http://schemas.microsoft.com/office/drawing/2014/main" id="{4FCF2103-78A6-4FBE-95ED-601E4DFDD877}"/>
                </a:ext>
              </a:extLst>
            </p:cNvPr>
            <p:cNvSpPr txBox="1"/>
            <p:nvPr/>
          </p:nvSpPr>
          <p:spPr>
            <a:xfrm>
              <a:off x="660206" y="-94305"/>
              <a:ext cx="2170905" cy="909624"/>
            </a:xfrm>
            <a:prstGeom prst="rect">
              <a:avLst/>
            </a:prstGeom>
            <a:noFill/>
          </p:spPr>
          <p:txBody>
            <a:bodyPr wrap="square" rtlCol="0">
              <a:spAutoFit/>
            </a:bodyPr>
            <a:lstStyle/>
            <a:p>
              <a:pPr algn="ctr">
                <a:lnSpc>
                  <a:spcPct val="150000"/>
                </a:lnSpc>
              </a:pPr>
              <a:r>
                <a:rPr lang="en-US" sz="2400" b="1" dirty="0">
                  <a:solidFill>
                    <a:prstClr val="white"/>
                  </a:solidFill>
                  <a:latin typeface="Arial-Rounded"/>
                  <a:ea typeface="Arial-Rounded"/>
                </a:rPr>
                <a:t>LUYỆN ĐỌC LẠI</a:t>
              </a:r>
              <a:endParaRPr kumimoji="0" lang="en-US" sz="2400" b="1" i="0" u="none" strike="noStrike" kern="1200" cap="none" spc="0" normalizeH="0" baseline="0" noProof="0" dirty="0">
                <a:ln>
                  <a:noFill/>
                </a:ln>
                <a:solidFill>
                  <a:prstClr val="white"/>
                </a:solidFill>
                <a:effectLst/>
                <a:uLnTx/>
                <a:uFillTx/>
                <a:latin typeface="Arial-Rounded"/>
                <a:ea typeface="Arial-Rounded"/>
                <a:cs typeface="+mn-cs"/>
              </a:endParaRPr>
            </a:p>
            <a:p>
              <a:pPr algn="ctr">
                <a:lnSpc>
                  <a:spcPct val="150000"/>
                </a:lnSpc>
              </a:pPr>
              <a:endParaRPr lang="en-US" sz="2800" b="1" dirty="0">
                <a:solidFill>
                  <a:schemeClr val="bg1"/>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53972" y="274406"/>
            <a:ext cx="4908490" cy="738664"/>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6" name="TextBox 15">
            <a:extLst>
              <a:ext uri="{FF2B5EF4-FFF2-40B4-BE49-F238E27FC236}">
                <a16:creationId xmlns:a16="http://schemas.microsoft.com/office/drawing/2014/main" id="{08BFB91A-685F-44FB-AD48-BF57E4B0D61A}"/>
              </a:ext>
            </a:extLst>
          </p:cNvPr>
          <p:cNvSpPr txBox="1"/>
          <p:nvPr/>
        </p:nvSpPr>
        <p:spPr>
          <a:xfrm>
            <a:off x="2917203" y="5212242"/>
            <a:ext cx="7324157" cy="169277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indent="228594" algn="just"/>
            <a:r>
              <a:rPr lang="vi-VN" sz="2600" dirty="0">
                <a:latin typeface="+mj-lt"/>
              </a:rPr>
              <a:t>Trang phục truyền thống</a:t>
            </a:r>
            <a:r>
              <a:rPr lang="vi-VN" sz="2600" dirty="0">
                <a:solidFill>
                  <a:srgbClr val="FF0000"/>
                </a:solidFill>
                <a:latin typeface="+mj-lt"/>
              </a:rPr>
              <a:t> </a:t>
            </a:r>
            <a:r>
              <a:rPr lang="vi-VN" sz="2600" dirty="0">
                <a:latin typeface="+mj-lt"/>
              </a:rPr>
              <a:t>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241360" y="5212241"/>
            <a:ext cx="1950640" cy="1533226"/>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3" y="3727946"/>
            <a:ext cx="2598102" cy="3036651"/>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640649" y="1011620"/>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13" name="Oval 12">
            <a:extLst>
              <a:ext uri="{FF2B5EF4-FFF2-40B4-BE49-F238E27FC236}">
                <a16:creationId xmlns:a16="http://schemas.microsoft.com/office/drawing/2014/main" id="{79B99B02-72E7-4A1D-8254-DB968E0BDFC7}"/>
              </a:ext>
            </a:extLst>
          </p:cNvPr>
          <p:cNvSpPr/>
          <p:nvPr/>
        </p:nvSpPr>
        <p:spPr>
          <a:xfrm>
            <a:off x="640648" y="2342958"/>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14" name="Oval 13">
            <a:extLst>
              <a:ext uri="{FF2B5EF4-FFF2-40B4-BE49-F238E27FC236}">
                <a16:creationId xmlns:a16="http://schemas.microsoft.com/office/drawing/2014/main" id="{072ECD58-06FE-4E6D-B2B8-1E519E6E2585}"/>
              </a:ext>
            </a:extLst>
          </p:cNvPr>
          <p:cNvSpPr/>
          <p:nvPr/>
        </p:nvSpPr>
        <p:spPr>
          <a:xfrm>
            <a:off x="2458676" y="365860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17" name="Oval 16">
            <a:extLst>
              <a:ext uri="{FF2B5EF4-FFF2-40B4-BE49-F238E27FC236}">
                <a16:creationId xmlns:a16="http://schemas.microsoft.com/office/drawing/2014/main" id="{9A38A09F-0D0D-4FF3-89C6-C98EC0E9A046}"/>
              </a:ext>
            </a:extLst>
          </p:cNvPr>
          <p:cNvSpPr/>
          <p:nvPr/>
        </p:nvSpPr>
        <p:spPr>
          <a:xfrm>
            <a:off x="2420617" y="5231009"/>
            <a:ext cx="531447"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p>
        </p:txBody>
      </p:sp>
      <p:sp>
        <p:nvSpPr>
          <p:cNvPr id="18" name="TextBox 17">
            <a:extLst>
              <a:ext uri="{FF2B5EF4-FFF2-40B4-BE49-F238E27FC236}">
                <a16:creationId xmlns:a16="http://schemas.microsoft.com/office/drawing/2014/main" id="{43DB0D57-E4C1-4E80-8664-1A0205E2CF88}"/>
              </a:ext>
            </a:extLst>
          </p:cNvPr>
          <p:cNvSpPr txBox="1"/>
          <p:nvPr/>
        </p:nvSpPr>
        <p:spPr>
          <a:xfrm>
            <a:off x="1097069" y="2198256"/>
            <a:ext cx="10648389" cy="129266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sp>
        <p:nvSpPr>
          <p:cNvPr id="10" name="Rectangle 9"/>
          <p:cNvSpPr/>
          <p:nvPr/>
        </p:nvSpPr>
        <p:spPr>
          <a:xfrm>
            <a:off x="3179975" y="3557005"/>
            <a:ext cx="8565483" cy="1692771"/>
          </a:xfrm>
          <a:prstGeom prst="rect">
            <a:avLst/>
          </a:prstGeom>
        </p:spPr>
        <p:txBody>
          <a:bodyPr wrap="square">
            <a:spAutoFit/>
          </a:bodyPr>
          <a:lstStyle/>
          <a:p>
            <a:pPr indent="228594" algn="just"/>
            <a:r>
              <a:rPr lang="vi-VN" sz="2600" dirty="0"/>
              <a:t>Đất nước mình có ba miền Bắc, Trung, Nam với khí hậu khác nhau. Miền Bắc và miền Trung một năm có bốn mùa: xuân, hạ, thu, đông. Miền Nam có hai mùa: mùa mưa và mùa khô.</a:t>
            </a:r>
          </a:p>
        </p:txBody>
      </p:sp>
      <p:sp>
        <p:nvSpPr>
          <p:cNvPr id="19" name="TextBox 18">
            <a:extLst>
              <a:ext uri="{FF2B5EF4-FFF2-40B4-BE49-F238E27FC236}">
                <a16:creationId xmlns:a16="http://schemas.microsoft.com/office/drawing/2014/main" id="{43DB0D57-E4C1-4E80-8664-1A0205E2CF88}"/>
              </a:ext>
            </a:extLst>
          </p:cNvPr>
          <p:cNvSpPr txBox="1"/>
          <p:nvPr/>
        </p:nvSpPr>
        <p:spPr>
          <a:xfrm>
            <a:off x="1211810" y="961699"/>
            <a:ext cx="10556999" cy="129266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p:txBody>
      </p:sp>
      <p:sp>
        <p:nvSpPr>
          <p:cNvPr id="20" name="TextBox 19">
            <a:extLst>
              <a:ext uri="{FF2B5EF4-FFF2-40B4-BE49-F238E27FC236}">
                <a16:creationId xmlns:a16="http://schemas.microsoft.com/office/drawing/2014/main" id="{43DB0D57-E4C1-4E80-8664-1A0205E2CF88}"/>
              </a:ext>
            </a:extLst>
          </p:cNvPr>
          <p:cNvSpPr txBox="1"/>
          <p:nvPr/>
        </p:nvSpPr>
        <p:spPr>
          <a:xfrm>
            <a:off x="1166114" y="2273558"/>
            <a:ext cx="10648389" cy="129266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sp>
        <p:nvSpPr>
          <p:cNvPr id="21" name="TextBox 20">
            <a:extLst>
              <a:ext uri="{FF2B5EF4-FFF2-40B4-BE49-F238E27FC236}">
                <a16:creationId xmlns:a16="http://schemas.microsoft.com/office/drawing/2014/main" id="{28530BC7-951C-41EE-892D-67BDEB236BAA}"/>
              </a:ext>
            </a:extLst>
          </p:cNvPr>
          <p:cNvSpPr txBox="1"/>
          <p:nvPr/>
        </p:nvSpPr>
        <p:spPr>
          <a:xfrm>
            <a:off x="2978869" y="3566220"/>
            <a:ext cx="8835633" cy="169277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22" name="TextBox 21">
            <a:extLst>
              <a:ext uri="{FF2B5EF4-FFF2-40B4-BE49-F238E27FC236}">
                <a16:creationId xmlns:a16="http://schemas.microsoft.com/office/drawing/2014/main" id="{08BFB91A-685F-44FB-AD48-BF57E4B0D61A}"/>
              </a:ext>
            </a:extLst>
          </p:cNvPr>
          <p:cNvSpPr txBox="1"/>
          <p:nvPr/>
        </p:nvSpPr>
        <p:spPr>
          <a:xfrm>
            <a:off x="2958892" y="5231009"/>
            <a:ext cx="7503551" cy="169277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indent="228594" algn="just"/>
            <a:r>
              <a:rPr lang="vi-VN" sz="2600" dirty="0">
                <a:latin typeface="+mj-lt"/>
              </a:rPr>
              <a:t>Trang phục truyền thống</a:t>
            </a:r>
            <a:r>
              <a:rPr lang="vi-VN" sz="2600" dirty="0">
                <a:solidFill>
                  <a:srgbClr val="FF0000"/>
                </a:solidFill>
                <a:latin typeface="+mj-lt"/>
              </a:rPr>
              <a:t> </a:t>
            </a:r>
            <a:r>
              <a:rPr lang="vi-VN" sz="2600" dirty="0">
                <a:latin typeface="+mj-lt"/>
              </a:rPr>
              <a:t>của người Việt Nam là áo dài. Áo dài thường được mặc trong dịp Tết hay lễ hội.</a:t>
            </a:r>
          </a:p>
          <a:p>
            <a:pPr indent="228594" algn="r"/>
            <a:r>
              <a:rPr lang="vi-VN" sz="2600" dirty="0">
                <a:latin typeface="+mj-lt"/>
              </a:rPr>
              <a:t>(Trung Sơn)</a:t>
            </a:r>
          </a:p>
        </p:txBody>
      </p:sp>
    </p:spTree>
    <p:custDataLst>
      <p:tags r:id="rId1"/>
    </p:custDataLst>
    <p:extLst>
      <p:ext uri="{BB962C8B-B14F-4D97-AF65-F5344CB8AC3E}">
        <p14:creationId xmlns:p14="http://schemas.microsoft.com/office/powerpoint/2010/main" val="4191255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heel(1)">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heel(1)">
                                      <p:cBhvr>
                                        <p:cTn id="4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950148" y="293624"/>
            <a:ext cx="3483630"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99488"/>
            <a:ext cx="3996684" cy="749917"/>
            <a:chOff x="527970" y="-53522"/>
            <a:chExt cx="2997513" cy="562437"/>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53522"/>
              <a:ext cx="2397692" cy="4280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b="1" dirty="0">
                  <a:solidFill>
                    <a:prstClr val="white"/>
                  </a:solidFill>
                  <a:latin typeface="Arial-Rounded"/>
                  <a:ea typeface="Arial-Rounded"/>
                </a:rPr>
                <a:t>LUYỆN ĐỌC LẠI</a:t>
              </a:r>
              <a:endParaRPr kumimoji="0" lang="en-US" sz="24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008569"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348225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988</Words>
  <Application>Microsoft Office PowerPoint</Application>
  <PresentationFormat>Widescreen</PresentationFormat>
  <Paragraphs>87</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38</cp:revision>
  <dcterms:created xsi:type="dcterms:W3CDTF">2021-07-20T01:55:21Z</dcterms:created>
  <dcterms:modified xsi:type="dcterms:W3CDTF">2026-04-14T08:08:05Z</dcterms:modified>
</cp:coreProperties>
</file>