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1"/>
  </p:notesMasterIdLst>
  <p:sldIdLst>
    <p:sldId id="551" r:id="rId2"/>
    <p:sldId id="533" r:id="rId3"/>
    <p:sldId id="561" r:id="rId4"/>
    <p:sldId id="562" r:id="rId5"/>
    <p:sldId id="563" r:id="rId6"/>
    <p:sldId id="564" r:id="rId7"/>
    <p:sldId id="560" r:id="rId8"/>
    <p:sldId id="566" r:id="rId9"/>
    <p:sldId id="5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864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05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708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8647310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497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674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67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890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708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253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48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1F719-1A9D-47B4-A385-09EFA52473C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3C87-C853-4928-AA67-CDACE8A6F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0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6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269" y="2436770"/>
            <a:ext cx="6091518" cy="1179288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8871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FDCE85A-9CDF-49B0-8F22-EE39C367BC0A}"/>
              </a:ext>
            </a:extLst>
          </p:cNvPr>
          <p:cNvSpPr txBox="1"/>
          <p:nvPr/>
        </p:nvSpPr>
        <p:spPr>
          <a:xfrm>
            <a:off x="3117049" y="1153447"/>
            <a:ext cx="5139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+mj-lt"/>
              </a:rPr>
              <a:t>Viết : Ôn chữ hoa  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6FAD38-9FA8-4847-AFF7-628A16F1B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39"/>
          <a:stretch/>
        </p:blipFill>
        <p:spPr>
          <a:xfrm>
            <a:off x="3890005" y="2126006"/>
            <a:ext cx="3886908" cy="83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23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Mẫu chữ\mau-chu-2.5-o-ly-p1\mau chu 2.5 o ly p1\Chữ hoa\1.jpg"/>
          <p:cNvPicPr>
            <a:picLocks noChangeAspect="1" noChangeArrowheads="1"/>
          </p:cNvPicPr>
          <p:nvPr/>
        </p:nvPicPr>
        <p:blipFill rotWithShape="1">
          <a:blip r:embed="rId2" cstate="print"/>
          <a:srcRect l="10686" t="22449" r="11520" b="22590"/>
          <a:stretch/>
        </p:blipFill>
        <p:spPr bwMode="auto">
          <a:xfrm>
            <a:off x="537884" y="818672"/>
            <a:ext cx="3240740" cy="2971800"/>
          </a:xfrm>
          <a:prstGeom prst="rect">
            <a:avLst/>
          </a:prstGeom>
          <a:noFill/>
        </p:spPr>
      </p:pic>
      <p:pic>
        <p:nvPicPr>
          <p:cNvPr id="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 rotWithShape="1">
          <a:blip r:embed="rId3" cstate="print"/>
          <a:srcRect l="11291" t="22910" r="11291" b="22213"/>
          <a:stretch/>
        </p:blipFill>
        <p:spPr bwMode="auto">
          <a:xfrm>
            <a:off x="4403478" y="849450"/>
            <a:ext cx="3234452" cy="2971800"/>
          </a:xfrm>
          <a:prstGeom prst="rect">
            <a:avLst/>
          </a:prstGeom>
          <a:noFill/>
        </p:spPr>
      </p:pic>
      <p:pic>
        <p:nvPicPr>
          <p:cNvPr id="5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 rotWithShape="1">
          <a:blip r:embed="rId4" cstate="print"/>
          <a:srcRect l="11966" t="23622" r="11966" b="23638"/>
          <a:stretch/>
        </p:blipFill>
        <p:spPr bwMode="auto">
          <a:xfrm>
            <a:off x="8262784" y="834061"/>
            <a:ext cx="3007660" cy="2971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9624" y="4114800"/>
            <a:ext cx="10920820" cy="79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M, 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li?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872" y="241018"/>
            <a:ext cx="5041895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5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59" y="535458"/>
            <a:ext cx="4494959" cy="4128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077" y="243878"/>
            <a:ext cx="6904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rộng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ô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có 2 nét là nét cong kín và nét móc ngược phải.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077" y="4430122"/>
            <a:ext cx="11821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 2</a:t>
            </a:r>
            <a:r>
              <a:rPr lang="vi-VN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 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ừ điểm dừng bút của nét 1, lia bút </a:t>
            </a:r>
            <a:endParaRPr lang="en-US" sz="3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ĐK3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ĐK4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móc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r>
              <a:rPr lang="vi-VN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dừng bút ở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ĐK1 </a:t>
            </a:r>
            <a:r>
              <a:rPr lang="en-US" sz="3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vi-VN" sz="3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ĐK 2 .</a:t>
            </a:r>
            <a:endParaRPr lang="vi-VN" sz="3000" b="0" i="0" dirty="0"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077" y="1721206"/>
            <a:ext cx="63400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70077" y="2456850"/>
            <a:ext cx="7039251" cy="1761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Nét 1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 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ĐK3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ĐK4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 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sang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 né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</a:t>
            </a:r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cong kín, cuối nét uốn vào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trong, 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ĐK2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ĐK3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lượn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lên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dừng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Mẫu chữ\mau-chu-2.5-o-ly-p1\mau chu 2.5 o ly p1\Chữ hoa\13.jpg"/>
          <p:cNvPicPr>
            <a:picLocks noChangeAspect="1" noChangeArrowheads="1"/>
          </p:cNvPicPr>
          <p:nvPr/>
        </p:nvPicPr>
        <p:blipFill rotWithShape="1">
          <a:blip r:embed="rId2" cstate="print"/>
          <a:srcRect l="11291" t="22910" r="11291" b="22213"/>
          <a:stretch/>
        </p:blipFill>
        <p:spPr bwMode="auto">
          <a:xfrm>
            <a:off x="7705166" y="521238"/>
            <a:ext cx="4316505" cy="36473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6854" y="356676"/>
            <a:ext cx="734831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(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 ô li,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ô li,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ồm 3 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nét móc hai đầu, một nét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xuôi trái và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nét là kết hợp của các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nét cơ bản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lượn ngang, cong trái.</a:t>
            </a:r>
          </a:p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tabLst>
                <a:tab pos="5109506" algn="l"/>
              </a:tabLst>
            </a:pPr>
            <a:endParaRPr lang="en-US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3413" y="2205300"/>
            <a:ext cx="63400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53414" y="2759298"/>
            <a:ext cx="83871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 1: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ĐB trên ĐK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viết nét móc 2 đầu bên</a:t>
            </a: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trái (hai đầu đều lượn vào trong), 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ĐK2.</a:t>
            </a:r>
          </a:p>
        </p:txBody>
      </p:sp>
      <p:sp>
        <p:nvSpPr>
          <p:cNvPr id="8" name="Rectangle 7"/>
          <p:cNvSpPr/>
          <p:nvPr/>
        </p:nvSpPr>
        <p:spPr>
          <a:xfrm>
            <a:off x="353412" y="5161920"/>
            <a:ext cx="115337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 3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 điểm dừng bút của nét 2, lia bút lên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 nét móc ở ĐK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 nét lượn ngang rồi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ĐK1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ĐK2.</a:t>
            </a:r>
            <a:endParaRPr lang="vi-VN" sz="3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413" y="4178347"/>
            <a:ext cx="11533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dirty="0">
                <a:solidFill>
                  <a:srgbClr val="FF0000"/>
                </a:solidFill>
                <a:latin typeface="+mj-lt"/>
              </a:rPr>
              <a:t>Nét 2:</a:t>
            </a:r>
            <a:r>
              <a:rPr lang="vi-VN" sz="3000" dirty="0">
                <a:latin typeface="+mj-lt"/>
              </a:rPr>
              <a:t> </a:t>
            </a:r>
            <a:r>
              <a:rPr lang="en-US" sz="3000" dirty="0">
                <a:latin typeface="+mj-lt"/>
              </a:rPr>
              <a:t>T</a:t>
            </a:r>
            <a:r>
              <a:rPr lang="vi-VN" sz="3000" dirty="0">
                <a:latin typeface="+mj-lt"/>
              </a:rPr>
              <a:t>ừ điểm dừng bút của nét 1, lia bút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lên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đoạn nét cong ở ĐK</a:t>
            </a:r>
            <a:r>
              <a:rPr lang="en-US" sz="3000" dirty="0">
                <a:latin typeface="+mj-lt"/>
              </a:rPr>
              <a:t>3</a:t>
            </a:r>
            <a:r>
              <a:rPr lang="vi-VN" sz="3000" dirty="0">
                <a:latin typeface="+mj-lt"/>
              </a:rPr>
              <a:t>, </a:t>
            </a:r>
            <a:endParaRPr lang="en-US" sz="3000" dirty="0">
              <a:latin typeface="+mj-lt"/>
            </a:endParaRPr>
          </a:p>
          <a:p>
            <a:r>
              <a:rPr lang="vi-VN" sz="3000" dirty="0">
                <a:latin typeface="+mj-lt"/>
              </a:rPr>
              <a:t>viết nét móc xuôi</a:t>
            </a:r>
            <a:r>
              <a:rPr lang="en-US" sz="3000" dirty="0">
                <a:latin typeface="+mj-lt"/>
              </a:rPr>
              <a:t> </a:t>
            </a:r>
            <a:r>
              <a:rPr lang="vi-VN" sz="3000" dirty="0">
                <a:latin typeface="+mj-lt"/>
              </a:rPr>
              <a:t>trái, dừng bút ở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087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Mẫu chữ\mau-chu-2.5-o-ly-p1\mau-chu-2.5-o-ly-p3\mau chu 2.5 o ly p3\mau chu cao 2.5 o ly (44).jpg"/>
          <p:cNvPicPr>
            <a:picLocks noChangeAspect="1" noChangeArrowheads="1"/>
          </p:cNvPicPr>
          <p:nvPr/>
        </p:nvPicPr>
        <p:blipFill rotWithShape="1">
          <a:blip r:embed="rId2" cstate="print"/>
          <a:srcRect l="11966" t="23622" r="11966" b="23638"/>
          <a:stretch/>
        </p:blipFill>
        <p:spPr bwMode="auto">
          <a:xfrm>
            <a:off x="8256494" y="722943"/>
            <a:ext cx="3215656" cy="30691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39271" y="298120"/>
            <a:ext cx="7615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li,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2,5 li;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(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271" y="2562398"/>
            <a:ext cx="84626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1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Đặt bút trên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ĐK3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viết nét móc hai đầu trái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đầu đều lượn vào 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Dừng bút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ĐK1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ĐK2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9271" y="1905480"/>
            <a:ext cx="63400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39271" y="4154197"/>
            <a:ext cx="10869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2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Từ điểm dừng bút của nét 1, lia bút lên đoạn nét móc ở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ĐK3,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nét lượn ngang rồi chuyển hướng đầu bút trở lại để viết tiếp nét cong trái. Dừng bút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ĐK1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ĐK2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3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y2meta.com - Tuần 33 Ôn tập chữ A, M, N kiểu 2 - TV2 - KNTTVCS(360p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2515.15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295" y="343715"/>
            <a:ext cx="11422132" cy="61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41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89367" y="195486"/>
            <a:ext cx="5041895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35318" r="3253" b="54825"/>
          <a:stretch/>
        </p:blipFill>
        <p:spPr>
          <a:xfrm>
            <a:off x="820270" y="820270"/>
            <a:ext cx="10381131" cy="143883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1073" y="2565115"/>
            <a:ext cx="7553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8" name="Text Box 70"/>
          <p:cNvSpPr txBox="1">
            <a:spLocks noChangeArrowheads="1"/>
          </p:cNvSpPr>
          <p:nvPr/>
        </p:nvSpPr>
        <p:spPr bwMode="auto">
          <a:xfrm>
            <a:off x="691073" y="2540465"/>
            <a:ext cx="7651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dirty="0">
                <a:cs typeface="Times New Roman" panose="02020603050405020304" pitchFamily="18" charset="0"/>
              </a:rPr>
              <a:t>Câu thành ngữ này muốn nói điều gì?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19" name="Text Box 70"/>
          <p:cNvSpPr txBox="1">
            <a:spLocks noChangeArrowheads="1"/>
          </p:cNvSpPr>
          <p:nvPr/>
        </p:nvSpPr>
        <p:spPr bwMode="auto">
          <a:xfrm>
            <a:off x="582496" y="2540465"/>
            <a:ext cx="669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dirty="0">
                <a:cs typeface="Times New Roman" panose="02020603050405020304" pitchFamily="18" charset="0"/>
              </a:rPr>
              <a:t>Trong câu, chữ nào chứa chữ hoa </a:t>
            </a:r>
            <a:r>
              <a:rPr lang="en-US" altLang="en-US" sz="2800" b="1" dirty="0">
                <a:cs typeface="Times New Roman" panose="02020603050405020304" pitchFamily="18" charset="0"/>
              </a:rPr>
              <a:t>N</a:t>
            </a:r>
            <a:r>
              <a:rPr lang="vi-VN" altLang="en-US" sz="2800" dirty="0">
                <a:cs typeface="Times New Roman" panose="02020603050405020304" pitchFamily="18" charset="0"/>
              </a:rPr>
              <a:t> kiểu 2</a:t>
            </a:r>
            <a:r>
              <a:rPr lang="en-US" altLang="en-US" sz="2800" dirty="0"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593069" y="2514318"/>
            <a:ext cx="66918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Muôn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N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kiểu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2.</a:t>
            </a:r>
          </a:p>
        </p:txBody>
      </p:sp>
      <p:sp>
        <p:nvSpPr>
          <p:cNvPr id="21" name="Text Box 70"/>
          <p:cNvSpPr txBox="1">
            <a:spLocks noChangeArrowheads="1"/>
          </p:cNvSpPr>
          <p:nvPr/>
        </p:nvSpPr>
        <p:spPr bwMode="auto">
          <a:xfrm>
            <a:off x="522491" y="3112985"/>
            <a:ext cx="782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cs typeface="Times New Roman" panose="02020603050405020304" pitchFamily="18" charset="0"/>
              </a:rPr>
              <a:t> 2,5 li ?</a:t>
            </a:r>
          </a:p>
        </p:txBody>
      </p:sp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489367" y="3636205"/>
            <a:ext cx="782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cs typeface="Times New Roman" panose="02020603050405020304" pitchFamily="18" charset="0"/>
              </a:rPr>
              <a:t>mấy</a:t>
            </a:r>
            <a:r>
              <a:rPr lang="en-US" altLang="en-US" sz="2800" dirty="0">
                <a:cs typeface="Times New Roman" panose="02020603050405020304" pitchFamily="18" charset="0"/>
              </a:rPr>
              <a:t> li ?</a:t>
            </a:r>
          </a:p>
        </p:txBody>
      </p:sp>
      <p:sp>
        <p:nvSpPr>
          <p:cNvPr id="23" name="Text Box 70"/>
          <p:cNvSpPr txBox="1">
            <a:spLocks noChangeArrowheads="1"/>
          </p:cNvSpPr>
          <p:nvPr/>
        </p:nvSpPr>
        <p:spPr bwMode="auto">
          <a:xfrm>
            <a:off x="392088" y="4673142"/>
            <a:ext cx="7852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cs typeface="Times New Roman" panose="02020603050405020304" pitchFamily="18" charset="0"/>
              </a:rPr>
              <a:t>Khoảng cách giữa các chữ ghi tiếng viết thế nào?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24" name="Text Box 70"/>
          <p:cNvSpPr txBox="1">
            <a:spLocks noChangeArrowheads="1"/>
          </p:cNvSpPr>
          <p:nvPr/>
        </p:nvSpPr>
        <p:spPr bwMode="auto">
          <a:xfrm>
            <a:off x="392088" y="5245662"/>
            <a:ext cx="7852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Khoảng cách giữa các chữ ghi tiếng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FF"/>
                </a:solidFill>
                <a:cs typeface="Times New Roman" panose="02020603050405020304" pitchFamily="18" charset="0"/>
              </a:rPr>
              <a:t> o.</a:t>
            </a:r>
          </a:p>
        </p:txBody>
      </p:sp>
      <p:sp>
        <p:nvSpPr>
          <p:cNvPr id="25" name="Text Box 70"/>
          <p:cNvSpPr txBox="1">
            <a:spLocks noChangeArrowheads="1"/>
          </p:cNvSpPr>
          <p:nvPr/>
        </p:nvSpPr>
        <p:spPr bwMode="auto">
          <a:xfrm>
            <a:off x="5379085" y="3112985"/>
            <a:ext cx="12634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M, g, h</a:t>
            </a:r>
          </a:p>
        </p:txBody>
      </p:sp>
      <p:sp>
        <p:nvSpPr>
          <p:cNvPr id="26" name="Text Box 70"/>
          <p:cNvSpPr txBox="1">
            <a:spLocks noChangeArrowheads="1"/>
          </p:cNvSpPr>
          <p:nvPr/>
        </p:nvSpPr>
        <p:spPr bwMode="auto">
          <a:xfrm>
            <a:off x="682176" y="4130172"/>
            <a:ext cx="78202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Con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t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1,5 li,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CC"/>
                </a:solidFill>
                <a:cs typeface="Times New Roman" panose="02020603050405020304" pitchFamily="18" charset="0"/>
              </a:rPr>
              <a:t> 1 li.</a:t>
            </a:r>
          </a:p>
        </p:txBody>
      </p:sp>
    </p:spTree>
    <p:extLst>
      <p:ext uri="{BB962C8B-B14F-4D97-AF65-F5344CB8AC3E}">
        <p14:creationId xmlns:p14="http://schemas.microsoft.com/office/powerpoint/2010/main" val="1572444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12" y="147918"/>
            <a:ext cx="6157378" cy="65487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1675" y="147918"/>
            <a:ext cx="2679066" cy="52321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66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585</Words>
  <Application>Microsoft Office PowerPoint</Application>
  <PresentationFormat>Widescreen</PresentationFormat>
  <Paragraphs>41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Medium</vt:lpstr>
      <vt:lpstr>Nunito</vt:lpstr>
      <vt:lpstr>Times New Roman</vt:lpstr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209</cp:revision>
  <dcterms:created xsi:type="dcterms:W3CDTF">2021-06-19T10:18:58Z</dcterms:created>
  <dcterms:modified xsi:type="dcterms:W3CDTF">2026-04-14T13:55:23Z</dcterms:modified>
</cp:coreProperties>
</file>