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3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0" r:id="rId2"/>
  </p:sldMasterIdLst>
  <p:notesMasterIdLst>
    <p:notesMasterId r:id="rId14"/>
  </p:notesMasterIdLst>
  <p:sldIdLst>
    <p:sldId id="575" r:id="rId3"/>
    <p:sldId id="519" r:id="rId4"/>
    <p:sldId id="536" r:id="rId5"/>
    <p:sldId id="296" r:id="rId6"/>
    <p:sldId id="298" r:id="rId7"/>
    <p:sldId id="326" r:id="rId8"/>
    <p:sldId id="525" r:id="rId9"/>
    <p:sldId id="526" r:id="rId10"/>
    <p:sldId id="527" r:id="rId11"/>
    <p:sldId id="302" r:id="rId12"/>
    <p:sldId id="4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 autoAdjust="0"/>
    <p:restoredTop sz="94671" autoAdjust="0"/>
  </p:normalViewPr>
  <p:slideViewPr>
    <p:cSldViewPr snapToGrid="0">
      <p:cViewPr varScale="1">
        <p:scale>
          <a:sx n="79" d="100"/>
          <a:sy n="79" d="100"/>
        </p:scale>
        <p:origin x="34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247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3589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1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6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13172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3" r:id="rId17"/>
    <p:sldLayoutId id="2147483698" r:id="rId18"/>
    <p:sldLayoutId id="2147483712" r:id="rId19"/>
    <p:sldLayoutId id="2147483713" r:id="rId2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13" Type="http://schemas.openxmlformats.org/officeDocument/2006/relationships/image" Target="../media/image24.tmp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8.tmp"/><Relationship Id="rId12" Type="http://schemas.openxmlformats.org/officeDocument/2006/relationships/image" Target="../media/image23.tm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7.tmp"/><Relationship Id="rId11" Type="http://schemas.openxmlformats.org/officeDocument/2006/relationships/image" Target="../media/image22.tmp"/><Relationship Id="rId5" Type="http://schemas.openxmlformats.org/officeDocument/2006/relationships/image" Target="../media/image10.png"/><Relationship Id="rId10" Type="http://schemas.openxmlformats.org/officeDocument/2006/relationships/image" Target="../media/image21.tmp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0.tmp"/><Relationship Id="rId14" Type="http://schemas.openxmlformats.org/officeDocument/2006/relationships/image" Target="../media/image2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1574F-610D-4371-8A17-C7923B0D80FE}"/>
              </a:ext>
            </a:extLst>
          </p:cNvPr>
          <p:cNvSpPr txBox="1">
            <a:spLocks/>
          </p:cNvSpPr>
          <p:nvPr/>
        </p:nvSpPr>
        <p:spPr>
          <a:xfrm>
            <a:off x="3106269" y="2436770"/>
            <a:ext cx="6091518" cy="11792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8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6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A6BF288-08BC-4392-881A-9A3A089AAC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70" y="1861163"/>
            <a:ext cx="6420747" cy="59114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9" y="2642935"/>
            <a:ext cx="3686690" cy="5467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71" y="2642935"/>
            <a:ext cx="3623188" cy="56428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9" y="3549132"/>
            <a:ext cx="3567611" cy="55115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9" y="4355196"/>
            <a:ext cx="3567611" cy="53070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8" y="5198009"/>
            <a:ext cx="3567611" cy="57499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70" y="3521838"/>
            <a:ext cx="3623187" cy="55115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70" y="4317563"/>
            <a:ext cx="3623189" cy="568336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54" y="5198009"/>
            <a:ext cx="3620005" cy="5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26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69E-7 -4.59759E-6 L -0.22405 -0.24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2" y="-121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6385E-7 -4.0333E-6 L -0.17924 0.126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62" y="63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8656E-6 1.48011E-6 L -0.07399 0.118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9" y="59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29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Hồ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Gươm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39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C7DE9-7B6D-3FCD-72BE-C9B78FF8A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E0276D7-973C-7CB2-0958-E2A81651FA6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32980" y="934597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AF10950-B680-D8EE-2187-1588B279899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C48843-1558-513D-03EF-44AE89422C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98783"/>
            <a:ext cx="11826240" cy="614544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DB67F94-B459-E4D0-1F63-FE12D9295C2B}"/>
              </a:ext>
            </a:extLst>
          </p:cNvPr>
          <p:cNvSpPr/>
          <p:nvPr/>
        </p:nvSpPr>
        <p:spPr>
          <a:xfrm>
            <a:off x="1587610" y="3828527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30EFDE-C3BF-3519-8BAC-6AAF5114E2E5}"/>
              </a:ext>
            </a:extLst>
          </p:cNvPr>
          <p:cNvSpPr/>
          <p:nvPr/>
        </p:nvSpPr>
        <p:spPr>
          <a:xfrm>
            <a:off x="1575683" y="225199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2D9BCAF-0074-650E-A06A-0841C577A508}"/>
              </a:ext>
            </a:extLst>
          </p:cNvPr>
          <p:cNvSpPr/>
          <p:nvPr/>
        </p:nvSpPr>
        <p:spPr>
          <a:xfrm>
            <a:off x="1587610" y="137002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48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Cầu Thê Húc được miêu tả như thế nào?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703073" y="4499839"/>
            <a:ext cx="10764837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Cầu Thê Húc màu son, cong cong như con tôm, dẫn vào đền Ngọc Sơn.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7" y="2423457"/>
            <a:ext cx="677064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 rot="21439213">
            <a:off x="1713159" y="2752784"/>
            <a:ext cx="5683928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kern="0">
                <a:latin typeface="Times New Roman" panose="02020603050405020304" pitchFamily="18" charset="0"/>
                <a:cs typeface="Times New Roman" panose="02020603050405020304" pitchFamily="18" charset="0"/>
              </a:rPr>
              <a:t>Nói 1-2 câu giới thiệu về Tháp Rùa ?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88055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5" b="19609"/>
          <a:stretch/>
        </p:blipFill>
        <p:spPr>
          <a:xfrm>
            <a:off x="7165074" y="3300559"/>
            <a:ext cx="4262493" cy="3276269"/>
          </a:xfrm>
          <a:prstGeom prst="rect">
            <a:avLst/>
          </a:prstGeom>
        </p:spPr>
      </p:pic>
      <p:sp>
        <p:nvSpPr>
          <p:cNvPr id="17" name="Thought Bubble: Cloud 20">
            <a:extLst>
              <a:ext uri="{FF2B5EF4-FFF2-40B4-BE49-F238E27FC236}">
                <a16:creationId xmlns:a16="http://schemas.microsoft.com/office/drawing/2014/main" id="{A821495F-E21A-415F-8896-AA8DD15E8D23}"/>
              </a:ext>
            </a:extLst>
          </p:cNvPr>
          <p:cNvSpPr/>
          <p:nvPr/>
        </p:nvSpPr>
        <p:spPr>
          <a:xfrm rot="11394328">
            <a:off x="4609252" y="3852441"/>
            <a:ext cx="2555822" cy="1477414"/>
          </a:xfrm>
          <a:prstGeom prst="cloudCallout">
            <a:avLst>
              <a:gd name="adj1" fmla="val -58093"/>
              <a:gd name="adj2" fmla="val 17538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378;p32">
            <a:extLst>
              <a:ext uri="{FF2B5EF4-FFF2-40B4-BE49-F238E27FC236}">
                <a16:creationId xmlns:a16="http://schemas.microsoft.com/office/drawing/2014/main" id="{CA923413-3221-474B-8560-FFE24617202A}"/>
              </a:ext>
            </a:extLst>
          </p:cNvPr>
          <p:cNvGrpSpPr/>
          <p:nvPr/>
        </p:nvGrpSpPr>
        <p:grpSpPr>
          <a:xfrm>
            <a:off x="3162654" y="604312"/>
            <a:ext cx="6887969" cy="931176"/>
            <a:chOff x="603225" y="2182575"/>
            <a:chExt cx="2577800" cy="424450"/>
          </a:xfrm>
        </p:grpSpPr>
        <p:sp>
          <p:nvSpPr>
            <p:cNvPr id="25" name="Google Shape;380;p32">
              <a:extLst>
                <a:ext uri="{FF2B5EF4-FFF2-40B4-BE49-F238E27FC236}">
                  <a16:creationId xmlns:a16="http://schemas.microsoft.com/office/drawing/2014/main" id="{4F15B1BA-4CFE-4696-9D88-D7F7F428B8A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81;p32">
              <a:extLst>
                <a:ext uri="{FF2B5EF4-FFF2-40B4-BE49-F238E27FC236}">
                  <a16:creationId xmlns:a16="http://schemas.microsoft.com/office/drawing/2014/main" id="{6D126A5F-0DA6-4386-9932-8AE4787BF0C5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79;p32">
              <a:extLst>
                <a:ext uri="{FF2B5EF4-FFF2-40B4-BE49-F238E27FC236}">
                  <a16:creationId xmlns:a16="http://schemas.microsoft.com/office/drawing/2014/main" id="{16429A8E-42D4-48B3-83D3-E66A34ABB035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386;p32">
            <a:extLst>
              <a:ext uri="{FF2B5EF4-FFF2-40B4-BE49-F238E27FC236}">
                <a16:creationId xmlns:a16="http://schemas.microsoft.com/office/drawing/2014/main" id="{EC5BB427-6410-4142-A09E-92C9356D6140}"/>
              </a:ext>
            </a:extLst>
          </p:cNvPr>
          <p:cNvSpPr txBox="1">
            <a:spLocks/>
          </p:cNvSpPr>
          <p:nvPr/>
        </p:nvSpPr>
        <p:spPr>
          <a:xfrm>
            <a:off x="2980223" y="569305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sp>
        <p:nvSpPr>
          <p:cNvPr id="14" name="Google Shape;787;p36"/>
          <p:cNvSpPr/>
          <p:nvPr/>
        </p:nvSpPr>
        <p:spPr>
          <a:xfrm rot="10809061">
            <a:off x="1199092" y="3148687"/>
            <a:ext cx="9640054" cy="1573437"/>
          </a:xfrm>
          <a:custGeom>
            <a:avLst/>
            <a:gdLst/>
            <a:ahLst/>
            <a:cxnLst/>
            <a:rect l="l" t="t" r="r" b="b"/>
            <a:pathLst>
              <a:path w="74167" h="26992" extrusionOk="0">
                <a:moveTo>
                  <a:pt x="72981" y="1"/>
                </a:moveTo>
                <a:lnTo>
                  <a:pt x="10974" y="3101"/>
                </a:lnTo>
                <a:lnTo>
                  <a:pt x="1" y="15806"/>
                </a:lnTo>
                <a:lnTo>
                  <a:pt x="12159" y="26992"/>
                </a:lnTo>
                <a:lnTo>
                  <a:pt x="74166" y="23922"/>
                </a:lnTo>
                <a:lnTo>
                  <a:pt x="7298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TextBox 1"/>
          <p:cNvSpPr txBox="1"/>
          <p:nvPr/>
        </p:nvSpPr>
        <p:spPr>
          <a:xfrm>
            <a:off x="1624083" y="3431451"/>
            <a:ext cx="8093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4. Khi thấy rùa hiện lên trên mặt hồ, tác giả nghĩ tới điều gì ?</a:t>
            </a:r>
          </a:p>
        </p:txBody>
      </p:sp>
    </p:spTree>
    <p:extLst>
      <p:ext uri="{BB962C8B-B14F-4D97-AF65-F5344CB8AC3E}">
        <p14:creationId xmlns:p14="http://schemas.microsoft.com/office/powerpoint/2010/main" val="3558755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2" y="478517"/>
            <a:ext cx="9580730" cy="48586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0502" y="5276125"/>
            <a:ext cx="11191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Tác giả nghĩ rằng : không biết đây có phải là con rùa từng ngậm thanh kiếm vua Lê không 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54731" y="5247986"/>
            <a:ext cx="6027612" cy="12839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Sự tích Hồ Gươm</a:t>
            </a:r>
          </a:p>
        </p:txBody>
      </p:sp>
    </p:spTree>
    <p:extLst>
      <p:ext uri="{BB962C8B-B14F-4D97-AF65-F5344CB8AC3E}">
        <p14:creationId xmlns:p14="http://schemas.microsoft.com/office/powerpoint/2010/main" val="3240051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4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790474" y="252315"/>
            <a:ext cx="8117285" cy="1166877"/>
            <a:chOff x="1790474" y="252315"/>
            <a:chExt cx="8117285" cy="1166877"/>
          </a:xfrm>
        </p:grpSpPr>
        <p:grpSp>
          <p:nvGrpSpPr>
            <p:cNvPr id="15" name="Google Shape;378;p32">
              <a:extLst>
                <a:ext uri="{FF2B5EF4-FFF2-40B4-BE49-F238E27FC236}">
                  <a16:creationId xmlns:a16="http://schemas.microsoft.com/office/drawing/2014/main" id="{8DBAB0A9-3C5D-44B8-8CEA-115B6D375EC5}"/>
                </a:ext>
              </a:extLst>
            </p:cNvPr>
            <p:cNvGrpSpPr/>
            <p:nvPr/>
          </p:nvGrpSpPr>
          <p:grpSpPr>
            <a:xfrm>
              <a:off x="1790474" y="488016"/>
              <a:ext cx="8117285" cy="931176"/>
              <a:chOff x="603225" y="2182575"/>
              <a:chExt cx="2577800" cy="424450"/>
            </a:xfrm>
          </p:grpSpPr>
          <p:sp>
            <p:nvSpPr>
              <p:cNvPr id="16" name="Google Shape;379;p32">
                <a:extLst>
                  <a:ext uri="{FF2B5EF4-FFF2-40B4-BE49-F238E27FC236}">
                    <a16:creationId xmlns:a16="http://schemas.microsoft.com/office/drawing/2014/main" id="{0727C588-0A08-4159-8471-1257E0FD12F6}"/>
                  </a:ext>
                </a:extLst>
              </p:cNvPr>
              <p:cNvSpPr/>
              <p:nvPr/>
            </p:nvSpPr>
            <p:spPr>
              <a:xfrm>
                <a:off x="603225" y="2317450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380;p32">
                <a:extLst>
                  <a:ext uri="{FF2B5EF4-FFF2-40B4-BE49-F238E27FC236}">
                    <a16:creationId xmlns:a16="http://schemas.microsoft.com/office/drawing/2014/main" id="{6C866E77-CF64-47E6-B702-872F6DD9CE46}"/>
                  </a:ext>
                </a:extLst>
              </p:cNvPr>
              <p:cNvSpPr/>
              <p:nvPr/>
            </p:nvSpPr>
            <p:spPr>
              <a:xfrm>
                <a:off x="973850" y="2427875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381;p32">
                <a:extLst>
                  <a:ext uri="{FF2B5EF4-FFF2-40B4-BE49-F238E27FC236}">
                    <a16:creationId xmlns:a16="http://schemas.microsoft.com/office/drawing/2014/main" id="{E356F405-6CD9-4786-BB07-967922309624}"/>
                  </a:ext>
                </a:extLst>
              </p:cNvPr>
              <p:cNvSpPr/>
              <p:nvPr/>
            </p:nvSpPr>
            <p:spPr>
              <a:xfrm>
                <a:off x="961850" y="2182575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386;p32">
              <a:extLst>
                <a:ext uri="{FF2B5EF4-FFF2-40B4-BE49-F238E27FC236}">
                  <a16:creationId xmlns:a16="http://schemas.microsoft.com/office/drawing/2014/main" id="{1C37CFDE-FD17-46D7-A182-0B62207CA647}"/>
                </a:ext>
              </a:extLst>
            </p:cNvPr>
            <p:cNvSpPr txBox="1">
              <a:spLocks/>
            </p:cNvSpPr>
            <p:nvPr/>
          </p:nvSpPr>
          <p:spPr>
            <a:xfrm>
              <a:off x="2388583" y="252315"/>
              <a:ext cx="7069337" cy="108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 sz="32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THEO VĂN BẢN ĐỌC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3951013"/>
            <a:ext cx="11218460" cy="2490730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208165" y="2304064"/>
            <a:ext cx="1999060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cong cong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208164" y="3145782"/>
            <a:ext cx="1999061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 bưởi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532528" y="2304064"/>
            <a:ext cx="2059341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532528" y="3145782"/>
            <a:ext cx="2059341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 kiếm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260480" y="2301656"/>
            <a:ext cx="1797920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260480" y="3145782"/>
            <a:ext cx="1797920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xum xuê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08164" y="1555845"/>
            <a:ext cx="6494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sz="2000"/>
              <a:t>.Xếp các từ ngữ dưới đây vào các nhóm thích hợp</a:t>
            </a:r>
          </a:p>
        </p:txBody>
      </p:sp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90" y="1321467"/>
            <a:ext cx="714475" cy="74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65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9377E-7 -3.08973E-6 L 0.09848 0.279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4" y="139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3232E-6 -2.95097E-6 L -0.10642 0.367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8" y="183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5859E-6 -1.39685E-6 L -0.03243 0.407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20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9377E-7 -1.39685E-6 L 0.46125 0.40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6" y="2014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6 0.1531 L 0.03686 0.40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046E-6 -3.08973E-6 L -0.04481 0.375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18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" y="1381347"/>
            <a:ext cx="10577015" cy="495121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790474" y="252315"/>
            <a:ext cx="8117285" cy="1166877"/>
            <a:chOff x="1790474" y="252315"/>
            <a:chExt cx="8117285" cy="1166877"/>
          </a:xfrm>
        </p:grpSpPr>
        <p:grpSp>
          <p:nvGrpSpPr>
            <p:cNvPr id="17" name="Google Shape;378;p32">
              <a:extLst>
                <a:ext uri="{FF2B5EF4-FFF2-40B4-BE49-F238E27FC236}">
                  <a16:creationId xmlns:a16="http://schemas.microsoft.com/office/drawing/2014/main" id="{8DBAB0A9-3C5D-44B8-8CEA-115B6D375EC5}"/>
                </a:ext>
              </a:extLst>
            </p:cNvPr>
            <p:cNvGrpSpPr/>
            <p:nvPr/>
          </p:nvGrpSpPr>
          <p:grpSpPr>
            <a:xfrm>
              <a:off x="1790474" y="488016"/>
              <a:ext cx="8117285" cy="931176"/>
              <a:chOff x="603225" y="2182575"/>
              <a:chExt cx="2577800" cy="424450"/>
            </a:xfrm>
          </p:grpSpPr>
          <p:sp>
            <p:nvSpPr>
              <p:cNvPr id="19" name="Google Shape;379;p32">
                <a:extLst>
                  <a:ext uri="{FF2B5EF4-FFF2-40B4-BE49-F238E27FC236}">
                    <a16:creationId xmlns:a16="http://schemas.microsoft.com/office/drawing/2014/main" id="{0727C588-0A08-4159-8471-1257E0FD12F6}"/>
                  </a:ext>
                </a:extLst>
              </p:cNvPr>
              <p:cNvSpPr/>
              <p:nvPr/>
            </p:nvSpPr>
            <p:spPr>
              <a:xfrm>
                <a:off x="603225" y="2317450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380;p32">
                <a:extLst>
                  <a:ext uri="{FF2B5EF4-FFF2-40B4-BE49-F238E27FC236}">
                    <a16:creationId xmlns:a16="http://schemas.microsoft.com/office/drawing/2014/main" id="{6C866E77-CF64-47E6-B702-872F6DD9CE46}"/>
                  </a:ext>
                </a:extLst>
              </p:cNvPr>
              <p:cNvSpPr/>
              <p:nvPr/>
            </p:nvSpPr>
            <p:spPr>
              <a:xfrm>
                <a:off x="973850" y="2427875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81;p32">
                <a:extLst>
                  <a:ext uri="{FF2B5EF4-FFF2-40B4-BE49-F238E27FC236}">
                    <a16:creationId xmlns:a16="http://schemas.microsoft.com/office/drawing/2014/main" id="{E356F405-6CD9-4786-BB07-967922309624}"/>
                  </a:ext>
                </a:extLst>
              </p:cNvPr>
              <p:cNvSpPr/>
              <p:nvPr/>
            </p:nvSpPr>
            <p:spPr>
              <a:xfrm>
                <a:off x="961850" y="2182575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" name="Google Shape;386;p32">
              <a:extLst>
                <a:ext uri="{FF2B5EF4-FFF2-40B4-BE49-F238E27FC236}">
                  <a16:creationId xmlns:a16="http://schemas.microsoft.com/office/drawing/2014/main" id="{1C37CFDE-FD17-46D7-A182-0B62207CA647}"/>
                </a:ext>
              </a:extLst>
            </p:cNvPr>
            <p:cNvSpPr txBox="1">
              <a:spLocks/>
            </p:cNvSpPr>
            <p:nvPr/>
          </p:nvSpPr>
          <p:spPr>
            <a:xfrm>
              <a:off x="2388583" y="252315"/>
              <a:ext cx="7069337" cy="108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 sz="32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THEO VĂN BẢN ĐỌC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6080077" y="3856954"/>
            <a:ext cx="307075" cy="14247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122725" y="4817660"/>
            <a:ext cx="307075" cy="802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165375" y="3856954"/>
            <a:ext cx="221777" cy="7369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917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153</Words>
  <Application>Microsoft Office PowerPoint</Application>
  <PresentationFormat>Widescreen</PresentationFormat>
  <Paragraphs>30</Paragraphs>
  <Slides>11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Microsoft YaHei</vt:lpstr>
      <vt:lpstr>Arial</vt:lpstr>
      <vt:lpstr>Arial-Rounded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Administrator</cp:lastModifiedBy>
  <cp:revision>97</cp:revision>
  <dcterms:created xsi:type="dcterms:W3CDTF">2021-06-19T10:18:58Z</dcterms:created>
  <dcterms:modified xsi:type="dcterms:W3CDTF">2026-04-14T08:13:37Z</dcterms:modified>
</cp:coreProperties>
</file>