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319" r:id="rId2"/>
    <p:sldId id="320" r:id="rId3"/>
    <p:sldId id="270" r:id="rId4"/>
    <p:sldId id="277" r:id="rId5"/>
    <p:sldId id="271" r:id="rId6"/>
    <p:sldId id="276" r:id="rId7"/>
    <p:sldId id="278" r:id="rId8"/>
    <p:sldId id="279" r:id="rId9"/>
    <p:sldId id="275" r:id="rId10"/>
    <p:sldId id="311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0" y="8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24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936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8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53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10" Type="http://schemas.openxmlformats.org/officeDocument/2006/relationships/image" Target="../media/image24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mascand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1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305800" y="4343400"/>
          <a:ext cx="2362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999793" imgH="1831543" progId="MS_ClipArt_Gallery.2">
                  <p:embed/>
                </p:oleObj>
              </mc:Choice>
              <mc:Fallback>
                <p:oleObj name="Clip" r:id="rId4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343400"/>
                        <a:ext cx="23622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MCj0435809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572001"/>
            <a:ext cx="21050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3" name="WordArt 5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</p:cNvPr>
          <p:cNvSpPr>
            <a:spLocks noChangeArrowheads="1" noChangeShapeType="1" noTextEdit="1"/>
          </p:cNvSpPr>
          <p:nvPr/>
        </p:nvSpPr>
        <p:spPr bwMode="auto">
          <a:xfrm>
            <a:off x="-7467600" y="5870576"/>
            <a:ext cx="14039850" cy="98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fani Heavy" panose="020B7200000000000000" pitchFamily="34" charset="0"/>
              </a:rPr>
              <a:t> !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519577" y="4953000"/>
            <a:ext cx="580557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9"/>
              </a:avLst>
            </a:prstTxWarp>
          </a:bodyPr>
          <a:lstStyle/>
          <a:p>
            <a:pPr algn="ctr"/>
            <a:r>
              <a:rPr lang="en-US" sz="3200" b="1" i="1" kern="10" dirty="0" err="1">
                <a:ln w="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66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kern="10" dirty="0">
                <a:ln w="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66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0" dirty="0" err="1">
                <a:ln w="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66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i="1" kern="10" dirty="0">
                <a:ln w="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66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Thị Ngọc Anh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769743" y="577970"/>
            <a:ext cx="4649637" cy="428732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313358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 panose="020B7200000000000000" pitchFamily="34" charset="0"/>
              </a:rPr>
              <a:t>*** 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Việt 2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 panose="020B7200000000000000" pitchFamily="34" charset="0"/>
              </a:rPr>
              <a:t>***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4343400" y="838200"/>
            <a:ext cx="3505200" cy="33528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819062"/>
              </a:avLst>
            </a:prstTxWarp>
          </a:bodyPr>
          <a:lstStyle/>
          <a:p>
            <a:pPr algn="ctr"/>
            <a:endParaRPr lang="en-US" sz="3600" b="1" kern="10" dirty="0">
              <a:ln w="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 descr="ho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1022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029D96-A8FC-630A-DC0D-296AF344D62A}"/>
              </a:ext>
            </a:extLst>
          </p:cNvPr>
          <p:cNvSpPr txBox="1"/>
          <p:nvPr/>
        </p:nvSpPr>
        <p:spPr>
          <a:xfrm>
            <a:off x="876300" y="3538223"/>
            <a:ext cx="1139189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Bài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23 :</a:t>
            </a:r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nát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quả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cam (</a:t>
            </a:r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Tiết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1+2)</a:t>
            </a:r>
          </a:p>
        </p:txBody>
      </p:sp>
    </p:spTree>
    <p:extLst>
      <p:ext uri="{BB962C8B-B14F-4D97-AF65-F5344CB8AC3E}">
        <p14:creationId xmlns:p14="http://schemas.microsoft.com/office/powerpoint/2010/main" val="24652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524000" y="2819400"/>
            <a:ext cx="9144000" cy="1600200"/>
          </a:xfrm>
          <a:prstGeom prst="ribbon">
            <a:avLst>
              <a:gd name="adj1" fmla="val 31944"/>
              <a:gd name="adj2" fmla="val 62278"/>
            </a:avLst>
          </a:prstGeom>
          <a:solidFill>
            <a:srgbClr val="FAEE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267200" y="3505201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6600FF"/>
                </a:solidFill>
                <a:latin typeface="Times New Roman" panose="02020603050405020304" pitchFamily="18" charset="0"/>
              </a:rPr>
              <a:t>Đọc trong nhóm</a:t>
            </a:r>
          </a:p>
        </p:txBody>
      </p:sp>
      <p:pic>
        <p:nvPicPr>
          <p:cNvPr id="12293" name="Picture 5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457200"/>
            <a:ext cx="304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club%20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343400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67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6817" y="5092265"/>
            <a:ext cx="1245801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44520" y="4832942"/>
            <a:ext cx="1376372" cy="1765735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t="3179" r="1644" b="2890"/>
          <a:stretch/>
        </p:blipFill>
        <p:spPr>
          <a:xfrm>
            <a:off x="1017585" y="0"/>
            <a:ext cx="9596487" cy="23023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3029" r="1978" b="4927"/>
          <a:stretch/>
        </p:blipFill>
        <p:spPr>
          <a:xfrm>
            <a:off x="1848158" y="2302377"/>
            <a:ext cx="8616099" cy="119558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3088" r="1881" b="2434"/>
          <a:stretch/>
        </p:blipFill>
        <p:spPr>
          <a:xfrm>
            <a:off x="1272617" y="3360570"/>
            <a:ext cx="9086424" cy="1435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t="15877" r="1987" b="6481"/>
          <a:stretch/>
        </p:blipFill>
        <p:spPr>
          <a:xfrm>
            <a:off x="1527647" y="4795653"/>
            <a:ext cx="9257123" cy="19006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8446" y="6334780"/>
            <a:ext cx="5792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985554" y="522287"/>
            <a:ext cx="9056915" cy="5813425"/>
          </a:xfrm>
          <a:prstGeom prst="flowChartConnector">
            <a:avLst/>
          </a:prstGeom>
        </p:spPr>
      </p:pic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5" y="398263"/>
            <a:ext cx="1703159" cy="175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1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418989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565" r="11373"/>
          <a:stretch/>
        </p:blipFill>
        <p:spPr>
          <a:xfrm>
            <a:off x="345047" y="111369"/>
            <a:ext cx="11922368" cy="6635261"/>
          </a:xfrm>
        </p:spPr>
      </p:pic>
      <p:sp>
        <p:nvSpPr>
          <p:cNvPr id="5" name="Rectangle 4"/>
          <p:cNvSpPr/>
          <p:nvPr/>
        </p:nvSpPr>
        <p:spPr>
          <a:xfrm>
            <a:off x="0" y="6858000"/>
            <a:ext cx="3995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28754" y="2834236"/>
            <a:ext cx="7359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ĐỌC TỪNG CÂU</a:t>
            </a:r>
          </a:p>
        </p:txBody>
      </p:sp>
    </p:spTree>
    <p:extLst>
      <p:ext uri="{BB962C8B-B14F-4D97-AF65-F5344CB8AC3E}">
        <p14:creationId xmlns:p14="http://schemas.microsoft.com/office/powerpoint/2010/main" val="395876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6817" y="5092265"/>
            <a:ext cx="1245801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44520" y="4832942"/>
            <a:ext cx="1376372" cy="1765735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t="3179" r="1644" b="2890"/>
          <a:stretch/>
        </p:blipFill>
        <p:spPr>
          <a:xfrm>
            <a:off x="1017585" y="0"/>
            <a:ext cx="9596487" cy="23023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3029" r="1978" b="4927"/>
          <a:stretch/>
        </p:blipFill>
        <p:spPr>
          <a:xfrm>
            <a:off x="1848158" y="2302377"/>
            <a:ext cx="8616099" cy="119558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3088" r="1881" b="2434"/>
          <a:stretch/>
        </p:blipFill>
        <p:spPr>
          <a:xfrm>
            <a:off x="1272617" y="3360570"/>
            <a:ext cx="9086424" cy="1435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t="15877" r="1987" b="6481"/>
          <a:stretch/>
        </p:blipFill>
        <p:spPr>
          <a:xfrm>
            <a:off x="1527647" y="4795653"/>
            <a:ext cx="9257123" cy="19006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565" r="11373"/>
          <a:stretch/>
        </p:blipFill>
        <p:spPr>
          <a:xfrm>
            <a:off x="269632" y="105508"/>
            <a:ext cx="11922368" cy="6635261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 txBox="1">
            <a:spLocks/>
          </p:cNvSpPr>
          <p:nvPr/>
        </p:nvSpPr>
        <p:spPr>
          <a:xfrm>
            <a:off x="2497444" y="419165"/>
            <a:ext cx="8540686" cy="3268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858000"/>
            <a:ext cx="3995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3818" y="2827406"/>
            <a:ext cx="9801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</a:t>
            </a:r>
            <a:r>
              <a:rPr lang="nl-NL" altLang="en-US" sz="4400" b="1" dirty="0">
                <a:latin typeface="Times New Roman" panose="02020603050405020304" pitchFamily="18" charset="0"/>
              </a:rPr>
              <a:t>ả vờ, </a:t>
            </a:r>
            <a:r>
              <a:rPr lang="nl-NL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nl-NL" altLang="en-US" sz="4400" b="1" dirty="0">
                <a:latin typeface="Times New Roman" panose="02020603050405020304" pitchFamily="18" charset="0"/>
              </a:rPr>
              <a:t>âm </a:t>
            </a:r>
            <a:r>
              <a:rPr lang="nl-NL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r>
              <a:rPr lang="nl-NL" altLang="en-US" sz="4400" b="1" dirty="0">
                <a:latin typeface="Times New Roman" panose="02020603050405020304" pitchFamily="18" charset="0"/>
              </a:rPr>
              <a:t>iếm, c</a:t>
            </a:r>
            <a:r>
              <a:rPr lang="nl-NL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ưỡi</a:t>
            </a:r>
            <a:r>
              <a:rPr lang="nl-NL" altLang="en-US" sz="4400" b="1" dirty="0">
                <a:latin typeface="Times New Roman" panose="02020603050405020304" pitchFamily="18" charset="0"/>
              </a:rPr>
              <a:t> cổ, ngh</a:t>
            </a:r>
            <a:r>
              <a:rPr lang="nl-NL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iến</a:t>
            </a:r>
            <a:r>
              <a:rPr lang="nl-NL" altLang="en-US" sz="4400" b="1" dirty="0">
                <a:latin typeface="Times New Roman" panose="02020603050405020304" pitchFamily="18" charset="0"/>
              </a:rPr>
              <a:t> </a:t>
            </a:r>
            <a:r>
              <a:rPr lang="nl-NL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nl-NL" altLang="en-US" sz="4400" b="1" dirty="0">
                <a:latin typeface="Times New Roman" panose="02020603050405020304" pitchFamily="18" charset="0"/>
              </a:rPr>
              <a:t>ăng</a:t>
            </a:r>
            <a:r>
              <a:rPr lang="nl-NL" altLang="en-US" sz="2000" b="1" dirty="0">
                <a:latin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85" y="117707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" y="-109655"/>
            <a:ext cx="12192000" cy="6858000"/>
          </a:xfrm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858112" y="1235272"/>
            <a:ext cx="8915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sz="2800" dirty="0">
                <a:latin typeface="Times New Roman" panose="02020603050405020304" pitchFamily="18" charset="0"/>
              </a:rPr>
              <a:t>+ </a:t>
            </a:r>
            <a:r>
              <a:rPr lang="nl-NL" altLang="en-US" sz="2800" b="1" dirty="0">
                <a:latin typeface="Times New Roman" panose="02020603050405020304" pitchFamily="18" charset="0"/>
              </a:rPr>
              <a:t>Đợi từ sáng đến trưa,  vẫn không được gặp,  cậu bèn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liều chết </a:t>
            </a:r>
            <a:r>
              <a:rPr lang="nl-NL" altLang="en-US" sz="2800" b="1" dirty="0">
                <a:latin typeface="Times New Roman" panose="02020603050405020304" pitchFamily="18" charset="0"/>
              </a:rPr>
              <a:t> xô mấy người lính gác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ngã chúi</a:t>
            </a:r>
            <a:r>
              <a:rPr lang="nl-NL" altLang="en-US" sz="2800" b="1" dirty="0">
                <a:latin typeface="Times New Roman" panose="02020603050405020304" pitchFamily="18" charset="0"/>
              </a:rPr>
              <a:t>,  xăm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xăm</a:t>
            </a:r>
            <a:r>
              <a:rPr lang="nl-NL" altLang="en-US" sz="2800" b="1" dirty="0">
                <a:latin typeface="Times New Roman" panose="02020603050405020304" pitchFamily="18" charset="0"/>
              </a:rPr>
              <a:t> xuống bến.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 flipH="1">
            <a:off x="5485074" y="1324867"/>
            <a:ext cx="163398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 flipH="1">
            <a:off x="8857465" y="1379182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 flipH="1">
            <a:off x="3258385" y="1760182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 flipH="1">
            <a:off x="9868735" y="1767244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flipH="1">
            <a:off x="3690938" y="2194793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 flipH="1">
            <a:off x="3607496" y="2187314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53470" y="2620941"/>
            <a:ext cx="9153427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Low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b="1" dirty="0">
                <a:latin typeface="Times New Roman" panose="02020603050405020304" pitchFamily="18" charset="0"/>
              </a:rPr>
              <a:t>+ </a:t>
            </a:r>
            <a:r>
              <a:rPr lang="nl-NL" altLang="en-US" sz="2800" b="1" dirty="0">
                <a:latin typeface="Times New Roman" panose="02020603050405020304" pitchFamily="18" charset="0"/>
              </a:rPr>
              <a:t>Ta xuống xin bệ kiến Vua, không kẻ nào được giữ ta lại (giọng giận dữ). Quốc Toản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tạ ơn</a:t>
            </a:r>
            <a:r>
              <a:rPr lang="nl-NL" altLang="en-US" sz="2800" b="1" dirty="0">
                <a:latin typeface="Times New Roman" panose="02020603050405020304" pitchFamily="18" charset="0"/>
              </a:rPr>
              <a:t> Vua, chân bước lên bờ mà lòng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ấm ức</a:t>
            </a:r>
            <a:r>
              <a:rPr lang="nl-NL" altLang="en-US" sz="2800" b="1" dirty="0">
                <a:latin typeface="Times New Roman" panose="02020603050405020304" pitchFamily="18" charset="0"/>
              </a:rPr>
              <a:t>:    “Vua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ban cho</a:t>
            </a:r>
            <a:r>
              <a:rPr lang="nl-NL" altLang="en-US" sz="2800" b="1" dirty="0">
                <a:latin typeface="Times New Roman" panose="02020603050405020304" pitchFamily="18" charset="0"/>
              </a:rPr>
              <a:t> cam quý  nhưng xem ta như trẻ con,  vẫn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không cho</a:t>
            </a:r>
            <a:r>
              <a:rPr lang="nl-NL" altLang="en-US" sz="2800" b="1" dirty="0">
                <a:latin typeface="Times New Roman" panose="02020603050405020304" pitchFamily="18" charset="0"/>
              </a:rPr>
              <a:t> dự bàn việc nước.”   Nghĩ đến quân giặc đang lăm le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đè đầu cưỡi cổ</a:t>
            </a:r>
            <a:r>
              <a:rPr lang="nl-NL" altLang="en-US" sz="2800" b="1" dirty="0">
                <a:latin typeface="Times New Roman" panose="02020603050405020304" pitchFamily="18" charset="0"/>
              </a:rPr>
              <a:t> dân mình,  cậu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nghiến răng</a:t>
            </a:r>
            <a:r>
              <a:rPr lang="nl-NL" altLang="en-US" sz="2800" b="1" dirty="0">
                <a:latin typeface="Times New Roman" panose="02020603050405020304" pitchFamily="18" charset="0"/>
              </a:rPr>
              <a:t>,  hai bàn tay </a:t>
            </a:r>
            <a:r>
              <a:rPr lang="nl-NL" altLang="en-US" sz="2800" b="1" u="sng" dirty="0">
                <a:latin typeface="Times New Roman" panose="02020603050405020304" pitchFamily="18" charset="0"/>
              </a:rPr>
              <a:t>bóp chặt</a:t>
            </a:r>
            <a:r>
              <a:rPr lang="nl-NL" altLang="en-US" sz="2800" b="1" dirty="0"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6153983" y="274462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4299261" y="3607551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4223061" y="3607551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7837946" y="3128845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9055281" y="4080796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8973385" y="408147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3637028" y="409634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9916950" y="4477340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7106681" y="4891432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7030481" y="4909712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H="1">
            <a:off x="3651905" y="4979152"/>
            <a:ext cx="1524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4" name="Rectangle 23"/>
          <p:cNvSpPr/>
          <p:nvPr/>
        </p:nvSpPr>
        <p:spPr>
          <a:xfrm>
            <a:off x="3393720" y="378111"/>
            <a:ext cx="4509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8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6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6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6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6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6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6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1" y="166605"/>
            <a:ext cx="3124200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86975" y="428024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5853" y="411532"/>
            <a:ext cx="841059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(1279 – 1368),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3365" y="1436703"/>
            <a:ext cx="1136444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5562" y="1970231"/>
            <a:ext cx="9275711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(1267 – 1285):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63362" y="3559390"/>
            <a:ext cx="1183919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73365" y="4233122"/>
            <a:ext cx="419296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53880" y="4860204"/>
            <a:ext cx="1172682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1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6817" y="5092265"/>
            <a:ext cx="1245801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44520" y="4832942"/>
            <a:ext cx="1376372" cy="1765735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t="3179" r="1644" b="2890"/>
          <a:stretch/>
        </p:blipFill>
        <p:spPr>
          <a:xfrm>
            <a:off x="1017585" y="0"/>
            <a:ext cx="9596487" cy="23023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3029" r="1978" b="4927"/>
          <a:stretch/>
        </p:blipFill>
        <p:spPr>
          <a:xfrm>
            <a:off x="1848158" y="2302377"/>
            <a:ext cx="8616099" cy="119558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3088" r="1881" b="2434"/>
          <a:stretch/>
        </p:blipFill>
        <p:spPr>
          <a:xfrm>
            <a:off x="1272617" y="3360570"/>
            <a:ext cx="9086424" cy="1435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t="15877" r="1987" b="6481"/>
          <a:stretch/>
        </p:blipFill>
        <p:spPr>
          <a:xfrm>
            <a:off x="1527647" y="4795653"/>
            <a:ext cx="9257123" cy="19006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848158" y="2296685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769607" y="3442007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1634470" y="4806703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2031987" y="747743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63" y="443892"/>
            <a:ext cx="527050" cy="17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18" y="1947193"/>
            <a:ext cx="527050" cy="139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39" y="3126377"/>
            <a:ext cx="527050" cy="170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01" y="4457364"/>
            <a:ext cx="527050" cy="18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98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9" grpId="0" bldLvl="0" animBg="1"/>
      <p:bldP spid="14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</TotalTime>
  <Words>367</Words>
  <Application>Microsoft Office PowerPoint</Application>
  <PresentationFormat>Widescreen</PresentationFormat>
  <Paragraphs>36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.VnTifani Heavy</vt:lpstr>
      <vt:lpstr>.VnTime</vt:lpstr>
      <vt:lpstr>Arial</vt:lpstr>
      <vt:lpstr>Calibri</vt:lpstr>
      <vt:lpstr>Calibri Light</vt:lpstr>
      <vt:lpstr>Times New Roman</vt:lpstr>
      <vt:lpstr>UTM Cookies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Linhtu75@gmail.com</cp:lastModifiedBy>
  <cp:revision>63</cp:revision>
  <dcterms:created xsi:type="dcterms:W3CDTF">2021-07-07T09:47:17Z</dcterms:created>
  <dcterms:modified xsi:type="dcterms:W3CDTF">2026-04-13T15:15:47Z</dcterms:modified>
</cp:coreProperties>
</file>