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319" r:id="rId2"/>
    <p:sldId id="281" r:id="rId3"/>
    <p:sldId id="314" r:id="rId4"/>
    <p:sldId id="315" r:id="rId5"/>
    <p:sldId id="284" r:id="rId6"/>
    <p:sldId id="316" r:id="rId7"/>
    <p:sldId id="288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40" y="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mas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1"/>
            <a:ext cx="2667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305800" y="4343400"/>
          <a:ext cx="2362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999793" imgH="1831543" progId="MS_ClipArt_Gallery.2">
                  <p:embed/>
                </p:oleObj>
              </mc:Choice>
              <mc:Fallback>
                <p:oleObj name="Clip" r:id="rId4" imgW="1999793" imgH="18315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43400"/>
                        <a:ext cx="2362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MCj0435809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572001"/>
            <a:ext cx="21050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WordArt 5">
            <a:hlinkClick r:id="" action="ppaction://noaction">
              <a:snd r:embed="rId2" name="applause.wav"/>
            </a:hlinkClick>
            <a:hlinkHover r:id="" action="ppaction://noaction">
              <a:snd r:embed="rId2" name="applause.wav"/>
            </a:hlinkHover>
          </p:cNvPr>
          <p:cNvSpPr>
            <a:spLocks noChangeArrowheads="1" noChangeShapeType="1" noTextEdit="1"/>
          </p:cNvSpPr>
          <p:nvPr/>
        </p:nvSpPr>
        <p:spPr bwMode="auto">
          <a:xfrm>
            <a:off x="-7467600" y="5870576"/>
            <a:ext cx="14039850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fani Heavy" panose="020B7200000000000000" pitchFamily="34" charset="0"/>
              </a:rPr>
              <a:t> !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519577" y="4953000"/>
            <a:ext cx="580557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9"/>
              </a:avLst>
            </a:prstTxWarp>
          </a:bodyPr>
          <a:lstStyle/>
          <a:p>
            <a:pPr algn="ctr"/>
            <a:r>
              <a:rPr lang="en-US" sz="3200" b="1" i="1" kern="10" dirty="0" err="1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kern="10" dirty="0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0" dirty="0" err="1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kern="10" dirty="0">
                <a:ln w="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3366FF">
                    <a:alpha val="9686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Thị Ngọc Anh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769743" y="577970"/>
            <a:ext cx="4649637" cy="42873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13358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 panose="020B7200000000000000" pitchFamily="34" charset="0"/>
              </a:rPr>
              <a:t>***  </a:t>
            </a:r>
            <a:r>
              <a:rPr lang="en-US" sz="32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2</a:t>
            </a:r>
            <a:r>
              <a:rPr lang="en-US" sz="32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 panose="020B7200000000000000" pitchFamily="34" charset="0"/>
              </a:rPr>
              <a:t>***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4343400" y="838200"/>
            <a:ext cx="3505200" cy="33528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819062"/>
              </a:avLst>
            </a:prstTxWarp>
          </a:bodyPr>
          <a:lstStyle/>
          <a:p>
            <a:pPr algn="ctr"/>
            <a:endParaRPr lang="en-US" sz="3600" b="1" kern="10" dirty="0">
              <a:ln w="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1022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29D96-A8FC-630A-DC0D-296AF344D62A}"/>
              </a:ext>
            </a:extLst>
          </p:cNvPr>
          <p:cNvSpPr txBox="1"/>
          <p:nvPr/>
        </p:nvSpPr>
        <p:spPr>
          <a:xfrm>
            <a:off x="876300" y="3538223"/>
            <a:ext cx="1139189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Bài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23 :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nát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quả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cam (</a:t>
            </a:r>
            <a:r>
              <a:rPr lang="en-US" sz="5333" dirty="0" err="1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Tiết</a:t>
            </a:r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24652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48" y="2368184"/>
            <a:ext cx="78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820" y="1041"/>
            <a:ext cx="7863285" cy="1724532"/>
            <a:chOff x="-253302" y="411458"/>
            <a:chExt cx="3790932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-253302" y="411458"/>
              <a:ext cx="906865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27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832302" y="1672518"/>
            <a:ext cx="951186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400" b="1" dirty="0" err="1">
                <a:latin typeface="UTM Avo" panose="02040603050506020204" pitchFamily="18" charset="0"/>
              </a:rPr>
              <a:t>Trần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Quốc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Toản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xin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vua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để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làm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gì</a:t>
            </a:r>
            <a:r>
              <a:rPr lang="vi-VN" sz="2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808859" y="2157300"/>
            <a:ext cx="951186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gặp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giặc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836023" y="2700527"/>
            <a:ext cx="951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</a:rPr>
              <a:t>Tìm</a:t>
            </a:r>
            <a:r>
              <a:rPr lang="en-US" sz="2400" b="1" dirty="0">
                <a:latin typeface="UTM Avo" panose="02040603050506020204" pitchFamily="18" charset="0"/>
              </a:rPr>
              <a:t> chi </a:t>
            </a:r>
            <a:r>
              <a:rPr lang="en-US" sz="2400" b="1" dirty="0" err="1">
                <a:latin typeface="UTM Avo" panose="02040603050506020204" pitchFamily="18" charset="0"/>
              </a:rPr>
              <a:t>tiết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Trần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Quốc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Toản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rất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nóng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lòng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vua</a:t>
            </a:r>
            <a:r>
              <a:rPr lang="vi-VN" sz="2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20BC9-9818-4209-A02F-A1426AFF3240}"/>
              </a:ext>
            </a:extLst>
          </p:cNvPr>
          <p:cNvSpPr txBox="1"/>
          <p:nvPr/>
        </p:nvSpPr>
        <p:spPr>
          <a:xfrm>
            <a:off x="832302" y="3271233"/>
            <a:ext cx="951186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đợi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mãi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gặp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cậu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liền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xô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lính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xăm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xăm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xuống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bến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C15C8-B8EB-46A2-8B51-61A8B9273773}"/>
              </a:ext>
            </a:extLst>
          </p:cNvPr>
          <p:cNvSpPr txBox="1"/>
          <p:nvPr/>
        </p:nvSpPr>
        <p:spPr>
          <a:xfrm>
            <a:off x="832302" y="4210315"/>
            <a:ext cx="951186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</a:rPr>
              <a:t>Vua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khen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Trần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Quốc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Toản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thế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vi-VN" sz="2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55A62-394A-4F0F-98E9-87633E21B8FE}"/>
              </a:ext>
            </a:extLst>
          </p:cNvPr>
          <p:cNvSpPr txBox="1"/>
          <p:nvPr/>
        </p:nvSpPr>
        <p:spPr>
          <a:xfrm>
            <a:off x="832302" y="4720205"/>
            <a:ext cx="9511865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khen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trẻ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lo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460" y="230713"/>
            <a:ext cx="906780" cy="8483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9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902979" y="3054053"/>
            <a:ext cx="1000468" cy="6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1687294" y="2803165"/>
            <a:ext cx="9558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err="1">
                <a:latin typeface="UTM Avo" panose="02040603050506020204" pitchFamily="18" charset="0"/>
              </a:rPr>
              <a:t>Việc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Quốc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Toản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vô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tình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bóp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nát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quả</a:t>
            </a:r>
            <a:r>
              <a:rPr lang="en-US" sz="2800" b="1" dirty="0">
                <a:latin typeface="UTM Avo" panose="02040603050506020204" pitchFamily="18" charset="0"/>
              </a:rPr>
              <a:t> cam </a:t>
            </a: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điều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1119133" y="4033628"/>
            <a:ext cx="9959369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bóp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nát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cam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căm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thù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giặc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49469-8661-420C-8EE4-5772A95C88A9}"/>
              </a:ext>
            </a:extLst>
          </p:cNvPr>
          <p:cNvSpPr txBox="1"/>
          <p:nvPr/>
        </p:nvSpPr>
        <p:spPr>
          <a:xfrm>
            <a:off x="1281065" y="993400"/>
            <a:ext cx="10371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vua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mà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Quốc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Toản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vẫn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ấm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ức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AB8F9-8E01-438B-9F68-DB6AC7FD82E2}"/>
              </a:ext>
            </a:extLst>
          </p:cNvPr>
          <p:cNvSpPr txBox="1"/>
          <p:nvPr/>
        </p:nvSpPr>
        <p:spPr>
          <a:xfrm>
            <a:off x="1119132" y="1577532"/>
            <a:ext cx="10371003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Trần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Toản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vẫn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ấm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ức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nghĩ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vua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coi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con,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dự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6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713" r="11766" b="2701"/>
          <a:stretch/>
        </p:blipFill>
        <p:spPr>
          <a:xfrm>
            <a:off x="386500" y="365125"/>
            <a:ext cx="10614581" cy="5027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6816" y="5609764"/>
            <a:ext cx="10784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just">
              <a:spcBef>
                <a:spcPts val="0"/>
              </a:spcBef>
              <a:spcAft>
                <a:spcPts val="430"/>
              </a:spcAft>
              <a:buClr>
                <a:srgbClr val="000000"/>
              </a:buClr>
              <a:buSzPts val="1150"/>
              <a:tabLst>
                <a:tab pos="306705" algn="l"/>
              </a:tabLs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 tuổi như Trần Quốc Toản mà đã có lòng yêu nư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 căm thù giặc thì thật đáng khâm phục, đáng để chúng ta học tập.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14001" y="6858000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2210" y="1028750"/>
            <a:ext cx="11609579" cy="585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Nguyên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sứ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thần</a:t>
            </a:r>
            <a:r>
              <a:rPr lang="en-US" b="1" dirty="0">
                <a:latin typeface="UTM Avo" panose="02040603050506020204" pitchFamily="18" charset="0"/>
              </a:rPr>
              <a:t> sang </a:t>
            </a:r>
            <a:r>
              <a:rPr lang="en-US" b="1" dirty="0" err="1">
                <a:latin typeface="UTM Avo" panose="02040603050506020204" pitchFamily="18" charset="0"/>
              </a:rPr>
              <a:t>giả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vờ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mượn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đường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để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xâm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 ta.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sự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ngang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ngược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Trần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vô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cùng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giận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Biết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họp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bàn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việc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dưới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thuyền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rồng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quyết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đợi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gặp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xin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đánh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Đợi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mãi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không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gặp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được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cậu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liều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chết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xô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lính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xăm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bến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Gặp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tâu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>
                <a:latin typeface="UTM Avo" panose="02040603050506020204" pitchFamily="18" charset="0"/>
              </a:rPr>
              <a:t>Cho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mượn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đường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mất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. Xin </a:t>
            </a:r>
            <a:r>
              <a:rPr lang="en-US" b="1" dirty="0" err="1">
                <a:latin typeface="UTM Avo" panose="02040603050506020204" pitchFamily="18" charset="0"/>
              </a:rPr>
              <a:t>bệ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đánh</a:t>
            </a:r>
            <a:r>
              <a:rPr lang="en-US" b="1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xong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cậu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tự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đặt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thanh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gươm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gáy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xin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chịu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tội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đứng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dậy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ôn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tồn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bảo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phép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lẽ</a:t>
            </a:r>
            <a:r>
              <a:rPr lang="en-US" b="1" dirty="0">
                <a:latin typeface="UTM Avo" panose="02040603050506020204" pitchFamily="18" charset="0"/>
              </a:rPr>
              <a:t> ra </a:t>
            </a:r>
            <a:r>
              <a:rPr lang="en-US" b="1" dirty="0" err="1">
                <a:latin typeface="UTM Avo" panose="02040603050506020204" pitchFamily="18" charset="0"/>
              </a:rPr>
              <a:t>phải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trị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tội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Nhưng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còn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trẻ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biết</a:t>
            </a:r>
            <a:r>
              <a:rPr lang="en-US" b="1" dirty="0">
                <a:latin typeface="UTM Avo" panose="02040603050506020204" pitchFamily="18" charset="0"/>
              </a:rPr>
              <a:t> lo </a:t>
            </a:r>
            <a:r>
              <a:rPr lang="en-US" b="1" dirty="0" err="1">
                <a:latin typeface="UTM Avo" panose="02040603050506020204" pitchFamily="18" charset="0"/>
              </a:rPr>
              <a:t>việc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, ta </a:t>
            </a:r>
            <a:r>
              <a:rPr lang="en-US" b="1" dirty="0" err="1">
                <a:latin typeface="UTM Avo" panose="02040603050506020204" pitchFamily="18" charset="0"/>
              </a:rPr>
              <a:t>có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khen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ban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quả</a:t>
            </a:r>
            <a:r>
              <a:rPr lang="en-US" b="1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ức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bước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bờ</a:t>
            </a:r>
            <a:r>
              <a:rPr lang="en-US" b="1" dirty="0">
                <a:latin typeface="UTM Avo" panose="02040603050506020204" pitchFamily="18" charset="0"/>
              </a:rPr>
              <a:t>: “ </a:t>
            </a:r>
            <a:r>
              <a:rPr lang="en-US" b="1" dirty="0" err="1">
                <a:latin typeface="UTM Avo" panose="02040603050506020204" pitchFamily="18" charset="0"/>
              </a:rPr>
              <a:t>Vua</a:t>
            </a:r>
            <a:r>
              <a:rPr lang="en-US" b="1" dirty="0">
                <a:latin typeface="UTM Avo" panose="02040603050506020204" pitchFamily="18" charset="0"/>
              </a:rPr>
              <a:t> ban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cam </a:t>
            </a:r>
            <a:r>
              <a:rPr lang="en-US" b="1" dirty="0" err="1">
                <a:latin typeface="UTM Avo" panose="02040603050506020204" pitchFamily="18" charset="0"/>
              </a:rPr>
              <a:t>quý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nhưng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xem</a:t>
            </a:r>
            <a:r>
              <a:rPr lang="en-US" b="1" dirty="0">
                <a:latin typeface="UTM Avo" panose="02040603050506020204" pitchFamily="18" charset="0"/>
              </a:rPr>
              <a:t> ta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trẻ</a:t>
            </a:r>
            <a:r>
              <a:rPr lang="en-US" b="1" dirty="0">
                <a:latin typeface="UTM Avo" panose="02040603050506020204" pitchFamily="18" charset="0"/>
              </a:rPr>
              <a:t> con, </a:t>
            </a:r>
            <a:r>
              <a:rPr lang="en-US" b="1" dirty="0" err="1">
                <a:latin typeface="UTM Avo" panose="02040603050506020204" pitchFamily="18" charset="0"/>
              </a:rPr>
              <a:t>không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dự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bàn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việc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nước</a:t>
            </a:r>
            <a:r>
              <a:rPr lang="en-US" b="1" dirty="0">
                <a:latin typeface="UTM Avo" panose="02040603050506020204" pitchFamily="18" charset="0"/>
              </a:rPr>
              <a:t>”. </a:t>
            </a:r>
            <a:r>
              <a:rPr lang="en-US" b="1" dirty="0" err="1">
                <a:latin typeface="UTM Avo" panose="02040603050506020204" pitchFamily="18" charset="0"/>
              </a:rPr>
              <a:t>Nghĩ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đến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quân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giặc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ngang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ngược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cậu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nghiến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răng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bàn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tay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bóp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chặt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Khi </a:t>
            </a:r>
            <a:r>
              <a:rPr lang="en-US" b="1" dirty="0" err="1">
                <a:latin typeface="UTM Avo" panose="02040603050506020204" pitchFamily="18" charset="0"/>
              </a:rPr>
              <a:t>trở</a:t>
            </a:r>
            <a:r>
              <a:rPr lang="en-US" b="1" dirty="0">
                <a:latin typeface="UTM Avo" panose="02040603050506020204" pitchFamily="18" charset="0"/>
              </a:rPr>
              <a:t> ra, </a:t>
            </a:r>
            <a:r>
              <a:rPr lang="en-US" b="1" dirty="0" err="1">
                <a:latin typeface="UTM Avo" panose="02040603050506020204" pitchFamily="18" charset="0"/>
              </a:rPr>
              <a:t>Quốc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Toản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xoè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tay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mọi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xem</a:t>
            </a:r>
            <a:r>
              <a:rPr lang="en-US" b="1" dirty="0">
                <a:latin typeface="UTM Avo" panose="02040603050506020204" pitchFamily="18" charset="0"/>
              </a:rPr>
              <a:t> cam </a:t>
            </a:r>
            <a:r>
              <a:rPr lang="en-US" b="1" dirty="0" err="1">
                <a:latin typeface="UTM Avo" panose="02040603050506020204" pitchFamily="18" charset="0"/>
              </a:rPr>
              <a:t>quý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Nhưng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quả</a:t>
            </a:r>
            <a:r>
              <a:rPr lang="en-US" b="1" dirty="0">
                <a:latin typeface="UTM Avo" panose="02040603050506020204" pitchFamily="18" charset="0"/>
              </a:rPr>
              <a:t> cam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nát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từ</a:t>
            </a:r>
            <a:r>
              <a:rPr lang="en-US" b="1" dirty="0">
                <a:latin typeface="UTM Avo" panose="02040603050506020204" pitchFamily="18" charset="0"/>
              </a:rPr>
              <a:t> bao </a:t>
            </a:r>
            <a:r>
              <a:rPr lang="en-US" b="1" dirty="0" err="1">
                <a:latin typeface="UTM Avo" panose="02040603050506020204" pitchFamily="18" charset="0"/>
              </a:rPr>
              <a:t>giờ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				(Theo Nguyễn </a:t>
            </a:r>
            <a:r>
              <a:rPr lang="en-US" b="1" dirty="0" err="1">
                <a:latin typeface="UTM Avo" panose="02040603050506020204" pitchFamily="18" charset="0"/>
              </a:rPr>
              <a:t>Huy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Tưởng</a:t>
            </a:r>
            <a:r>
              <a:rPr lang="en-US" b="1" dirty="0">
                <a:latin typeface="UTM Avo" panose="02040603050506020204" pitchFamily="18" charset="0"/>
              </a:rPr>
              <a:t>)</a:t>
            </a:r>
            <a:endParaRPr lang="vi-VN" b="1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70165" y="181929"/>
            <a:ext cx="267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62210" y="12849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271940" y="382419"/>
            <a:ext cx="61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61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3596319" y="0"/>
            <a:ext cx="5758801" cy="5388747"/>
            <a:chOff x="3084810" y="-335112"/>
            <a:chExt cx="5809496" cy="5760000"/>
          </a:xfrm>
        </p:grpSpPr>
        <p:grpSp>
          <p:nvGrpSpPr>
            <p:cNvPr id="3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图片 12"/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7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80" y="2952283"/>
            <a:ext cx="8852597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9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0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041981" y="721183"/>
            <a:ext cx="1759996" cy="734428"/>
          </a:xfrm>
          <a:prstGeom prst="rect">
            <a:avLst/>
          </a:prstGeom>
        </p:spPr>
      </p:pic>
      <p:sp>
        <p:nvSpPr>
          <p:cNvPr id="11" name="椭圆 21"/>
          <p:cNvSpPr/>
          <p:nvPr/>
        </p:nvSpPr>
        <p:spPr>
          <a:xfrm>
            <a:off x="1216616" y="567963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2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0516" y="3131636"/>
            <a:ext cx="3436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21"/>
          <p:cNvSpPr/>
          <p:nvPr/>
        </p:nvSpPr>
        <p:spPr>
          <a:xfrm>
            <a:off x="502523" y="2951874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6" name="椭圆 22"/>
          <p:cNvSpPr/>
          <p:nvPr/>
        </p:nvSpPr>
        <p:spPr>
          <a:xfrm>
            <a:off x="946347" y="360059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72" y="1081902"/>
            <a:ext cx="11293312" cy="1325563"/>
          </a:xfrm>
        </p:spPr>
        <p:txBody>
          <a:bodyPr>
            <a:noAutofit/>
          </a:bodyPr>
          <a:lstStyle/>
          <a:p>
            <a:r>
              <a:rPr lang="vi-VN" sz="3200" b="1" dirty="0"/>
              <a:t>Câu 1. Xếp 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3200" b="1" dirty="0"/>
              <a:t>c từ ngữ vào 2 nhóm: từ ngữ chỉ người và từ ngữ chỉ vật</a:t>
            </a:r>
            <a:r>
              <a:rPr lang="en-US" sz="3200" b="1" dirty="0"/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026957"/>
              </p:ext>
            </p:extLst>
          </p:nvPr>
        </p:nvGraphicFramePr>
        <p:xfrm>
          <a:off x="838190" y="2345124"/>
          <a:ext cx="11001876" cy="43856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00938">
                  <a:extLst>
                    <a:ext uri="{9D8B030D-6E8A-4147-A177-3AD203B41FA5}">
                      <a16:colId xmlns:a16="http://schemas.microsoft.com/office/drawing/2014/main" val="1011976219"/>
                    </a:ext>
                  </a:extLst>
                </a:gridCol>
                <a:gridCol w="5500938">
                  <a:extLst>
                    <a:ext uri="{9D8B030D-6E8A-4147-A177-3AD203B41FA5}">
                      <a16:colId xmlns:a16="http://schemas.microsoft.com/office/drawing/2014/main" val="1740812272"/>
                    </a:ext>
                  </a:extLst>
                </a:gridCol>
              </a:tblGrid>
              <a:tr h="15990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16247"/>
                  </a:ext>
                </a:extLst>
              </a:tr>
              <a:tr h="27865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3479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3992" y="4017683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78870" y="4503136"/>
            <a:ext cx="23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978869" y="5139565"/>
            <a:ext cx="23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80906" y="5794979"/>
            <a:ext cx="23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17633" y="3970015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17633" y="4554790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60606" y="5288837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200" dirty="0"/>
          </a:p>
        </p:txBody>
      </p:sp>
      <p:sp>
        <p:nvSpPr>
          <p:cNvPr id="12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77096" y="-264607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939191" y="686460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" t="1364" r="1112" b="1718"/>
          <a:stretch/>
        </p:blipFill>
        <p:spPr>
          <a:xfrm>
            <a:off x="631596" y="443060"/>
            <a:ext cx="10850251" cy="5542961"/>
          </a:xfrm>
        </p:spPr>
      </p:pic>
      <p:sp>
        <p:nvSpPr>
          <p:cNvPr id="5" name="Oval 4"/>
          <p:cNvSpPr/>
          <p:nvPr/>
        </p:nvSpPr>
        <p:spPr>
          <a:xfrm>
            <a:off x="94268" y="400696"/>
            <a:ext cx="537328" cy="6152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48174" y="3949830"/>
            <a:ext cx="1461154" cy="105580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1018504" y="6795193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58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591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.VnTifani Heavy</vt:lpstr>
      <vt:lpstr>.VnTime</vt:lpstr>
      <vt:lpstr>Arial</vt:lpstr>
      <vt:lpstr>Arial-Rounded</vt:lpstr>
      <vt:lpstr>Calibri</vt:lpstr>
      <vt:lpstr>Calibri Light</vt:lpstr>
      <vt:lpstr>Times New Roman</vt:lpstr>
      <vt:lpstr>UTM Avo</vt:lpstr>
      <vt:lpstr>UTM Cookies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1. Xếp các từ ngữ vào 2 nhóm: từ ngữ chỉ người và từ ngữ chỉ vật: Trần Quốc Toản, vua, thuyền rồng, quả cam, lính, sứ thần, thanh gươm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Linhtu75@gmail.com</cp:lastModifiedBy>
  <cp:revision>63</cp:revision>
  <dcterms:created xsi:type="dcterms:W3CDTF">2021-07-07T09:47:17Z</dcterms:created>
  <dcterms:modified xsi:type="dcterms:W3CDTF">2026-04-13T15:16:15Z</dcterms:modified>
</cp:coreProperties>
</file>