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319" r:id="rId2"/>
    <p:sldId id="298" r:id="rId3"/>
    <p:sldId id="299" r:id="rId4"/>
    <p:sldId id="301" r:id="rId5"/>
    <p:sldId id="300" r:id="rId6"/>
    <p:sldId id="302" r:id="rId7"/>
    <p:sldId id="303" r:id="rId8"/>
    <p:sldId id="304" r:id="rId9"/>
    <p:sldId id="305" r:id="rId10"/>
    <p:sldId id="306" r:id="rId11"/>
    <p:sldId id="307" r:id="rId12"/>
    <p:sldId id="309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77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mascand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1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305800" y="4343400"/>
          <a:ext cx="2362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999793" imgH="1831543" progId="MS_ClipArt_Gallery.2">
                  <p:embed/>
                </p:oleObj>
              </mc:Choice>
              <mc:Fallback>
                <p:oleObj name="Clip" r:id="rId4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343400"/>
                        <a:ext cx="23622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MCj0435809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572001"/>
            <a:ext cx="21050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3" name="WordArt 5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</p:cNvPr>
          <p:cNvSpPr>
            <a:spLocks noChangeArrowheads="1" noChangeShapeType="1" noTextEdit="1"/>
          </p:cNvSpPr>
          <p:nvPr/>
        </p:nvSpPr>
        <p:spPr bwMode="auto">
          <a:xfrm>
            <a:off x="-7467600" y="5870576"/>
            <a:ext cx="14039850" cy="98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fani Heavy" panose="020B7200000000000000" pitchFamily="34" charset="0"/>
              </a:rPr>
              <a:t> !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519577" y="4953000"/>
            <a:ext cx="580557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9"/>
              </a:avLst>
            </a:prstTxWarp>
          </a:bodyPr>
          <a:lstStyle/>
          <a:p>
            <a:pPr algn="ctr"/>
            <a:r>
              <a:rPr lang="en-US" sz="3200" b="1" i="1" kern="10" dirty="0" err="1">
                <a:ln w="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66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kern="10" dirty="0">
                <a:ln w="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66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0" dirty="0" err="1">
                <a:ln w="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66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i="1" kern="10" dirty="0">
                <a:ln w="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66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Thị Ngọc Anh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769743" y="577970"/>
            <a:ext cx="4649637" cy="428732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313358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 panose="020B7200000000000000" pitchFamily="34" charset="0"/>
              </a:rPr>
              <a:t>*** 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Việt 2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 panose="020B7200000000000000" pitchFamily="34" charset="0"/>
              </a:rPr>
              <a:t>***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4343400" y="838200"/>
            <a:ext cx="3505200" cy="33528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819062"/>
              </a:avLst>
            </a:prstTxWarp>
          </a:bodyPr>
          <a:lstStyle/>
          <a:p>
            <a:pPr algn="ctr"/>
            <a:endParaRPr lang="en-US" sz="3600" b="1" kern="10" dirty="0">
              <a:ln w="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 descr="ho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1022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029D96-A8FC-630A-DC0D-296AF344D62A}"/>
              </a:ext>
            </a:extLst>
          </p:cNvPr>
          <p:cNvSpPr txBox="1"/>
          <p:nvPr/>
        </p:nvSpPr>
        <p:spPr>
          <a:xfrm>
            <a:off x="876300" y="3538223"/>
            <a:ext cx="1139189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Bài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23 :</a:t>
            </a:r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nát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quả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cam (</a:t>
            </a:r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Tiết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1+2)</a:t>
            </a:r>
          </a:p>
        </p:txBody>
      </p:sp>
    </p:spTree>
    <p:extLst>
      <p:ext uri="{BB962C8B-B14F-4D97-AF65-F5344CB8AC3E}">
        <p14:creationId xmlns:p14="http://schemas.microsoft.com/office/powerpoint/2010/main" val="24652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73152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0875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 panose="020B7200000000000000" pitchFamily="34" charset="0"/>
              </a:rPr>
              <a:t>KÓ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 panose="020B7200000000000000" pitchFamily="34" charset="0"/>
              </a:rPr>
              <a:t>theo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 panose="020B7200000000000000" pitchFamily="34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 panose="020B7200000000000000" pitchFamily="34" charset="0"/>
              </a:rPr>
              <a:t>nhãm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 panose="020B7200000000000000" pitchFamily="34" charset="0"/>
              </a:rPr>
              <a:t> </a:t>
            </a:r>
          </a:p>
        </p:txBody>
      </p:sp>
      <p:pic>
        <p:nvPicPr>
          <p:cNvPr id="4" name="Picture 2" descr="Teacher with student isolated Premium Vector">
            <a:extLst>
              <a:ext uri="{FF2B5EF4-FFF2-40B4-BE49-F238E27FC236}">
                <a16:creationId xmlns:a16="http://schemas.microsoft.com/office/drawing/2014/main" id="{04B7E3B1-B788-4605-901B-8A63CD49EC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5" b="14845"/>
          <a:stretch/>
        </p:blipFill>
        <p:spPr bwMode="auto">
          <a:xfrm>
            <a:off x="1131215" y="2050659"/>
            <a:ext cx="10020693" cy="4146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-1018504" y="6795193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4856" b="608"/>
          <a:stretch/>
        </p:blipFill>
        <p:spPr>
          <a:xfrm>
            <a:off x="650448" y="1036948"/>
            <a:ext cx="11123629" cy="5476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633081" y="348888"/>
            <a:ext cx="4397935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 KỂ THEO NHÓM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1600" u="none" strike="noStrike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doors dir="vert"/>
      </p:transition>
    </mc:Choice>
    <mc:Fallback xmlns="">
      <p:transition spd="slow" advClick="0" advTm="371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22168"/>
            <a:ext cx="10586300" cy="4204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5279" y="5071620"/>
            <a:ext cx="110576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ca ngợi người anh hùng nhỏ tuổi Trần Quốc Toản. 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còn bé, Trẩn Quốc Toản đã rất quan tâm đến việc nư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Điều này thể hiện Trần Quốc Toản lả người yêu nước và có chí lớn.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018504" y="6795193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flip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-120886" y="430963"/>
            <a:ext cx="5799716" cy="5996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274579">
            <a:off x="1687433" y="3958904"/>
            <a:ext cx="1363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Cookies" panose="02040603050506020204" pitchFamily="18" charset="0"/>
              </a:rPr>
              <a:t>VẬN </a:t>
            </a:r>
          </a:p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Cookies" panose="02040603050506020204" pitchFamily="18" charset="0"/>
              </a:rPr>
              <a:t>DỤNG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/>
        </p:blipFill>
        <p:spPr>
          <a:xfrm>
            <a:off x="5401559" y="966438"/>
            <a:ext cx="6014031" cy="39920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47934" y="1741213"/>
            <a:ext cx="42089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Chọn chi tiết hoặc </a:t>
            </a:r>
            <a:endParaRPr lang="en-US" sz="3200" dirty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điều em thích về nhân vật Tr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ầ</a:t>
            </a:r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 Quốc Toản để kể cho người thân nghe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18504" y="6795193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8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32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63" y="1530123"/>
            <a:ext cx="6226414" cy="3628073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592427" y="2373189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34100" y="3137687"/>
            <a:ext cx="2825509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60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713">
        <p15:prstTrans prst="curtains"/>
      </p:transition>
    </mc:Choice>
    <mc:Fallback xmlns="">
      <p:transition spd="slow" advClick="0" advTm="371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óp nát quả cam -- Truyện kể lớp 2 -- Hạt giống tâm hồ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3571" y="292231"/>
            <a:ext cx="10963373" cy="60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4856" b="608"/>
          <a:stretch/>
        </p:blipFill>
        <p:spPr>
          <a:xfrm>
            <a:off x="650448" y="641023"/>
            <a:ext cx="11123629" cy="5872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19096" y="273474"/>
            <a:ext cx="5709192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Nêu sự việc trong từng tranh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1600" u="none" strike="noStrike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9" y="744719"/>
            <a:ext cx="10548594" cy="4788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97585" y="5665509"/>
            <a:ext cx="10539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indent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Tranh 1. Trần Quốc Toản xô ngã mấy người lính gác để được vào gặp vua, xin đánh giặc.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0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peelOff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8" y="961532"/>
            <a:ext cx="9860436" cy="4713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23828" y="5818258"/>
            <a:ext cx="10262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indent="0" algn="just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Tranh 2. Trần Quốc Toản quỳ xuống tâu với vua: 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“Cho giặc mượn đường là mất nước. Xin bệ hạ cho đánh!”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và đặt thanh gươm lên gáy xin chịu tội.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18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peelOff"/>
      </p:transition>
    </mc:Choice>
    <mc:Fallback xmlns="">
      <p:transition spd="slow" advClick="0" advTm="371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8433" y="5667428"/>
            <a:ext cx="10997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algn="just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Tranh 3. Vua nói: 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“Quốc Toản làm trái phép nước, lẽ ra phải trị tội. Nhưng còn trẻ mà đã biết ỉo việc nước, ta có lời khen."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ban cho Quốc Toản một quả cam.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1" y="886121"/>
            <a:ext cx="11180189" cy="4703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887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peelOff"/>
      </p:transition>
    </mc:Choice>
    <mc:Fallback xmlns="">
      <p:transition spd="slow" advClick="0" advTm="371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8" y="940325"/>
            <a:ext cx="10935093" cy="4640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10618" y="5913061"/>
            <a:ext cx="1098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indent="0" algn="just">
              <a:spcBef>
                <a:spcPts val="0"/>
              </a:spcBef>
              <a:spcAft>
                <a:spcPts val="865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Tranh 4. Quốc Toản xoè tay cho mọi người xem quả cam vua ban nhưng quả cam đã nát từ bao giở.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10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peelOff"/>
      </p:transition>
    </mc:Choice>
    <mc:Fallback xmlns="">
      <p:transition spd="slow" advClick="0" advTm="371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</TotalTime>
  <Words>326</Words>
  <Application>Microsoft Office PowerPoint</Application>
  <PresentationFormat>Widescreen</PresentationFormat>
  <Paragraphs>26</Paragraphs>
  <Slides>13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.VnTifani Heavy</vt:lpstr>
      <vt:lpstr>.VnTime</vt:lpstr>
      <vt:lpstr>.VnTimeH</vt:lpstr>
      <vt:lpstr>Arial</vt:lpstr>
      <vt:lpstr>Arial Rounded MT Bold</vt:lpstr>
      <vt:lpstr>Calibri</vt:lpstr>
      <vt:lpstr>Calibri Light</vt:lpstr>
      <vt:lpstr>SVN-Cookies</vt:lpstr>
      <vt:lpstr>Times New Roman</vt:lpstr>
      <vt:lpstr>UTM Cookies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Linhtu75@gmail.com</cp:lastModifiedBy>
  <cp:revision>63</cp:revision>
  <dcterms:created xsi:type="dcterms:W3CDTF">2021-07-07T09:47:17Z</dcterms:created>
  <dcterms:modified xsi:type="dcterms:W3CDTF">2026-04-13T15:16:42Z</dcterms:modified>
</cp:coreProperties>
</file>