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4"/>
  </p:notesMasterIdLst>
  <p:sldIdLst>
    <p:sldId id="319" r:id="rId2"/>
    <p:sldId id="298" r:id="rId3"/>
    <p:sldId id="299" r:id="rId4"/>
    <p:sldId id="301" r:id="rId5"/>
    <p:sldId id="300" r:id="rId6"/>
    <p:sldId id="302" r:id="rId7"/>
    <p:sldId id="303" r:id="rId8"/>
    <p:sldId id="304" r:id="rId9"/>
    <p:sldId id="305" r:id="rId10"/>
    <p:sldId id="307" r:id="rId11"/>
    <p:sldId id="309" r:id="rId12"/>
    <p:sldId id="30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510" y="114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91093-3EBA-465A-ABD7-62CFEAD147D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FACE0-DC64-4546-9992-979885E83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0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771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55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6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19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76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2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4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21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1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38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1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3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4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377B2-CA8A-472A-8636-8D3357B9B751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1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mascandl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52601"/>
            <a:ext cx="2667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8305800" y="4343400"/>
          <a:ext cx="23622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999793" imgH="1831543" progId="MS_ClipArt_Gallery.2">
                  <p:embed/>
                </p:oleObj>
              </mc:Choice>
              <mc:Fallback>
                <p:oleObj name="Clip" r:id="rId4" imgW="1999793" imgH="183154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4343400"/>
                        <a:ext cx="2362200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Picture 4" descr="MCj0435809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4572001"/>
            <a:ext cx="21050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7573" name="WordArt 5">
            <a:hlinkClick r:id="" action="ppaction://noaction">
              <a:snd r:embed="rId2" name="applause.wav"/>
            </a:hlinkClick>
            <a:hlinkHover r:id="" action="ppaction://noaction">
              <a:snd r:embed="rId2" name="applause.wav"/>
            </a:hlinkHover>
          </p:cNvPr>
          <p:cNvSpPr>
            <a:spLocks noChangeArrowheads="1" noChangeShapeType="1" noTextEdit="1"/>
          </p:cNvSpPr>
          <p:nvPr/>
        </p:nvSpPr>
        <p:spPr bwMode="auto">
          <a:xfrm>
            <a:off x="-7467600" y="5870576"/>
            <a:ext cx="14039850" cy="987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Tifani Heavy" panose="020B7200000000000000" pitchFamily="34" charset="0"/>
              </a:rPr>
              <a:t> !</a:t>
            </a: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3519577" y="4953000"/>
            <a:ext cx="5805577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49"/>
              </a:avLst>
            </a:prstTxWarp>
          </a:bodyPr>
          <a:lstStyle/>
          <a:p>
            <a:pPr algn="ctr"/>
            <a:r>
              <a:rPr lang="en-US" sz="3200" b="1" i="1" kern="10" dirty="0" err="1">
                <a:ln w="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3366FF">
                    <a:alpha val="96861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i="1" kern="10" dirty="0">
                <a:ln w="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3366FF">
                    <a:alpha val="96861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10" dirty="0" err="1">
                <a:ln w="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3366FF">
                    <a:alpha val="96861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i="1" kern="10" dirty="0">
                <a:ln w="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3366FF">
                    <a:alpha val="96861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Chu Thị Ngọc Anh</a:t>
            </a: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3769743" y="577970"/>
            <a:ext cx="4649637" cy="428732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313358"/>
              </a:avLst>
            </a:prstTxWarp>
          </a:bodyPr>
          <a:lstStyle/>
          <a:p>
            <a:pPr algn="ctr"/>
            <a:r>
              <a:rPr lang="en-US" sz="32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" panose="020B7200000000000000" pitchFamily="34" charset="0"/>
              </a:rPr>
              <a:t>***  </a:t>
            </a:r>
            <a:r>
              <a:rPr lang="en-US" sz="32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Việt 2</a:t>
            </a:r>
            <a:r>
              <a:rPr lang="en-US" sz="32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" panose="020B7200000000000000" pitchFamily="34" charset="0"/>
              </a:rPr>
              <a:t>***</a:t>
            </a:r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4343400" y="838200"/>
            <a:ext cx="3505200" cy="33528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819062"/>
              </a:avLst>
            </a:prstTxWarp>
          </a:bodyPr>
          <a:lstStyle/>
          <a:p>
            <a:pPr algn="ctr"/>
            <a:endParaRPr lang="en-US" sz="3600" b="1" kern="10" dirty="0">
              <a:ln w="0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7" name="Picture 9" descr="ho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1022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029D96-A8FC-630A-DC0D-296AF344D62A}"/>
              </a:ext>
            </a:extLst>
          </p:cNvPr>
          <p:cNvSpPr txBox="1"/>
          <p:nvPr/>
        </p:nvSpPr>
        <p:spPr>
          <a:xfrm>
            <a:off x="876300" y="3538223"/>
            <a:ext cx="11391899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 err="1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Bài</a:t>
            </a:r>
            <a:r>
              <a:rPr lang="en-US" sz="5333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 23 :</a:t>
            </a:r>
            <a:r>
              <a:rPr lang="en-US" sz="5333" dirty="0" err="1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Bóp</a:t>
            </a:r>
            <a:r>
              <a:rPr lang="en-US" sz="5333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 </a:t>
            </a:r>
            <a:r>
              <a:rPr lang="en-US" sz="5333" dirty="0" err="1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nát</a:t>
            </a:r>
            <a:r>
              <a:rPr lang="en-US" sz="5333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 </a:t>
            </a:r>
            <a:r>
              <a:rPr lang="en-US" sz="5333" dirty="0" err="1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quả</a:t>
            </a:r>
            <a:r>
              <a:rPr lang="en-US" sz="5333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 cam</a:t>
            </a:r>
          </a:p>
        </p:txBody>
      </p:sp>
    </p:spTree>
    <p:extLst>
      <p:ext uri="{BB962C8B-B14F-4D97-AF65-F5344CB8AC3E}">
        <p14:creationId xmlns:p14="http://schemas.microsoft.com/office/powerpoint/2010/main" val="246529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" t="4856" b="608"/>
          <a:stretch/>
        </p:blipFill>
        <p:spPr>
          <a:xfrm>
            <a:off x="650448" y="1036948"/>
            <a:ext cx="11123629" cy="5476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633081" y="348888"/>
            <a:ext cx="4397935" cy="259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lnSpc>
                <a:spcPts val="1300"/>
              </a:lnSpc>
              <a:spcBef>
                <a:spcPts val="0"/>
              </a:spcBef>
              <a:spcAft>
                <a:spcPts val="330"/>
              </a:spcAft>
              <a:buClr>
                <a:srgbClr val="000000"/>
              </a:buClr>
              <a:buSzPts val="1300"/>
              <a:tabLst>
                <a:tab pos="295275" algn="l"/>
              </a:tabLst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THI KỂ THEO NHÓM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</a:t>
            </a:r>
            <a:endParaRPr lang="en-US" sz="1600" u="none" strike="noStrike" spc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73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713">
        <p14:doors dir="vert"/>
      </p:transition>
    </mc:Choice>
    <mc:Fallback xmlns="">
      <p:transition spd="slow" advClick="0" advTm="3713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622168"/>
            <a:ext cx="10586300" cy="42043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05279" y="5071620"/>
            <a:ext cx="1105764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chuyện ca ngợi người anh hùng nhỏ tuổi Trần Quốc Toản. Ngay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khi còn bé, Trẩn Quốc Toản đã rất quan tâm đến việc nư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Điều này thể hiện Trần Quốc Toản lả người yêu nước và có chí lớn.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018504" y="6795193"/>
            <a:ext cx="3918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thiết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bởi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Ngô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Thu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Huyền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43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flip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7" t="15000" r="30666" b="14667"/>
          <a:stretch/>
        </p:blipFill>
        <p:spPr>
          <a:xfrm flipH="1">
            <a:off x="-120886" y="430963"/>
            <a:ext cx="5799716" cy="59960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274579">
            <a:off x="1687433" y="3958904"/>
            <a:ext cx="1363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Cookies" panose="02040603050506020204" pitchFamily="18" charset="0"/>
              </a:rPr>
              <a:t>VẬN </a:t>
            </a:r>
          </a:p>
          <a:p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Cookies" panose="02040603050506020204" pitchFamily="18" charset="0"/>
              </a:rPr>
              <a:t>DỤNG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51" t="16074" r="11519" b="15079"/>
          <a:stretch/>
        </p:blipFill>
        <p:spPr>
          <a:xfrm>
            <a:off x="5401559" y="966438"/>
            <a:ext cx="6014031" cy="39920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47934" y="1741213"/>
            <a:ext cx="42089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Chọn chi tiết hoặc </a:t>
            </a:r>
            <a:endParaRPr lang="en-US" sz="3200" dirty="0"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điều em thích về nhân vật Tr</a:t>
            </a:r>
            <a:r>
              <a:rPr lang="en-US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ầ</a:t>
            </a:r>
            <a:r>
              <a:rPr lang="vi-VN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 Quốc Toản để kể cho người thân nghe</a:t>
            </a:r>
            <a:r>
              <a:rPr lang="en-US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</a:t>
            </a:r>
            <a:r>
              <a:rPr lang="vi-VN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018504" y="6795193"/>
            <a:ext cx="3918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thiết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bởi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Ngô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Thu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Huyền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381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 err="1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4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323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063" y="1530123"/>
            <a:ext cx="6226414" cy="3628073"/>
          </a:xfrm>
          <a:prstGeom prst="rect">
            <a:avLst/>
          </a:prstGeom>
        </p:spPr>
      </p:pic>
      <p:pic>
        <p:nvPicPr>
          <p:cNvPr id="4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1592427" y="2373189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34100" y="3137687"/>
            <a:ext cx="2825509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260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3713">
        <p15:prstTrans prst="curtains"/>
      </p:transition>
    </mc:Choice>
    <mc:Fallback xmlns="">
      <p:transition spd="slow" advClick="0" advTm="3713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óp nát quả cam -- Truyện kể lớp 2 -- Hạt giống tâm hồ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3571" y="292231"/>
            <a:ext cx="10963373" cy="608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1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" t="4856" b="608"/>
          <a:stretch/>
        </p:blipFill>
        <p:spPr>
          <a:xfrm>
            <a:off x="650448" y="641023"/>
            <a:ext cx="11123629" cy="58728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19096" y="273474"/>
            <a:ext cx="5709192" cy="259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lnSpc>
                <a:spcPts val="1300"/>
              </a:lnSpc>
              <a:spcBef>
                <a:spcPts val="0"/>
              </a:spcBef>
              <a:spcAft>
                <a:spcPts val="330"/>
              </a:spcAft>
              <a:buClr>
                <a:srgbClr val="000000"/>
              </a:buClr>
              <a:buSzPts val="1300"/>
              <a:tabLst>
                <a:tab pos="295275" algn="l"/>
              </a:tabLst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1. </a:t>
            </a:r>
            <a:r>
              <a:rPr lang="vi-VN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Nêu sự việc trong từng tranh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</a:t>
            </a:r>
            <a:endParaRPr lang="en-US" sz="1600" u="none" strike="noStrike" spc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4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700" y="348888"/>
            <a:ext cx="7335663" cy="259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lnSpc>
                <a:spcPts val="1300"/>
              </a:lnSpc>
              <a:spcBef>
                <a:spcPts val="0"/>
              </a:spcBef>
              <a:spcAft>
                <a:spcPts val="330"/>
              </a:spcAft>
              <a:buClr>
                <a:srgbClr val="000000"/>
              </a:buClr>
              <a:buSzPts val="1300"/>
              <a:tabLst>
                <a:tab pos="295275" algn="l"/>
              </a:tabLst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2. </a:t>
            </a:r>
            <a:r>
              <a:rPr lang="vi-V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Kể lại từng đoạn của câu chuyện theo tranh.</a:t>
            </a:r>
            <a:endParaRPr lang="en-US" sz="2400" b="1" u="none" strike="noStrike" spc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59" y="744719"/>
            <a:ext cx="10548594" cy="47888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697585" y="5665509"/>
            <a:ext cx="105391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marR="12700" indent="0" algn="just"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Tranh 1. Trần Quốc Toản xô ngã mấy người lính gác để được vào gặp vua, xin đánh giặc.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108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713">
        <p15:prstTrans prst="peelOff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700" y="348888"/>
            <a:ext cx="7335663" cy="259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lnSpc>
                <a:spcPts val="1300"/>
              </a:lnSpc>
              <a:spcBef>
                <a:spcPts val="0"/>
              </a:spcBef>
              <a:spcAft>
                <a:spcPts val="330"/>
              </a:spcAft>
              <a:buClr>
                <a:srgbClr val="000000"/>
              </a:buClr>
              <a:buSzPts val="1300"/>
              <a:tabLst>
                <a:tab pos="295275" algn="l"/>
              </a:tabLst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2. </a:t>
            </a:r>
            <a:r>
              <a:rPr lang="vi-V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Kể lại từng đoạn của câu chuyện theo tranh.</a:t>
            </a:r>
            <a:endParaRPr lang="en-US" sz="2400" b="1" u="none" strike="noStrike" spc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28" y="961532"/>
            <a:ext cx="9860436" cy="47134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923828" y="5818258"/>
            <a:ext cx="102626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marR="12700" indent="0" algn="just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Tranh 2. Trần Quốc Toản quỳ xuống tâu với vua: </a:t>
            </a:r>
            <a:r>
              <a:rPr lang="vi-V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“Cho giặc mượn đường là mất nước. Xin bệ hạ cho đánh!”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và đặt thanh gươm lên gáy xin chịu tội.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718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713">
        <p15:prstTrans prst="peelOff"/>
      </p:transition>
    </mc:Choice>
    <mc:Fallback xmlns="">
      <p:transition spd="slow" advClick="0" advTm="3713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8433" y="5667428"/>
            <a:ext cx="109979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marR="12700" algn="just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Tranh 3. Vua nói: </a:t>
            </a:r>
            <a:r>
              <a:rPr lang="vi-VN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“Quốc Toản làm trái phép nước, lẽ ra phải trị tội. Nhưng còn trẻ mà đã biết ỉo việc nước, ta có lời khen."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ban cho Quốc Toản một quả cam.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3700" y="348888"/>
            <a:ext cx="7335663" cy="259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lnSpc>
                <a:spcPts val="1300"/>
              </a:lnSpc>
              <a:spcBef>
                <a:spcPts val="0"/>
              </a:spcBef>
              <a:spcAft>
                <a:spcPts val="330"/>
              </a:spcAft>
              <a:buClr>
                <a:srgbClr val="000000"/>
              </a:buClr>
              <a:buSzPts val="1300"/>
              <a:tabLst>
                <a:tab pos="295275" algn="l"/>
              </a:tabLst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2. </a:t>
            </a:r>
            <a:r>
              <a:rPr lang="vi-V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Kể lại từng đoạn của câu chuyện theo tranh.</a:t>
            </a:r>
            <a:endParaRPr lang="en-US" sz="2400" b="1" u="none" strike="noStrike" spc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81" y="886121"/>
            <a:ext cx="11180189" cy="4703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58873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713">
        <p15:prstTrans prst="peelOff"/>
      </p:transition>
    </mc:Choice>
    <mc:Fallback xmlns="">
      <p:transition spd="slow" advClick="0" advTm="3713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700" y="348888"/>
            <a:ext cx="7335663" cy="259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lnSpc>
                <a:spcPts val="1300"/>
              </a:lnSpc>
              <a:spcBef>
                <a:spcPts val="0"/>
              </a:spcBef>
              <a:spcAft>
                <a:spcPts val="330"/>
              </a:spcAft>
              <a:buClr>
                <a:srgbClr val="000000"/>
              </a:buClr>
              <a:buSzPts val="1300"/>
              <a:tabLst>
                <a:tab pos="295275" algn="l"/>
              </a:tabLst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2. </a:t>
            </a:r>
            <a:r>
              <a:rPr lang="vi-V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Kể lại từng đoạn của câu chuyện theo tranh.</a:t>
            </a:r>
            <a:endParaRPr lang="en-US" sz="2400" b="1" u="none" strike="noStrike" spc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28" y="940325"/>
            <a:ext cx="10935093" cy="4640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510618" y="5913061"/>
            <a:ext cx="109885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marR="12700" indent="0" algn="just">
              <a:spcBef>
                <a:spcPts val="0"/>
              </a:spcBef>
              <a:spcAft>
                <a:spcPts val="865"/>
              </a:spcAf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Tranh 4. Quốc Toản xoè tay cho mọi người xem quả cam vua ban nhưng quả cam đã nát từ bao giở.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110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713">
        <p15:prstTrans prst="peelOff"/>
      </p:transition>
    </mc:Choice>
    <mc:Fallback xmlns="">
      <p:transition spd="slow" advClick="0" advTm="3713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1775</TotalTime>
  <Words>310</Words>
  <Application>Microsoft Office PowerPoint</Application>
  <PresentationFormat>Widescreen</PresentationFormat>
  <Paragraphs>24</Paragraphs>
  <Slides>12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.VnTifani Heavy</vt:lpstr>
      <vt:lpstr>.VnTime</vt:lpstr>
      <vt:lpstr>Arial</vt:lpstr>
      <vt:lpstr>Arial Rounded MT Bold</vt:lpstr>
      <vt:lpstr>Calibri</vt:lpstr>
      <vt:lpstr>Calibri Light</vt:lpstr>
      <vt:lpstr>SVN-Cookies</vt:lpstr>
      <vt:lpstr>Times New Roman</vt:lpstr>
      <vt:lpstr>UTM Cookies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May01</dc:creator>
  <cp:lastModifiedBy>Linhtu75@gmail.com</cp:lastModifiedBy>
  <cp:revision>63</cp:revision>
  <dcterms:created xsi:type="dcterms:W3CDTF">2021-07-07T09:47:17Z</dcterms:created>
  <dcterms:modified xsi:type="dcterms:W3CDTF">2026-04-14T06:50:05Z</dcterms:modified>
</cp:coreProperties>
</file>