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60" r:id="rId2"/>
    <p:sldId id="331" r:id="rId3"/>
    <p:sldId id="370" r:id="rId4"/>
    <p:sldId id="322" r:id="rId5"/>
    <p:sldId id="323" r:id="rId6"/>
    <p:sldId id="261" r:id="rId7"/>
    <p:sldId id="262" r:id="rId8"/>
    <p:sldId id="324" r:id="rId9"/>
    <p:sldId id="325" r:id="rId10"/>
    <p:sldId id="328" r:id="rId11"/>
    <p:sldId id="332" r:id="rId12"/>
    <p:sldId id="326" r:id="rId13"/>
    <p:sldId id="327" r:id="rId14"/>
    <p:sldId id="33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714"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3CB339-7D5D-404D-A990-DBA6D5D6EBDD}" type="datetimeFigureOut">
              <a:rPr lang="en-US" smtClean="0"/>
              <a:t>4/14/2026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266DF7-84C4-4117-994B-14FB09DF49AB}" type="slidenum">
              <a:rPr lang="en-US" smtClean="0"/>
              <a:t>‹#›</a:t>
            </a:fld>
            <a:endParaRPr lang="en-US"/>
          </a:p>
        </p:txBody>
      </p:sp>
    </p:spTree>
    <p:extLst>
      <p:ext uri="{BB962C8B-B14F-4D97-AF65-F5344CB8AC3E}">
        <p14:creationId xmlns:p14="http://schemas.microsoft.com/office/powerpoint/2010/main" val="2094925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5614DF-D5FA-44FD-8D53-1FA84DE0A0A8}" type="datetimeFigureOut">
              <a:rPr lang="en-US" smtClean="0"/>
              <a:t>4/14/2026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61C065-D557-4F1C-AEF7-FF052F924E64}" type="slidenum">
              <a:rPr lang="en-US" smtClean="0"/>
              <a:t>‹#›</a:t>
            </a:fld>
            <a:endParaRPr lang="en-US"/>
          </a:p>
        </p:txBody>
      </p:sp>
    </p:spTree>
    <p:extLst>
      <p:ext uri="{BB962C8B-B14F-4D97-AF65-F5344CB8AC3E}">
        <p14:creationId xmlns:p14="http://schemas.microsoft.com/office/powerpoint/2010/main" val="3467090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5614DF-D5FA-44FD-8D53-1FA84DE0A0A8}" type="datetimeFigureOut">
              <a:rPr lang="en-US" smtClean="0"/>
              <a:t>4/14/2026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61C065-D557-4F1C-AEF7-FF052F924E64}" type="slidenum">
              <a:rPr lang="en-US" smtClean="0"/>
              <a:t>‹#›</a:t>
            </a:fld>
            <a:endParaRPr lang="en-US"/>
          </a:p>
        </p:txBody>
      </p:sp>
    </p:spTree>
    <p:extLst>
      <p:ext uri="{BB962C8B-B14F-4D97-AF65-F5344CB8AC3E}">
        <p14:creationId xmlns:p14="http://schemas.microsoft.com/office/powerpoint/2010/main" val="188874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5614DF-D5FA-44FD-8D53-1FA84DE0A0A8}" type="datetimeFigureOut">
              <a:rPr lang="en-US" smtClean="0"/>
              <a:t>4/14/2026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61C065-D557-4F1C-AEF7-FF052F924E64}" type="slidenum">
              <a:rPr lang="en-US" smtClean="0"/>
              <a:t>‹#›</a:t>
            </a:fld>
            <a:endParaRPr lang="en-US"/>
          </a:p>
        </p:txBody>
      </p:sp>
    </p:spTree>
    <p:extLst>
      <p:ext uri="{BB962C8B-B14F-4D97-AF65-F5344CB8AC3E}">
        <p14:creationId xmlns:p14="http://schemas.microsoft.com/office/powerpoint/2010/main" val="2562440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2"/>
            <a:ext cx="12192015" cy="2247075"/>
          </a:xfrm>
          <a:prstGeom prst="rect">
            <a:avLst/>
          </a:prstGeom>
        </p:spPr>
      </p:pic>
    </p:spTree>
    <p:extLst>
      <p:ext uri="{BB962C8B-B14F-4D97-AF65-F5344CB8AC3E}">
        <p14:creationId xmlns:p14="http://schemas.microsoft.com/office/powerpoint/2010/main" val="3577396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5614DF-D5FA-44FD-8D53-1FA84DE0A0A8}" type="datetimeFigureOut">
              <a:rPr lang="en-US" smtClean="0"/>
              <a:t>4/14/2026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61C065-D557-4F1C-AEF7-FF052F924E64}" type="slidenum">
              <a:rPr lang="en-US" smtClean="0"/>
              <a:t>‹#›</a:t>
            </a:fld>
            <a:endParaRPr lang="en-US"/>
          </a:p>
        </p:txBody>
      </p:sp>
    </p:spTree>
    <p:extLst>
      <p:ext uri="{BB962C8B-B14F-4D97-AF65-F5344CB8AC3E}">
        <p14:creationId xmlns:p14="http://schemas.microsoft.com/office/powerpoint/2010/main" val="1341147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5614DF-D5FA-44FD-8D53-1FA84DE0A0A8}" type="datetimeFigureOut">
              <a:rPr lang="en-US" smtClean="0"/>
              <a:t>4/14/2026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61C065-D557-4F1C-AEF7-FF052F924E64}" type="slidenum">
              <a:rPr lang="en-US" smtClean="0"/>
              <a:t>‹#›</a:t>
            </a:fld>
            <a:endParaRPr lang="en-US"/>
          </a:p>
        </p:txBody>
      </p:sp>
    </p:spTree>
    <p:extLst>
      <p:ext uri="{BB962C8B-B14F-4D97-AF65-F5344CB8AC3E}">
        <p14:creationId xmlns:p14="http://schemas.microsoft.com/office/powerpoint/2010/main" val="830507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5614DF-D5FA-44FD-8D53-1FA84DE0A0A8}" type="datetimeFigureOut">
              <a:rPr lang="en-US" smtClean="0"/>
              <a:t>4/14/2026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61C065-D557-4F1C-AEF7-FF052F924E64}" type="slidenum">
              <a:rPr lang="en-US" smtClean="0"/>
              <a:t>‹#›</a:t>
            </a:fld>
            <a:endParaRPr lang="en-US"/>
          </a:p>
        </p:txBody>
      </p:sp>
    </p:spTree>
    <p:extLst>
      <p:ext uri="{BB962C8B-B14F-4D97-AF65-F5344CB8AC3E}">
        <p14:creationId xmlns:p14="http://schemas.microsoft.com/office/powerpoint/2010/main" val="1882978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5614DF-D5FA-44FD-8D53-1FA84DE0A0A8}" type="datetimeFigureOut">
              <a:rPr lang="en-US" smtClean="0"/>
              <a:t>4/14/2026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61C065-D557-4F1C-AEF7-FF052F924E64}" type="slidenum">
              <a:rPr lang="en-US" smtClean="0"/>
              <a:t>‹#›</a:t>
            </a:fld>
            <a:endParaRPr lang="en-US"/>
          </a:p>
        </p:txBody>
      </p:sp>
    </p:spTree>
    <p:extLst>
      <p:ext uri="{BB962C8B-B14F-4D97-AF65-F5344CB8AC3E}">
        <p14:creationId xmlns:p14="http://schemas.microsoft.com/office/powerpoint/2010/main" val="3237015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5614DF-D5FA-44FD-8D53-1FA84DE0A0A8}" type="datetimeFigureOut">
              <a:rPr lang="en-US" smtClean="0"/>
              <a:t>4/14/2026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61C065-D557-4F1C-AEF7-FF052F924E64}" type="slidenum">
              <a:rPr lang="en-US" smtClean="0"/>
              <a:t>‹#›</a:t>
            </a:fld>
            <a:endParaRPr lang="en-US"/>
          </a:p>
        </p:txBody>
      </p:sp>
    </p:spTree>
    <p:extLst>
      <p:ext uri="{BB962C8B-B14F-4D97-AF65-F5344CB8AC3E}">
        <p14:creationId xmlns:p14="http://schemas.microsoft.com/office/powerpoint/2010/main" val="572746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5614DF-D5FA-44FD-8D53-1FA84DE0A0A8}" type="datetimeFigureOut">
              <a:rPr lang="en-US" smtClean="0"/>
              <a:t>4/14/2026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61C065-D557-4F1C-AEF7-FF052F924E64}" type="slidenum">
              <a:rPr lang="en-US" smtClean="0"/>
              <a:t>‹#›</a:t>
            </a:fld>
            <a:endParaRPr lang="en-US"/>
          </a:p>
        </p:txBody>
      </p:sp>
    </p:spTree>
    <p:extLst>
      <p:ext uri="{BB962C8B-B14F-4D97-AF65-F5344CB8AC3E}">
        <p14:creationId xmlns:p14="http://schemas.microsoft.com/office/powerpoint/2010/main" val="3243898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5614DF-D5FA-44FD-8D53-1FA84DE0A0A8}" type="datetimeFigureOut">
              <a:rPr lang="en-US" smtClean="0"/>
              <a:t>4/14/2026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61C065-D557-4F1C-AEF7-FF052F924E64}" type="slidenum">
              <a:rPr lang="en-US" smtClean="0"/>
              <a:t>‹#›</a:t>
            </a:fld>
            <a:endParaRPr lang="en-US"/>
          </a:p>
        </p:txBody>
      </p:sp>
    </p:spTree>
    <p:extLst>
      <p:ext uri="{BB962C8B-B14F-4D97-AF65-F5344CB8AC3E}">
        <p14:creationId xmlns:p14="http://schemas.microsoft.com/office/powerpoint/2010/main" val="1376941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5614DF-D5FA-44FD-8D53-1FA84DE0A0A8}" type="datetimeFigureOut">
              <a:rPr lang="en-US" smtClean="0"/>
              <a:t>4/14/2026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61C065-D557-4F1C-AEF7-FF052F924E64}" type="slidenum">
              <a:rPr lang="en-US" smtClean="0"/>
              <a:t>‹#›</a:t>
            </a:fld>
            <a:endParaRPr lang="en-US"/>
          </a:p>
        </p:txBody>
      </p:sp>
    </p:spTree>
    <p:extLst>
      <p:ext uri="{BB962C8B-B14F-4D97-AF65-F5344CB8AC3E}">
        <p14:creationId xmlns:p14="http://schemas.microsoft.com/office/powerpoint/2010/main" val="1064766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5614DF-D5FA-44FD-8D53-1FA84DE0A0A8}" type="datetimeFigureOut">
              <a:rPr lang="en-US" smtClean="0"/>
              <a:t>4/14/2026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61C065-D557-4F1C-AEF7-FF052F924E64}" type="slidenum">
              <a:rPr lang="en-US" smtClean="0"/>
              <a:t>‹#›</a:t>
            </a:fld>
            <a:endParaRPr lang="en-US"/>
          </a:p>
        </p:txBody>
      </p:sp>
    </p:spTree>
    <p:extLst>
      <p:ext uri="{BB962C8B-B14F-4D97-AF65-F5344CB8AC3E}">
        <p14:creationId xmlns:p14="http://schemas.microsoft.com/office/powerpoint/2010/main" val="41447547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7D7E0AC-D86D-4295-AE8C-B258B015D5CC}"/>
              </a:ext>
            </a:extLst>
          </p:cNvPr>
          <p:cNvSpPr/>
          <p:nvPr/>
        </p:nvSpPr>
        <p:spPr>
          <a:xfrm>
            <a:off x="1703513" y="332656"/>
            <a:ext cx="8424934" cy="1080120"/>
          </a:xfrm>
          <a:prstGeom prst="roundRect">
            <a:avLst/>
          </a:prstGeom>
          <a:solidFill>
            <a:schemeClr val="bg1"/>
          </a:solidFill>
          <a:ln w="25400" cap="flat" cmpd="sng" algn="ctr">
            <a:noFill/>
            <a:prstDash val="solid"/>
          </a:ln>
          <a:effectLst/>
        </p:spPr>
        <p:txBody>
          <a:bodyPr rtlCol="0" anchor="ctr"/>
          <a:lstStyle/>
          <a:p>
            <a:pPr lvl="0" algn="ctr">
              <a:defRPr/>
            </a:pPr>
            <a:r>
              <a:rPr lang="en-US" sz="4000" b="1" u="sng" kern="0" dirty="0" err="1">
                <a:latin typeface="Times New Roman" panose="02020603050405020304" pitchFamily="18" charset="0"/>
                <a:cs typeface="Times New Roman" panose="02020603050405020304" pitchFamily="18" charset="0"/>
              </a:rPr>
              <a:t>Bài</a:t>
            </a:r>
            <a:r>
              <a:rPr lang="en-US" sz="4000" b="1" u="sng" kern="0" dirty="0">
                <a:latin typeface="Times New Roman" panose="02020603050405020304" pitchFamily="18" charset="0"/>
                <a:cs typeface="Times New Roman" panose="02020603050405020304" pitchFamily="18" charset="0"/>
              </a:rPr>
              <a:t> 28</a:t>
            </a:r>
            <a:r>
              <a:rPr lang="en-US" sz="4000" b="1" kern="0" dirty="0">
                <a:latin typeface="Times New Roman" panose="02020603050405020304" pitchFamily="18" charset="0"/>
                <a:cs typeface="Times New Roman" panose="02020603050405020304" pitchFamily="18" charset="0"/>
              </a:rPr>
              <a:t>: </a:t>
            </a:r>
            <a:r>
              <a:rPr lang="en-US" sz="4000" b="1" dirty="0">
                <a:latin typeface="Times New Roman" panose="02020603050405020304" pitchFamily="18" charset="0"/>
                <a:cs typeface="Times New Roman" panose="02020603050405020304" pitchFamily="18" charset="0"/>
              </a:rPr>
              <a:t>KHÁM PHÁ ĐÁY BIỂN </a:t>
            </a:r>
          </a:p>
          <a:p>
            <a:pPr lvl="0" algn="ctr">
              <a:defRPr/>
            </a:pPr>
            <a:r>
              <a:rPr lang="en-US" sz="4000" b="1" dirty="0">
                <a:latin typeface="Times New Roman" panose="02020603050405020304" pitchFamily="18" charset="0"/>
                <a:cs typeface="Times New Roman" panose="02020603050405020304" pitchFamily="18" charset="0"/>
              </a:rPr>
              <a:t>Ở TRƯỜNG SA</a:t>
            </a:r>
          </a:p>
        </p:txBody>
      </p:sp>
      <p:pic>
        <p:nvPicPr>
          <p:cNvPr id="3" name="Picture 2"/>
          <p:cNvPicPr>
            <a:picLocks noChangeAspect="1"/>
          </p:cNvPicPr>
          <p:nvPr/>
        </p:nvPicPr>
        <p:blipFill>
          <a:blip r:embed="rId2"/>
          <a:stretch>
            <a:fillRect/>
          </a:stretch>
        </p:blipFill>
        <p:spPr>
          <a:xfrm>
            <a:off x="479376" y="1412776"/>
            <a:ext cx="10729192" cy="5184576"/>
          </a:xfrm>
          <a:prstGeom prst="rect">
            <a:avLst/>
          </a:prstGeom>
        </p:spPr>
      </p:pic>
      <p:pic>
        <p:nvPicPr>
          <p:cNvPr id="2" name="Picture 1">
            <a:extLst>
              <a:ext uri="{FF2B5EF4-FFF2-40B4-BE49-F238E27FC236}">
                <a16:creationId xmlns:a16="http://schemas.microsoft.com/office/drawing/2014/main" id="{74BDE0E8-7A16-1EBD-3B1F-6548C7E74294}"/>
              </a:ext>
            </a:extLst>
          </p:cNvPr>
          <p:cNvPicPr>
            <a:picLocks noChangeAspect="1"/>
          </p:cNvPicPr>
          <p:nvPr/>
        </p:nvPicPr>
        <p:blipFill>
          <a:blip r:embed="rId3"/>
          <a:stretch>
            <a:fillRect/>
          </a:stretch>
        </p:blipFill>
        <p:spPr>
          <a:xfrm>
            <a:off x="2639616" y="1626024"/>
            <a:ext cx="6787246" cy="864096"/>
          </a:xfrm>
          <a:prstGeom prst="rect">
            <a:avLst/>
          </a:prstGeom>
        </p:spPr>
      </p:pic>
    </p:spTree>
    <p:extLst>
      <p:ext uri="{BB962C8B-B14F-4D97-AF65-F5344CB8AC3E}">
        <p14:creationId xmlns:p14="http://schemas.microsoft.com/office/powerpoint/2010/main" val="36668027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3ECA9E-8442-417E-8A88-C6236269A505}"/>
              </a:ext>
            </a:extLst>
          </p:cNvPr>
          <p:cNvSpPr txBox="1"/>
          <p:nvPr/>
        </p:nvSpPr>
        <p:spPr>
          <a:xfrm>
            <a:off x="263352" y="1628800"/>
            <a:ext cx="11593288" cy="4124206"/>
          </a:xfrm>
          <a:prstGeom prst="rect">
            <a:avLst/>
          </a:prstGeom>
          <a:noFill/>
        </p:spPr>
        <p:txBody>
          <a:bodyPr wrap="square" rtlCol="0">
            <a:spAutoFit/>
          </a:bodyPr>
          <a:lstStyle/>
          <a:p>
            <a:pPr marL="30480" marR="30480" algn="just">
              <a:spcAft>
                <a:spcPts val="1200"/>
              </a:spcAft>
              <a:defRPr/>
            </a:pPr>
            <a:r>
              <a:rPr lang="en-US" sz="3600" dirty="0">
                <a:solidFill>
                  <a:srgbClr val="000000"/>
                </a:solidFill>
                <a:latin typeface="Times New Roman" panose="02020603050405020304" pitchFamily="18" charset="0"/>
                <a:ea typeface="Times New Roman" panose="02020603050405020304" pitchFamily="18" charset="0"/>
              </a:rPr>
              <a:t>        </a:t>
            </a:r>
            <a:r>
              <a:rPr lang="vi-VN" sz="3600" dirty="0">
                <a:solidFill>
                  <a:srgbClr val="000000"/>
                </a:solidFill>
                <a:latin typeface="Times New Roman" panose="02020603050405020304" pitchFamily="18" charset="0"/>
                <a:ea typeface="Times New Roman" panose="02020603050405020304" pitchFamily="18" charset="0"/>
              </a:rPr>
              <a:t>Biển ở Trường Sa có những loài cá đẹp rực rỡ và lạ mắt. Từng đàn cá đủ màu sắc, dày đặc đến hàng trăm con tạo nên một tấm thảm hoa di động. Những vỉa san hô chạy dài từ chân mỗi đảo xuống sâu dần dưới đáy biển. San hô làm cho đáy biển trông như một bức tranh khổng lồ, đẹp như những tòa lâu đài trong truyện cổ tích.</a:t>
            </a:r>
            <a:endParaRPr lang="en-US" sz="3600" dirty="0">
              <a:solidFill>
                <a:srgbClr val="000000"/>
              </a:solidFill>
              <a:latin typeface="Times New Roman" panose="02020603050405020304" pitchFamily="18" charset="0"/>
              <a:ea typeface="Times New Roman" panose="02020603050405020304" pitchFamily="18" charset="0"/>
            </a:endParaRPr>
          </a:p>
          <a:p>
            <a:pPr>
              <a:defRPr/>
            </a:pPr>
            <a:endParaRPr lang="en-US" sz="3600" dirty="0">
              <a:solidFill>
                <a:prstClr val="black"/>
              </a:solidFill>
              <a:latin typeface="Calibri"/>
            </a:endParaRPr>
          </a:p>
        </p:txBody>
      </p:sp>
      <p:sp>
        <p:nvSpPr>
          <p:cNvPr id="3" name="Rectangle: Rounded Corners 12">
            <a:extLst>
              <a:ext uri="{FF2B5EF4-FFF2-40B4-BE49-F238E27FC236}">
                <a16:creationId xmlns:a16="http://schemas.microsoft.com/office/drawing/2014/main" id="{18F242C0-8D32-4C65-9B04-082B8F3B1A20}"/>
              </a:ext>
            </a:extLst>
          </p:cNvPr>
          <p:cNvSpPr/>
          <p:nvPr/>
        </p:nvSpPr>
        <p:spPr>
          <a:xfrm>
            <a:off x="2927648" y="548680"/>
            <a:ext cx="6024603" cy="787694"/>
          </a:xfrm>
          <a:prstGeom prst="roundRect">
            <a:avLst/>
          </a:prstGeom>
          <a:noFill/>
          <a:ln w="25400" cap="flat" cmpd="sng" algn="ctr">
            <a:noFill/>
            <a:prstDash val="solid"/>
          </a:ln>
          <a:effectLst/>
        </p:spPr>
        <p:txBody>
          <a:bodyPr rtlCol="0" anchor="ctr"/>
          <a:lstStyle/>
          <a:p>
            <a:pPr algn="ctr">
              <a:defRPr/>
            </a:pPr>
            <a:r>
              <a:rPr lang="en-US" sz="4000" b="1" kern="0" dirty="0" err="1">
                <a:latin typeface="Times New Roman" panose="02020603050405020304" pitchFamily="18" charset="0"/>
                <a:cs typeface="Times New Roman" panose="02020603050405020304" pitchFamily="18" charset="0"/>
              </a:rPr>
              <a:t>Luyện</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đọc</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đoạn</a:t>
            </a:r>
            <a:r>
              <a:rPr lang="en-US" sz="4000" b="1" kern="0" dirty="0">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1794418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623392" y="2060848"/>
            <a:ext cx="11449272" cy="1277914"/>
          </a:xfrm>
          <a:prstGeom prst="rect">
            <a:avLst/>
          </a:prstGeom>
        </p:spPr>
        <p:txBody>
          <a:bodyPr wrap="square">
            <a:spAutoFit/>
          </a:bodyPr>
          <a:lstStyle/>
          <a:p>
            <a:pPr>
              <a:lnSpc>
                <a:spcPct val="107000"/>
              </a:lnSpc>
              <a:spcAft>
                <a:spcPts val="0"/>
              </a:spcAft>
            </a:pP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Từng</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đàn</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đủ</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dày</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hàng</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trăm</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tấm</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thảm</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di </a:t>
            </a:r>
            <a:r>
              <a:rPr lang="en-US" sz="3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Rounded Corners 1">
            <a:extLst>
              <a:ext uri="{FF2B5EF4-FFF2-40B4-BE49-F238E27FC236}">
                <a16:creationId xmlns:a16="http://schemas.microsoft.com/office/drawing/2014/main" id="{B7DA6481-CE0C-40A4-8478-7E208A6A5B2A}"/>
              </a:ext>
            </a:extLst>
          </p:cNvPr>
          <p:cNvSpPr/>
          <p:nvPr/>
        </p:nvSpPr>
        <p:spPr>
          <a:xfrm>
            <a:off x="3863752" y="620688"/>
            <a:ext cx="4608512" cy="648073"/>
          </a:xfrm>
          <a:prstGeom prst="roundRect">
            <a:avLst/>
          </a:prstGeom>
          <a:solidFill>
            <a:srgbClr val="FFC000"/>
          </a:solidFill>
          <a:ln w="25400" cap="flat" cmpd="sng" algn="ctr">
            <a:noFill/>
            <a:prstDash val="solid"/>
          </a:ln>
          <a:effectLst/>
        </p:spPr>
        <p:txBody>
          <a:bodyPr rtlCol="0" anchor="ctr"/>
          <a:lstStyle/>
          <a:p>
            <a:pPr algn="ctr">
              <a:defRPr/>
            </a:pPr>
            <a:r>
              <a:rPr lang="en-US" sz="4000" kern="0" dirty="0" err="1">
                <a:latin typeface="Times New Roman" panose="02020603050405020304" pitchFamily="18" charset="0"/>
                <a:cs typeface="Times New Roman" panose="02020603050405020304" pitchFamily="18" charset="0"/>
              </a:rPr>
              <a:t>Luyện</a:t>
            </a:r>
            <a:r>
              <a:rPr lang="en-US" sz="4000" kern="0" dirty="0">
                <a:latin typeface="Times New Roman" panose="02020603050405020304" pitchFamily="18" charset="0"/>
                <a:cs typeface="Times New Roman" panose="02020603050405020304" pitchFamily="18" charset="0"/>
              </a:rPr>
              <a:t> </a:t>
            </a:r>
            <a:r>
              <a:rPr lang="en-US" sz="4000" kern="0" dirty="0" err="1">
                <a:latin typeface="Times New Roman" panose="02020603050405020304" pitchFamily="18" charset="0"/>
                <a:cs typeface="Times New Roman" panose="02020603050405020304" pitchFamily="18" charset="0"/>
              </a:rPr>
              <a:t>đọc</a:t>
            </a:r>
            <a:r>
              <a:rPr lang="en-US" sz="4000" kern="0" dirty="0">
                <a:latin typeface="Times New Roman" panose="02020603050405020304" pitchFamily="18" charset="0"/>
                <a:cs typeface="Times New Roman" panose="02020603050405020304" pitchFamily="18" charset="0"/>
              </a:rPr>
              <a:t> </a:t>
            </a:r>
            <a:r>
              <a:rPr lang="en-US" sz="4000" kern="0" dirty="0" err="1">
                <a:latin typeface="Times New Roman" panose="02020603050405020304" pitchFamily="18" charset="0"/>
                <a:cs typeface="Times New Roman" panose="02020603050405020304" pitchFamily="18" charset="0"/>
              </a:rPr>
              <a:t>câu</a:t>
            </a:r>
            <a:r>
              <a:rPr lang="en-US" sz="4000" kern="0" dirty="0">
                <a:latin typeface="Times New Roman" panose="02020603050405020304" pitchFamily="18" charset="0"/>
                <a:cs typeface="Times New Roman" panose="02020603050405020304" pitchFamily="18" charset="0"/>
              </a:rPr>
              <a:t> </a:t>
            </a:r>
            <a:r>
              <a:rPr lang="en-US" sz="4000" kern="0" dirty="0" err="1">
                <a:latin typeface="Times New Roman" panose="02020603050405020304" pitchFamily="18" charset="0"/>
                <a:cs typeface="Times New Roman" panose="02020603050405020304" pitchFamily="18" charset="0"/>
              </a:rPr>
              <a:t>dài</a:t>
            </a:r>
            <a:endParaRPr lang="en-US" sz="4000" kern="0" dirty="0">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flipH="1">
            <a:off x="5303912" y="2192885"/>
            <a:ext cx="144016" cy="4320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6888088" y="2192885"/>
            <a:ext cx="144016" cy="4320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0416480" y="2192885"/>
            <a:ext cx="144016" cy="4320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5591944" y="2751276"/>
            <a:ext cx="144016" cy="4320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5641479" y="2751276"/>
            <a:ext cx="144016" cy="4320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241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19336" y="5852665"/>
            <a:ext cx="1505540" cy="615553"/>
          </a:xfrm>
          <a:prstGeom prst="rect">
            <a:avLst/>
          </a:prstGeom>
          <a:noFill/>
        </p:spPr>
        <p:txBody>
          <a:bodyPr wrap="none" rtlCol="0">
            <a:spAutoFit/>
          </a:bodyPr>
          <a:lstStyle/>
          <a:p>
            <a:r>
              <a:rPr lang="vi-VN" sz="3400" dirty="0">
                <a:solidFill>
                  <a:srgbClr val="FF0000"/>
                </a:solidFill>
                <a:latin typeface="+mj-lt"/>
              </a:rPr>
              <a:t>San hô:</a:t>
            </a:r>
            <a:endParaRPr lang="en-US" sz="3400" dirty="0">
              <a:solidFill>
                <a:srgbClr val="FF0000"/>
              </a:solidFill>
              <a:latin typeface="+mj-lt"/>
            </a:endParaRPr>
          </a:p>
        </p:txBody>
      </p:sp>
      <p:sp>
        <p:nvSpPr>
          <p:cNvPr id="3" name="TextBox 2"/>
          <p:cNvSpPr txBox="1"/>
          <p:nvPr/>
        </p:nvSpPr>
        <p:spPr>
          <a:xfrm>
            <a:off x="1487488" y="5852665"/>
            <a:ext cx="10945216" cy="615553"/>
          </a:xfrm>
          <a:prstGeom prst="rect">
            <a:avLst/>
          </a:prstGeom>
          <a:noFill/>
        </p:spPr>
        <p:txBody>
          <a:bodyPr wrap="square" rtlCol="0">
            <a:spAutoFit/>
          </a:bodyPr>
          <a:lstStyle/>
          <a:p>
            <a:r>
              <a:rPr lang="vi-VN" sz="3400" dirty="0">
                <a:latin typeface="Times New Roman" panose="02020603050405020304" pitchFamily="18" charset="0"/>
                <a:cs typeface="Times New Roman" panose="02020603050405020304" pitchFamily="18" charset="0"/>
              </a:rPr>
              <a:t>Động vật biển, có bộ xương </a:t>
            </a:r>
            <a:r>
              <a:rPr lang="en-US" sz="3400" dirty="0" err="1">
                <a:latin typeface="Times New Roman" panose="02020603050405020304" pitchFamily="18" charset="0"/>
                <a:cs typeface="Times New Roman" panose="02020603050405020304" pitchFamily="18" charset="0"/>
              </a:rPr>
              <a:t>dạng</a:t>
            </a:r>
            <a:r>
              <a:rPr lang="vi-VN" sz="3400" dirty="0">
                <a:latin typeface="Times New Roman" panose="02020603050405020304" pitchFamily="18" charset="0"/>
                <a:cs typeface="Times New Roman" panose="02020603050405020304" pitchFamily="18" charset="0"/>
              </a:rPr>
              <a:t> cánh hoa, nhiều màu sắc.</a:t>
            </a:r>
            <a:endParaRPr lang="en-US" sz="3400" dirty="0">
              <a:latin typeface="Times New Roman" panose="02020603050405020304" pitchFamily="18" charset="0"/>
              <a:cs typeface="Times New Roman" panose="02020603050405020304" pitchFamily="18" charset="0"/>
            </a:endParaRPr>
          </a:p>
        </p:txBody>
      </p:sp>
      <p:sp>
        <p:nvSpPr>
          <p:cNvPr id="5" name="Rectangle: Rounded Corners 1">
            <a:extLst>
              <a:ext uri="{FF2B5EF4-FFF2-40B4-BE49-F238E27FC236}">
                <a16:creationId xmlns:a16="http://schemas.microsoft.com/office/drawing/2014/main" id="{B7DA6481-CE0C-40A4-8478-7E208A6A5B2A}"/>
              </a:ext>
            </a:extLst>
          </p:cNvPr>
          <p:cNvSpPr/>
          <p:nvPr/>
        </p:nvSpPr>
        <p:spPr>
          <a:xfrm>
            <a:off x="3868042" y="87305"/>
            <a:ext cx="4608512" cy="648073"/>
          </a:xfrm>
          <a:prstGeom prst="roundRect">
            <a:avLst/>
          </a:prstGeom>
          <a:solidFill>
            <a:srgbClr val="FFC000"/>
          </a:solidFill>
          <a:ln w="25400" cap="flat" cmpd="sng" algn="ctr">
            <a:noFill/>
            <a:prstDash val="solid"/>
          </a:ln>
          <a:effectLst/>
        </p:spPr>
        <p:txBody>
          <a:bodyPr rtlCol="0" anchor="ctr"/>
          <a:lstStyle/>
          <a:p>
            <a:pPr algn="ctr">
              <a:defRPr/>
            </a:pPr>
            <a:r>
              <a:rPr lang="en-US" sz="4000" kern="0" dirty="0" err="1">
                <a:latin typeface="Times New Roman" panose="02020603050405020304" pitchFamily="18" charset="0"/>
                <a:cs typeface="Times New Roman" panose="02020603050405020304" pitchFamily="18" charset="0"/>
              </a:rPr>
              <a:t>Giải</a:t>
            </a:r>
            <a:r>
              <a:rPr lang="en-US" sz="4000" kern="0" dirty="0">
                <a:latin typeface="Times New Roman" panose="02020603050405020304" pitchFamily="18" charset="0"/>
                <a:cs typeface="Times New Roman" panose="02020603050405020304" pitchFamily="18" charset="0"/>
              </a:rPr>
              <a:t> </a:t>
            </a:r>
            <a:r>
              <a:rPr lang="en-US" sz="4000" kern="0" dirty="0" err="1">
                <a:latin typeface="Times New Roman" panose="02020603050405020304" pitchFamily="18" charset="0"/>
                <a:cs typeface="Times New Roman" panose="02020603050405020304" pitchFamily="18" charset="0"/>
              </a:rPr>
              <a:t>nghĩa</a:t>
            </a:r>
            <a:r>
              <a:rPr lang="en-US" sz="4000" kern="0" dirty="0">
                <a:latin typeface="Times New Roman" panose="02020603050405020304" pitchFamily="18" charset="0"/>
                <a:cs typeface="Times New Roman" panose="02020603050405020304" pitchFamily="18" charset="0"/>
              </a:rPr>
              <a:t> </a:t>
            </a:r>
            <a:r>
              <a:rPr lang="en-US" sz="4000" kern="0" dirty="0" err="1">
                <a:latin typeface="Times New Roman" panose="02020603050405020304" pitchFamily="18" charset="0"/>
                <a:cs typeface="Times New Roman" panose="02020603050405020304" pitchFamily="18" charset="0"/>
              </a:rPr>
              <a:t>từ</a:t>
            </a:r>
            <a:endParaRPr lang="en-US" sz="4000" kern="0" dirty="0">
              <a:latin typeface="Times New Roman" panose="02020603050405020304" pitchFamily="18" charset="0"/>
              <a:cs typeface="Times New Roman" panose="02020603050405020304" pitchFamily="18" charset="0"/>
            </a:endParaRPr>
          </a:p>
        </p:txBody>
      </p:sp>
      <p:sp>
        <p:nvSpPr>
          <p:cNvPr id="7" name="Rectangle 6"/>
          <p:cNvSpPr/>
          <p:nvPr/>
        </p:nvSpPr>
        <p:spPr>
          <a:xfrm>
            <a:off x="119336" y="5852665"/>
            <a:ext cx="11809312" cy="615553"/>
          </a:xfrm>
          <a:prstGeom prst="rect">
            <a:avLst/>
          </a:prstGeom>
          <a:solidFill>
            <a:schemeClr val="bg1"/>
          </a:solidFill>
        </p:spPr>
        <p:txBody>
          <a:bodyPr wrap="square">
            <a:spAutoFit/>
          </a:bodyPr>
          <a:lstStyle/>
          <a:p>
            <a:r>
              <a:rPr lang="en-US" sz="3400" dirty="0" err="1">
                <a:solidFill>
                  <a:srgbClr val="FF0000"/>
                </a:solidFill>
                <a:latin typeface="Times New Roman" panose="02020603050405020304" pitchFamily="18" charset="0"/>
                <a:ea typeface="Times New Roman" panose="02020603050405020304" pitchFamily="18" charset="0"/>
              </a:rPr>
              <a:t>Vỉa</a:t>
            </a:r>
            <a:r>
              <a:rPr lang="en-US" sz="3400" dirty="0">
                <a:solidFill>
                  <a:srgbClr val="FF0000"/>
                </a:solidFill>
                <a:latin typeface="Times New Roman" panose="02020603050405020304" pitchFamily="18" charset="0"/>
                <a:ea typeface="Times New Roman" panose="02020603050405020304" pitchFamily="18" charset="0"/>
              </a:rPr>
              <a:t> san </a:t>
            </a:r>
            <a:r>
              <a:rPr lang="en-US" sz="3400" dirty="0" err="1">
                <a:solidFill>
                  <a:srgbClr val="FF0000"/>
                </a:solidFill>
                <a:latin typeface="Times New Roman" panose="02020603050405020304" pitchFamily="18" charset="0"/>
                <a:ea typeface="Times New Roman" panose="02020603050405020304" pitchFamily="18" charset="0"/>
              </a:rPr>
              <a:t>hô</a:t>
            </a:r>
            <a:r>
              <a:rPr lang="en-US" sz="3400" dirty="0">
                <a:latin typeface="Times New Roman" panose="02020603050405020304" pitchFamily="18" charset="0"/>
                <a:ea typeface="Times New Roman" panose="02020603050405020304" pitchFamily="18" charset="0"/>
              </a:rPr>
              <a:t>: San </a:t>
            </a:r>
            <a:r>
              <a:rPr lang="en-US" sz="3400" dirty="0" err="1">
                <a:latin typeface="Times New Roman" panose="02020603050405020304" pitchFamily="18" charset="0"/>
                <a:ea typeface="Times New Roman" panose="02020603050405020304" pitchFamily="18" charset="0"/>
              </a:rPr>
              <a:t>hô</a:t>
            </a:r>
            <a:r>
              <a:rPr lang="en-US" sz="3400" dirty="0">
                <a:latin typeface="Times New Roman" panose="02020603050405020304" pitchFamily="18" charset="0"/>
                <a:ea typeface="Times New Roman" panose="02020603050405020304" pitchFamily="18" charset="0"/>
              </a:rPr>
              <a:t> </a:t>
            </a:r>
            <a:r>
              <a:rPr lang="en-US" sz="3400" dirty="0" err="1">
                <a:latin typeface="Times New Roman" panose="02020603050405020304" pitchFamily="18" charset="0"/>
                <a:ea typeface="Times New Roman" panose="02020603050405020304" pitchFamily="18" charset="0"/>
              </a:rPr>
              <a:t>tập</a:t>
            </a:r>
            <a:r>
              <a:rPr lang="en-US" sz="3400" dirty="0">
                <a:latin typeface="Times New Roman" panose="02020603050405020304" pitchFamily="18" charset="0"/>
                <a:ea typeface="Times New Roman" panose="02020603050405020304" pitchFamily="18" charset="0"/>
              </a:rPr>
              <a:t> </a:t>
            </a:r>
            <a:r>
              <a:rPr lang="en-US" sz="3400" dirty="0" err="1">
                <a:latin typeface="Times New Roman" panose="02020603050405020304" pitchFamily="18" charset="0"/>
                <a:ea typeface="Times New Roman" panose="02020603050405020304" pitchFamily="18" charset="0"/>
              </a:rPr>
              <a:t>trung</a:t>
            </a:r>
            <a:r>
              <a:rPr lang="en-US" sz="3400" dirty="0">
                <a:latin typeface="Times New Roman" panose="02020603050405020304" pitchFamily="18" charset="0"/>
                <a:ea typeface="Times New Roman" panose="02020603050405020304" pitchFamily="18" charset="0"/>
              </a:rPr>
              <a:t> </a:t>
            </a:r>
            <a:r>
              <a:rPr lang="en-US" sz="3400" dirty="0" err="1">
                <a:latin typeface="Times New Roman" panose="02020603050405020304" pitchFamily="18" charset="0"/>
                <a:ea typeface="Times New Roman" panose="02020603050405020304" pitchFamily="18" charset="0"/>
              </a:rPr>
              <a:t>thành</a:t>
            </a:r>
            <a:r>
              <a:rPr lang="en-US" sz="3400" dirty="0">
                <a:latin typeface="Times New Roman" panose="02020603050405020304" pitchFamily="18" charset="0"/>
                <a:ea typeface="Times New Roman" panose="02020603050405020304" pitchFamily="18" charset="0"/>
              </a:rPr>
              <a:t> </a:t>
            </a:r>
            <a:r>
              <a:rPr lang="en-US" sz="3400" dirty="0" err="1">
                <a:latin typeface="Times New Roman" panose="02020603050405020304" pitchFamily="18" charset="0"/>
                <a:ea typeface="Times New Roman" panose="02020603050405020304" pitchFamily="18" charset="0"/>
              </a:rPr>
              <a:t>bờ</a:t>
            </a:r>
            <a:r>
              <a:rPr lang="en-US" sz="3400" dirty="0">
                <a:latin typeface="Times New Roman" panose="02020603050405020304" pitchFamily="18" charset="0"/>
                <a:ea typeface="Times New Roman" panose="02020603050405020304" pitchFamily="18" charset="0"/>
              </a:rPr>
              <a:t> </a:t>
            </a:r>
            <a:r>
              <a:rPr lang="en-US" sz="3400" dirty="0" err="1">
                <a:latin typeface="Times New Roman" panose="02020603050405020304" pitchFamily="18" charset="0"/>
                <a:ea typeface="Times New Roman" panose="02020603050405020304" pitchFamily="18" charset="0"/>
              </a:rPr>
              <a:t>như</a:t>
            </a:r>
            <a:r>
              <a:rPr lang="en-US" sz="3400" dirty="0">
                <a:latin typeface="Times New Roman" panose="02020603050405020304" pitchFamily="18" charset="0"/>
                <a:ea typeface="Times New Roman" panose="02020603050405020304" pitchFamily="18" charset="0"/>
              </a:rPr>
              <a:t> </a:t>
            </a:r>
            <a:r>
              <a:rPr lang="en-US" sz="3400" dirty="0" err="1">
                <a:latin typeface="Times New Roman" panose="02020603050405020304" pitchFamily="18" charset="0"/>
                <a:ea typeface="Times New Roman" panose="02020603050405020304" pitchFamily="18" charset="0"/>
              </a:rPr>
              <a:t>bức</a:t>
            </a:r>
            <a:r>
              <a:rPr lang="en-US" sz="3400" dirty="0">
                <a:latin typeface="Times New Roman" panose="02020603050405020304" pitchFamily="18" charset="0"/>
                <a:ea typeface="Times New Roman" panose="02020603050405020304" pitchFamily="18" charset="0"/>
              </a:rPr>
              <a:t> </a:t>
            </a:r>
            <a:r>
              <a:rPr lang="en-US" sz="3400" dirty="0" err="1">
                <a:latin typeface="Times New Roman" panose="02020603050405020304" pitchFamily="18" charset="0"/>
                <a:ea typeface="Times New Roman" panose="02020603050405020304" pitchFamily="18" charset="0"/>
              </a:rPr>
              <a:t>tường</a:t>
            </a:r>
            <a:r>
              <a:rPr lang="en-US" sz="3400" dirty="0">
                <a:latin typeface="Times New Roman" panose="02020603050405020304" pitchFamily="18" charset="0"/>
                <a:ea typeface="Times New Roman" panose="02020603050405020304" pitchFamily="18" charset="0"/>
              </a:rPr>
              <a:t> </a:t>
            </a:r>
            <a:r>
              <a:rPr lang="en-US" sz="3400" dirty="0" err="1">
                <a:latin typeface="Times New Roman" panose="02020603050405020304" pitchFamily="18" charset="0"/>
                <a:ea typeface="Times New Roman" panose="02020603050405020304" pitchFamily="18" charset="0"/>
              </a:rPr>
              <a:t>đá</a:t>
            </a:r>
            <a:endParaRPr lang="en-US" sz="3400" dirty="0"/>
          </a:p>
        </p:txBody>
      </p:sp>
      <p:pic>
        <p:nvPicPr>
          <p:cNvPr id="8" name="Picture 7"/>
          <p:cNvPicPr>
            <a:picLocks noChangeAspect="1"/>
          </p:cNvPicPr>
          <p:nvPr/>
        </p:nvPicPr>
        <p:blipFill>
          <a:blip r:embed="rId2"/>
          <a:stretch>
            <a:fillRect/>
          </a:stretch>
        </p:blipFill>
        <p:spPr>
          <a:xfrm>
            <a:off x="407368" y="1124744"/>
            <a:ext cx="11233248" cy="4588489"/>
          </a:xfrm>
          <a:prstGeom prst="rect">
            <a:avLst/>
          </a:prstGeom>
        </p:spPr>
      </p:pic>
      <p:pic>
        <p:nvPicPr>
          <p:cNvPr id="9" name="Picture 8"/>
          <p:cNvPicPr>
            <a:picLocks noChangeAspect="1"/>
          </p:cNvPicPr>
          <p:nvPr/>
        </p:nvPicPr>
        <p:blipFill>
          <a:blip r:embed="rId3"/>
          <a:stretch>
            <a:fillRect/>
          </a:stretch>
        </p:blipFill>
        <p:spPr>
          <a:xfrm>
            <a:off x="407368" y="1137320"/>
            <a:ext cx="11233248" cy="4633340"/>
          </a:xfrm>
          <a:prstGeom prst="rect">
            <a:avLst/>
          </a:prstGeom>
        </p:spPr>
      </p:pic>
    </p:spTree>
    <p:extLst>
      <p:ext uri="{BB962C8B-B14F-4D97-AF65-F5344CB8AC3E}">
        <p14:creationId xmlns:p14="http://schemas.microsoft.com/office/powerpoint/2010/main" val="255315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3" presetClass="entr" presetSubtype="1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linds(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heel(1)">
                                      <p:cBhvr>
                                        <p:cTn id="28" dur="2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strips(downLeft)">
                                      <p:cBhvr>
                                        <p:cTn id="33" dur="2000"/>
                                        <p:tgtEl>
                                          <p:spTgt spid="9"/>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3">
            <a:extLst>
              <a:ext uri="{FF2B5EF4-FFF2-40B4-BE49-F238E27FC236}">
                <a16:creationId xmlns:a16="http://schemas.microsoft.com/office/drawing/2014/main" id="{5047B09F-ABB0-4000-94A7-2D6D1D8C4769}"/>
              </a:ext>
            </a:extLst>
          </p:cNvPr>
          <p:cNvSpPr/>
          <p:nvPr/>
        </p:nvSpPr>
        <p:spPr>
          <a:xfrm>
            <a:off x="335360" y="2276872"/>
            <a:ext cx="11581910" cy="11969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latin typeface="+mj-lt"/>
              </a:rPr>
              <a:t>      Trường Sa là vùng biển thân yêu của Tổ quốc, có cảnh đẹp kì thú và hàng nghìn loài vật sống dưới biển.</a:t>
            </a:r>
            <a:endParaRPr lang="en-US" sz="3600" dirty="0">
              <a:solidFill>
                <a:schemeClr val="tx1"/>
              </a:solidFill>
              <a:latin typeface="+mj-lt"/>
            </a:endParaRPr>
          </a:p>
        </p:txBody>
      </p:sp>
      <p:sp>
        <p:nvSpPr>
          <p:cNvPr id="3" name="Rectangle: Rounded Corners 12">
            <a:extLst>
              <a:ext uri="{FF2B5EF4-FFF2-40B4-BE49-F238E27FC236}">
                <a16:creationId xmlns:a16="http://schemas.microsoft.com/office/drawing/2014/main" id="{18F242C0-8D32-4C65-9B04-082B8F3B1A20}"/>
              </a:ext>
            </a:extLst>
          </p:cNvPr>
          <p:cNvSpPr/>
          <p:nvPr/>
        </p:nvSpPr>
        <p:spPr>
          <a:xfrm>
            <a:off x="2927648" y="548680"/>
            <a:ext cx="6024603" cy="787694"/>
          </a:xfrm>
          <a:prstGeom prst="roundRect">
            <a:avLst/>
          </a:prstGeom>
          <a:noFill/>
          <a:ln w="25400" cap="flat" cmpd="sng" algn="ctr">
            <a:noFill/>
            <a:prstDash val="solid"/>
          </a:ln>
          <a:effectLst/>
        </p:spPr>
        <p:txBody>
          <a:bodyPr rtlCol="0" anchor="ctr"/>
          <a:lstStyle/>
          <a:p>
            <a:pPr algn="ctr">
              <a:defRPr/>
            </a:pPr>
            <a:r>
              <a:rPr lang="en-US" sz="4000" b="1" kern="0" dirty="0" err="1">
                <a:latin typeface="Times New Roman" panose="02020603050405020304" pitchFamily="18" charset="0"/>
                <a:cs typeface="Times New Roman" panose="02020603050405020304" pitchFamily="18" charset="0"/>
              </a:rPr>
              <a:t>Luyện</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đọc</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đoạn</a:t>
            </a:r>
            <a:r>
              <a:rPr lang="en-US" sz="4000" b="1" kern="0" dirty="0">
                <a:latin typeface="Times New Roman" panose="02020603050405020304" pitchFamily="18" charset="0"/>
                <a:cs typeface="Times New Roman" panose="02020603050405020304" pitchFamily="18" charset="0"/>
              </a:rPr>
              <a:t> 3</a:t>
            </a:r>
          </a:p>
        </p:txBody>
      </p:sp>
    </p:spTree>
    <p:extLst>
      <p:ext uri="{BB962C8B-B14F-4D97-AF65-F5344CB8AC3E}">
        <p14:creationId xmlns:p14="http://schemas.microsoft.com/office/powerpoint/2010/main" val="184322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5360" y="404664"/>
            <a:ext cx="11449272" cy="6192688"/>
          </a:xfrm>
          <a:prstGeom prst="rect">
            <a:avLst/>
          </a:prstGeom>
        </p:spPr>
      </p:pic>
    </p:spTree>
    <p:extLst>
      <p:ext uri="{BB962C8B-B14F-4D97-AF65-F5344CB8AC3E}">
        <p14:creationId xmlns:p14="http://schemas.microsoft.com/office/powerpoint/2010/main" val="750919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469529" y="452736"/>
            <a:ext cx="6898042" cy="646331"/>
          </a:xfrm>
          <a:prstGeom prst="rect">
            <a:avLst/>
          </a:prstGeom>
        </p:spPr>
        <p:txBody>
          <a:bodyPr wrap="none">
            <a:spAutoFit/>
          </a:bodyPr>
          <a:lstStyle/>
          <a:p>
            <a:r>
              <a:rPr lang="en-US" sz="3600" dirty="0" err="1">
                <a:solidFill>
                  <a:srgbClr val="000000"/>
                </a:solidFill>
                <a:latin typeface="Times New Roman" panose="02020603050405020304" pitchFamily="18" charset="0"/>
                <a:ea typeface="Calibri" panose="020F0502020204030204" pitchFamily="34" charset="0"/>
              </a:rPr>
              <a:t>Nói</a:t>
            </a:r>
            <a:r>
              <a:rPr lang="en-US" sz="3600" dirty="0">
                <a:solidFill>
                  <a:srgbClr val="000000"/>
                </a:solidFill>
                <a:latin typeface="Times New Roman" panose="02020603050405020304" pitchFamily="18" charset="0"/>
                <a:ea typeface="Calibri" panose="020F0502020204030204" pitchFamily="34" charset="0"/>
              </a:rPr>
              <a:t> </a:t>
            </a:r>
            <a:r>
              <a:rPr lang="en-US" sz="3600" dirty="0" err="1">
                <a:solidFill>
                  <a:srgbClr val="000000"/>
                </a:solidFill>
                <a:latin typeface="Times New Roman" panose="02020603050405020304" pitchFamily="18" charset="0"/>
                <a:ea typeface="Calibri" panose="020F0502020204030204" pitchFamily="34" charset="0"/>
              </a:rPr>
              <a:t>về</a:t>
            </a:r>
            <a:r>
              <a:rPr lang="en-US" sz="3600" dirty="0">
                <a:solidFill>
                  <a:srgbClr val="000000"/>
                </a:solidFill>
                <a:latin typeface="Times New Roman" panose="02020603050405020304" pitchFamily="18" charset="0"/>
                <a:ea typeface="Calibri" panose="020F0502020204030204" pitchFamily="34" charset="0"/>
              </a:rPr>
              <a:t> </a:t>
            </a:r>
            <a:r>
              <a:rPr lang="en-US" sz="3600" dirty="0" err="1">
                <a:solidFill>
                  <a:srgbClr val="000000"/>
                </a:solidFill>
                <a:latin typeface="Times New Roman" panose="02020603050405020304" pitchFamily="18" charset="0"/>
                <a:ea typeface="Calibri" panose="020F0502020204030204" pitchFamily="34" charset="0"/>
              </a:rPr>
              <a:t>những</a:t>
            </a:r>
            <a:r>
              <a:rPr lang="en-US" sz="3600" dirty="0">
                <a:solidFill>
                  <a:srgbClr val="000000"/>
                </a:solidFill>
                <a:latin typeface="Times New Roman" panose="02020603050405020304" pitchFamily="18" charset="0"/>
                <a:ea typeface="Calibri" panose="020F0502020204030204" pitchFamily="34" charset="0"/>
              </a:rPr>
              <a:t> </a:t>
            </a:r>
            <a:r>
              <a:rPr lang="en-US" sz="3600" dirty="0" err="1">
                <a:solidFill>
                  <a:srgbClr val="000000"/>
                </a:solidFill>
                <a:latin typeface="Times New Roman" panose="02020603050405020304" pitchFamily="18" charset="0"/>
                <a:ea typeface="Calibri" panose="020F0502020204030204" pitchFamily="34" charset="0"/>
              </a:rPr>
              <a:t>điều</a:t>
            </a:r>
            <a:r>
              <a:rPr lang="en-US" sz="3600" dirty="0">
                <a:solidFill>
                  <a:srgbClr val="000000"/>
                </a:solidFill>
                <a:latin typeface="Times New Roman" panose="02020603050405020304" pitchFamily="18" charset="0"/>
                <a:ea typeface="Calibri" panose="020F0502020204030204" pitchFamily="34" charset="0"/>
              </a:rPr>
              <a:t> </a:t>
            </a:r>
            <a:r>
              <a:rPr lang="en-US" sz="3600" dirty="0" err="1">
                <a:solidFill>
                  <a:srgbClr val="000000"/>
                </a:solidFill>
                <a:latin typeface="Times New Roman" panose="02020603050405020304" pitchFamily="18" charset="0"/>
                <a:ea typeface="Calibri" panose="020F0502020204030204" pitchFamily="34" charset="0"/>
              </a:rPr>
              <a:t>em</a:t>
            </a:r>
            <a:r>
              <a:rPr lang="en-US" sz="3600" dirty="0">
                <a:solidFill>
                  <a:srgbClr val="000000"/>
                </a:solidFill>
                <a:latin typeface="Times New Roman" panose="02020603050405020304" pitchFamily="18" charset="0"/>
                <a:ea typeface="Calibri" panose="020F0502020204030204" pitchFamily="34" charset="0"/>
              </a:rPr>
              <a:t> </a:t>
            </a:r>
            <a:r>
              <a:rPr lang="en-US" sz="3600" dirty="0" err="1">
                <a:solidFill>
                  <a:srgbClr val="000000"/>
                </a:solidFill>
                <a:latin typeface="Times New Roman" panose="02020603050405020304" pitchFamily="18" charset="0"/>
                <a:ea typeface="Calibri" panose="020F0502020204030204" pitchFamily="34" charset="0"/>
              </a:rPr>
              <a:t>biết</a:t>
            </a:r>
            <a:r>
              <a:rPr lang="en-US" sz="3600" dirty="0">
                <a:solidFill>
                  <a:srgbClr val="000000"/>
                </a:solidFill>
                <a:latin typeface="Times New Roman" panose="02020603050405020304" pitchFamily="18" charset="0"/>
                <a:ea typeface="Calibri" panose="020F0502020204030204" pitchFamily="34" charset="0"/>
              </a:rPr>
              <a:t> </a:t>
            </a:r>
            <a:r>
              <a:rPr lang="en-US" sz="3600" dirty="0" err="1">
                <a:solidFill>
                  <a:srgbClr val="000000"/>
                </a:solidFill>
                <a:latin typeface="Times New Roman" panose="02020603050405020304" pitchFamily="18" charset="0"/>
                <a:ea typeface="Calibri" panose="020F0502020204030204" pitchFamily="34" charset="0"/>
              </a:rPr>
              <a:t>về</a:t>
            </a:r>
            <a:r>
              <a:rPr lang="en-US" sz="3600" dirty="0">
                <a:solidFill>
                  <a:srgbClr val="000000"/>
                </a:solidFill>
                <a:latin typeface="Times New Roman" panose="02020603050405020304" pitchFamily="18" charset="0"/>
                <a:ea typeface="Calibri" panose="020F0502020204030204" pitchFamily="34" charset="0"/>
              </a:rPr>
              <a:t> </a:t>
            </a:r>
            <a:r>
              <a:rPr lang="en-US" sz="3600" dirty="0" err="1">
                <a:solidFill>
                  <a:srgbClr val="000000"/>
                </a:solidFill>
                <a:latin typeface="Times New Roman" panose="02020603050405020304" pitchFamily="18" charset="0"/>
                <a:ea typeface="Calibri" panose="020F0502020204030204" pitchFamily="34" charset="0"/>
              </a:rPr>
              <a:t>biển</a:t>
            </a:r>
            <a:r>
              <a:rPr lang="en-US" sz="3600" dirty="0">
                <a:solidFill>
                  <a:srgbClr val="000000"/>
                </a:solidFill>
                <a:latin typeface="Times New Roman" panose="02020603050405020304" pitchFamily="18" charset="0"/>
                <a:ea typeface="Calibri" panose="020F0502020204030204" pitchFamily="34" charset="0"/>
              </a:rPr>
              <a:t>?</a:t>
            </a:r>
            <a:endParaRPr lang="en-US" sz="3600" dirty="0"/>
          </a:p>
        </p:txBody>
      </p:sp>
      <p:sp>
        <p:nvSpPr>
          <p:cNvPr id="3" name="Rectangle 2"/>
          <p:cNvSpPr/>
          <p:nvPr/>
        </p:nvSpPr>
        <p:spPr>
          <a:xfrm>
            <a:off x="479376" y="1099067"/>
            <a:ext cx="11526865" cy="2862322"/>
          </a:xfrm>
          <a:prstGeom prst="rect">
            <a:avLst/>
          </a:prstGeom>
        </p:spPr>
        <p:txBody>
          <a:bodyPr wrap="square">
            <a:spAutoFit/>
          </a:bodyPr>
          <a:lstStyle/>
          <a:p>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Biển</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là</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hệ</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thống</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kết</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nối</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của</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tất</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cả</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các</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vùng</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chứa</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nước</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của</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Trái</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Đất</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bao</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gồm</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năm</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đại</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dương</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lớn</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Đại</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Tây</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Dương</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Thái</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Bình</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Dương</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Ấn</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Độ</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Dương</a:t>
            </a:r>
            <a:r>
              <a:rPr lang="en-US" sz="3600" dirty="0">
                <a:solidFill>
                  <a:srgbClr val="0000CC"/>
                </a:solidFill>
                <a:latin typeface="Times New Roman" panose="02020603050405020304" pitchFamily="18" charset="0"/>
                <a:ea typeface="Calibri" panose="020F0502020204030204" pitchFamily="34" charset="0"/>
              </a:rPr>
              <a:t>, Nam </a:t>
            </a:r>
            <a:r>
              <a:rPr lang="en-US" sz="3600" dirty="0" err="1">
                <a:solidFill>
                  <a:srgbClr val="0000CC"/>
                </a:solidFill>
                <a:latin typeface="Times New Roman" panose="02020603050405020304" pitchFamily="18" charset="0"/>
                <a:ea typeface="Calibri" panose="020F0502020204030204" pitchFamily="34" charset="0"/>
              </a:rPr>
              <a:t>Băng</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Dương</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và</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Bắc</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Băng</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Dương</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Dưới</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biển</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có</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rất</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nhiều</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sinh</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vật</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sinh</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sống</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như</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cá</a:t>
            </a:r>
            <a:r>
              <a:rPr lang="en-US" sz="3600" dirty="0">
                <a:solidFill>
                  <a:srgbClr val="0000CC"/>
                </a:solidFill>
                <a:latin typeface="Times New Roman" panose="02020603050405020304" pitchFamily="18" charset="0"/>
                <a:ea typeface="Calibri" panose="020F0502020204030204" pitchFamily="34" charset="0"/>
              </a:rPr>
              <a:t>, san </a:t>
            </a:r>
            <a:r>
              <a:rPr lang="en-US" sz="3600" dirty="0" err="1">
                <a:solidFill>
                  <a:srgbClr val="0000CC"/>
                </a:solidFill>
                <a:latin typeface="Times New Roman" panose="02020603050405020304" pitchFamily="18" charset="0"/>
                <a:ea typeface="Calibri" panose="020F0502020204030204" pitchFamily="34" charset="0"/>
              </a:rPr>
              <a:t>hô</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bạch</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tuộc</a:t>
            </a:r>
            <a:r>
              <a:rPr lang="en-US" sz="3600" dirty="0">
                <a:solidFill>
                  <a:srgbClr val="0000CC"/>
                </a:solidFill>
                <a:latin typeface="Times New Roman" panose="02020603050405020304" pitchFamily="18" charset="0"/>
                <a:ea typeface="Calibri" panose="020F0502020204030204" pitchFamily="34" charset="0"/>
              </a:rPr>
              <a:t>,...</a:t>
            </a:r>
            <a:endParaRPr lang="en-US" sz="3600" dirty="0">
              <a:solidFill>
                <a:srgbClr val="0000CC"/>
              </a:solidFill>
            </a:endParaRPr>
          </a:p>
        </p:txBody>
      </p:sp>
      <p:sp>
        <p:nvSpPr>
          <p:cNvPr id="4" name="Rectangle 3"/>
          <p:cNvSpPr/>
          <p:nvPr/>
        </p:nvSpPr>
        <p:spPr>
          <a:xfrm>
            <a:off x="479376" y="3961389"/>
            <a:ext cx="11526865" cy="1200329"/>
          </a:xfrm>
          <a:prstGeom prst="rect">
            <a:avLst/>
          </a:prstGeom>
        </p:spPr>
        <p:txBody>
          <a:bodyPr wrap="square">
            <a:spAutoFit/>
          </a:bodyPr>
          <a:lstStyle/>
          <a:p>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Biển</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là</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một</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vùng</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nước</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mặn</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rộng</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lớn</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nối</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liền</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các</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đại</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dương</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với</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nhau</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Dưới</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biển</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có</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rất</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nhiều</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loài</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cá</a:t>
            </a:r>
            <a:r>
              <a:rPr lang="en-US" sz="3600" dirty="0">
                <a:solidFill>
                  <a:srgbClr val="0000CC"/>
                </a:solidFill>
                <a:latin typeface="Times New Roman" panose="02020603050405020304" pitchFamily="18" charset="0"/>
                <a:ea typeface="Calibri" panose="020F0502020204030204" pitchFamily="34" charset="0"/>
              </a:rPr>
              <a:t>, san </a:t>
            </a:r>
            <a:r>
              <a:rPr lang="en-US" sz="3600" dirty="0" err="1">
                <a:solidFill>
                  <a:srgbClr val="0000CC"/>
                </a:solidFill>
                <a:latin typeface="Times New Roman" panose="02020603050405020304" pitchFamily="18" charset="0"/>
                <a:ea typeface="Calibri" panose="020F0502020204030204" pitchFamily="34" charset="0"/>
              </a:rPr>
              <a:t>hô</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rong</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biển</a:t>
            </a:r>
            <a:r>
              <a:rPr lang="en-US" sz="3600" dirty="0">
                <a:solidFill>
                  <a:srgbClr val="0000CC"/>
                </a:solidFill>
                <a:latin typeface="Times New Roman" panose="02020603050405020304" pitchFamily="18" charset="0"/>
                <a:ea typeface="Calibri" panose="020F0502020204030204" pitchFamily="34" charset="0"/>
              </a:rPr>
              <a:t>,...</a:t>
            </a:r>
            <a:endParaRPr lang="en-US" sz="3600" dirty="0">
              <a:solidFill>
                <a:srgbClr val="0000CC"/>
              </a:solidFill>
            </a:endParaRPr>
          </a:p>
        </p:txBody>
      </p:sp>
    </p:spTree>
    <p:extLst>
      <p:ext uri="{BB962C8B-B14F-4D97-AF65-F5344CB8AC3E}">
        <p14:creationId xmlns:p14="http://schemas.microsoft.com/office/powerpoint/2010/main" val="91037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id="{BD333376-3168-4EB6-B623-DE04C657EEED}"/>
              </a:ext>
            </a:extLst>
          </p:cNvPr>
          <p:cNvGrpSpPr/>
          <p:nvPr/>
        </p:nvGrpSpPr>
        <p:grpSpPr>
          <a:xfrm>
            <a:off x="1912715" y="3276992"/>
            <a:ext cx="8717123" cy="3581011"/>
            <a:chOff x="-53293" y="2190760"/>
            <a:chExt cx="9211855" cy="2951064"/>
          </a:xfrm>
        </p:grpSpPr>
        <p:pic>
          <p:nvPicPr>
            <p:cNvPr id="5" name="10">
              <a:extLst>
                <a:ext uri="{FF2B5EF4-FFF2-40B4-BE49-F238E27FC236}">
                  <a16:creationId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0" name="14">
            <a:extLst>
              <a:ext uri="{FF2B5EF4-FFF2-40B4-BE49-F238E27FC236}">
                <a16:creationId xmlns:a16="http://schemas.microsoft.com/office/drawing/2014/main" id="{2186EBBF-DC48-4AB5-A27A-424B0FCE2637}"/>
              </a:ext>
            </a:extLst>
          </p:cNvPr>
          <p:cNvGrpSpPr/>
          <p:nvPr/>
        </p:nvGrpSpPr>
        <p:grpSpPr>
          <a:xfrm>
            <a:off x="3647729" y="1655174"/>
            <a:ext cx="4824536" cy="1845837"/>
            <a:chOff x="2118480" y="1316166"/>
            <a:chExt cx="1512168" cy="1512168"/>
          </a:xfrm>
        </p:grpSpPr>
        <p:sp>
          <p:nvSpPr>
            <p:cNvPr id="11" name="15">
              <a:extLst>
                <a:ext uri="{FF2B5EF4-FFF2-40B4-BE49-F238E27FC236}">
                  <a16:creationId xmlns:a16="http://schemas.microsoft.com/office/drawing/2014/main" id="{FFCE2733-9D26-4ECD-A649-B3252E89DC75}"/>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2" name="TextBox 67">
              <a:extLst>
                <a:ext uri="{FF2B5EF4-FFF2-40B4-BE49-F238E27FC236}">
                  <a16:creationId xmlns:a16="http://schemas.microsoft.com/office/drawing/2014/main" id="{CD266F93-4930-44EE-B40F-F068D42EC517}"/>
                </a:ext>
              </a:extLst>
            </p:cNvPr>
            <p:cNvSpPr txBox="1"/>
            <p:nvPr/>
          </p:nvSpPr>
          <p:spPr>
            <a:xfrm>
              <a:off x="2208337" y="1556684"/>
              <a:ext cx="1378326" cy="983347"/>
            </a:xfrm>
            <a:prstGeom prst="rect">
              <a:avLst/>
            </a:prstGeom>
            <a:noFill/>
          </p:spPr>
          <p:txBody>
            <a:bodyPr wrap="square" rtlCol="0">
              <a:spAutoFit/>
            </a:bodyPr>
            <a:lstStyle/>
            <a:p>
              <a:pPr marL="0" lvl="1" algn="ctr" defTabSz="1219200">
                <a:defRPr/>
              </a:pPr>
              <a:r>
                <a:rPr lang="en-US" altLang="zh-CN" sz="7200" spc="300" dirty="0" err="1">
                  <a:solidFill>
                    <a:srgbClr val="FFFFFF"/>
                  </a:solidFill>
                  <a:latin typeface="Times New Roman" panose="02020603050405020304" pitchFamily="18" charset="0"/>
                  <a:ea typeface="Microsoft YaHei" panose="020B0503020204020204" charset="-122"/>
                  <a:cs typeface="Times New Roman" panose="02020603050405020304" pitchFamily="18" charset="0"/>
                </a:rPr>
                <a:t>Tiết</a:t>
              </a:r>
              <a:r>
                <a:rPr lang="en-US" altLang="zh-CN" sz="7200" spc="300" dirty="0">
                  <a:solidFill>
                    <a:srgbClr val="FFFFFF"/>
                  </a:solidFill>
                  <a:latin typeface="Times New Roman" panose="02020603050405020304" pitchFamily="18" charset="0"/>
                  <a:ea typeface="Microsoft YaHei" panose="020B0503020204020204" charset="-122"/>
                  <a:cs typeface="Times New Roman" panose="02020603050405020304" pitchFamily="18" charset="0"/>
                </a:rPr>
                <a:t> 1 </a:t>
              </a:r>
              <a:endParaRPr lang="zh-CN" altLang="en-US" sz="7200" spc="300" dirty="0">
                <a:solidFill>
                  <a:srgbClr val="FFFFFF"/>
                </a:solidFill>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a:extLst>
              <a:ext uri="{FF2B5EF4-FFF2-40B4-BE49-F238E27FC236}">
                <a16:creationId xmlns:a16="http://schemas.microsoft.com/office/drawing/2014/main" id="{296284C8-C3CC-4013-AE86-992F55FEE26F}"/>
              </a:ext>
            </a:extLst>
          </p:cNvPr>
          <p:cNvGrpSpPr/>
          <p:nvPr/>
        </p:nvGrpSpPr>
        <p:grpSpPr>
          <a:xfrm>
            <a:off x="1794242" y="484039"/>
            <a:ext cx="203147" cy="401596"/>
            <a:chOff x="4508863" y="1528200"/>
            <a:chExt cx="318850" cy="472800"/>
          </a:xfrm>
        </p:grpSpPr>
        <p:sp>
          <p:nvSpPr>
            <p:cNvPr id="15" name="Google Shape;185;p27">
              <a:extLst>
                <a:ext uri="{FF2B5EF4-FFF2-40B4-BE49-F238E27FC236}">
                  <a16:creationId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16" name="Google Shape;186;p27">
              <a:extLst>
                <a:ext uri="{FF2B5EF4-FFF2-40B4-BE49-F238E27FC236}">
                  <a16:creationId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17" name="Google Shape;187;p27">
              <a:extLst>
                <a:ext uri="{FF2B5EF4-FFF2-40B4-BE49-F238E27FC236}">
                  <a16:creationId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18" name="Google Shape;188;p27">
              <a:extLst>
                <a:ext uri="{FF2B5EF4-FFF2-40B4-BE49-F238E27FC236}">
                  <a16:creationId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grpSp>
        <p:nvGrpSpPr>
          <p:cNvPr id="19" name="Google Shape;189;p27">
            <a:extLst>
              <a:ext uri="{FF2B5EF4-FFF2-40B4-BE49-F238E27FC236}">
                <a16:creationId xmlns:a16="http://schemas.microsoft.com/office/drawing/2014/main" id="{A011E6E7-BBCE-4434-BF9D-52DC0EDDE6D3}"/>
              </a:ext>
            </a:extLst>
          </p:cNvPr>
          <p:cNvGrpSpPr/>
          <p:nvPr/>
        </p:nvGrpSpPr>
        <p:grpSpPr>
          <a:xfrm>
            <a:off x="2078383" y="567004"/>
            <a:ext cx="203147" cy="401596"/>
            <a:chOff x="4508863" y="1528200"/>
            <a:chExt cx="318850" cy="472800"/>
          </a:xfrm>
        </p:grpSpPr>
        <p:sp>
          <p:nvSpPr>
            <p:cNvPr id="20"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1"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2"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3"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grpSp>
        <p:nvGrpSpPr>
          <p:cNvPr id="24" name="Google Shape;194;p27">
            <a:extLst>
              <a:ext uri="{FF2B5EF4-FFF2-40B4-BE49-F238E27FC236}">
                <a16:creationId xmlns:a16="http://schemas.microsoft.com/office/drawing/2014/main" id="{92445FE0-071C-42A4-81AF-B083FCF10405}"/>
              </a:ext>
            </a:extLst>
          </p:cNvPr>
          <p:cNvGrpSpPr/>
          <p:nvPr/>
        </p:nvGrpSpPr>
        <p:grpSpPr>
          <a:xfrm>
            <a:off x="2368312" y="567004"/>
            <a:ext cx="203147" cy="401596"/>
            <a:chOff x="4508863" y="1528200"/>
            <a:chExt cx="318850" cy="472800"/>
          </a:xfrm>
        </p:grpSpPr>
        <p:sp>
          <p:nvSpPr>
            <p:cNvPr id="25" name="Google Shape;195;p27">
              <a:extLst>
                <a:ext uri="{FF2B5EF4-FFF2-40B4-BE49-F238E27FC236}">
                  <a16:creationId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6" name="Google Shape;196;p27">
              <a:extLst>
                <a:ext uri="{FF2B5EF4-FFF2-40B4-BE49-F238E27FC236}">
                  <a16:creationId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7" name="Google Shape;197;p27">
              <a:extLst>
                <a:ext uri="{FF2B5EF4-FFF2-40B4-BE49-F238E27FC236}">
                  <a16:creationId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28" name="Google Shape;198;p27">
              <a:extLst>
                <a:ext uri="{FF2B5EF4-FFF2-40B4-BE49-F238E27FC236}">
                  <a16:creationId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grpSp>
        <p:nvGrpSpPr>
          <p:cNvPr id="29" name="Google Shape;184;p27">
            <a:extLst>
              <a:ext uri="{FF2B5EF4-FFF2-40B4-BE49-F238E27FC236}">
                <a16:creationId xmlns:a16="http://schemas.microsoft.com/office/drawing/2014/main" id="{8708DA0F-8A47-4555-9031-09B9960A56DF}"/>
              </a:ext>
            </a:extLst>
          </p:cNvPr>
          <p:cNvGrpSpPr/>
          <p:nvPr/>
        </p:nvGrpSpPr>
        <p:grpSpPr>
          <a:xfrm>
            <a:off x="9441743" y="468686"/>
            <a:ext cx="203147" cy="401596"/>
            <a:chOff x="4508863" y="1528200"/>
            <a:chExt cx="318850" cy="472800"/>
          </a:xfrm>
        </p:grpSpPr>
        <p:sp>
          <p:nvSpPr>
            <p:cNvPr id="30" name="Google Shape;185;p27">
              <a:extLst>
                <a:ext uri="{FF2B5EF4-FFF2-40B4-BE49-F238E27FC236}">
                  <a16:creationId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1" name="Google Shape;186;p27">
              <a:extLst>
                <a:ext uri="{FF2B5EF4-FFF2-40B4-BE49-F238E27FC236}">
                  <a16:creationId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2" name="Google Shape;187;p27">
              <a:extLst>
                <a:ext uri="{FF2B5EF4-FFF2-40B4-BE49-F238E27FC236}">
                  <a16:creationId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3" name="Google Shape;188;p27">
              <a:extLst>
                <a:ext uri="{FF2B5EF4-FFF2-40B4-BE49-F238E27FC236}">
                  <a16:creationId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grpSp>
        <p:nvGrpSpPr>
          <p:cNvPr id="34" name="Google Shape;189;p27">
            <a:extLst>
              <a:ext uri="{FF2B5EF4-FFF2-40B4-BE49-F238E27FC236}">
                <a16:creationId xmlns:a16="http://schemas.microsoft.com/office/drawing/2014/main" id="{1834B4BF-D115-401E-BC1E-D7EB53733046}"/>
              </a:ext>
            </a:extLst>
          </p:cNvPr>
          <p:cNvGrpSpPr/>
          <p:nvPr/>
        </p:nvGrpSpPr>
        <p:grpSpPr>
          <a:xfrm>
            <a:off x="9725884" y="551651"/>
            <a:ext cx="203147" cy="401596"/>
            <a:chOff x="4508863" y="1528200"/>
            <a:chExt cx="318850" cy="472800"/>
          </a:xfrm>
        </p:grpSpPr>
        <p:sp>
          <p:nvSpPr>
            <p:cNvPr id="35" name="Google Shape;190;p27">
              <a:extLst>
                <a:ext uri="{FF2B5EF4-FFF2-40B4-BE49-F238E27FC236}">
                  <a16:creationId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6" name="Google Shape;191;p27">
              <a:extLst>
                <a:ext uri="{FF2B5EF4-FFF2-40B4-BE49-F238E27FC236}">
                  <a16:creationId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7" name="Google Shape;192;p27">
              <a:extLst>
                <a:ext uri="{FF2B5EF4-FFF2-40B4-BE49-F238E27FC236}">
                  <a16:creationId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38" name="Google Shape;193;p27">
              <a:extLst>
                <a:ext uri="{FF2B5EF4-FFF2-40B4-BE49-F238E27FC236}">
                  <a16:creationId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grpSp>
        <p:nvGrpSpPr>
          <p:cNvPr id="39" name="Google Shape;194;p27">
            <a:extLst>
              <a:ext uri="{FF2B5EF4-FFF2-40B4-BE49-F238E27FC236}">
                <a16:creationId xmlns:a16="http://schemas.microsoft.com/office/drawing/2014/main" id="{EF574D76-EC8B-487E-9460-C9D589A74963}"/>
              </a:ext>
            </a:extLst>
          </p:cNvPr>
          <p:cNvGrpSpPr/>
          <p:nvPr/>
        </p:nvGrpSpPr>
        <p:grpSpPr>
          <a:xfrm>
            <a:off x="10015813" y="551651"/>
            <a:ext cx="203147" cy="401596"/>
            <a:chOff x="4508863" y="1528200"/>
            <a:chExt cx="318850" cy="472800"/>
          </a:xfrm>
        </p:grpSpPr>
        <p:sp>
          <p:nvSpPr>
            <p:cNvPr id="40" name="Google Shape;195;p27">
              <a:extLst>
                <a:ext uri="{FF2B5EF4-FFF2-40B4-BE49-F238E27FC236}">
                  <a16:creationId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41" name="Google Shape;196;p27">
              <a:extLst>
                <a:ext uri="{FF2B5EF4-FFF2-40B4-BE49-F238E27FC236}">
                  <a16:creationId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42" name="Google Shape;197;p27">
              <a:extLst>
                <a:ext uri="{FF2B5EF4-FFF2-40B4-BE49-F238E27FC236}">
                  <a16:creationId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sp>
          <p:nvSpPr>
            <p:cNvPr id="43" name="Google Shape;198;p27">
              <a:extLst>
                <a:ext uri="{FF2B5EF4-FFF2-40B4-BE49-F238E27FC236}">
                  <a16:creationId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a:p>
          </p:txBody>
        </p:sp>
      </p:grpSp>
    </p:spTree>
    <p:extLst>
      <p:ext uri="{BB962C8B-B14F-4D97-AF65-F5344CB8AC3E}">
        <p14:creationId xmlns:p14="http://schemas.microsoft.com/office/powerpoint/2010/main" val="1479132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0">
            <a:extLst>
              <a:ext uri="{FF2B5EF4-FFF2-40B4-BE49-F238E27FC236}">
                <a16:creationId xmlns:a16="http://schemas.microsoft.com/office/drawing/2014/main" id="{20C5D417-3BC6-40D7-A1E2-A9B7128804EB}"/>
              </a:ext>
            </a:extLst>
          </p:cNvPr>
          <p:cNvSpPr/>
          <p:nvPr/>
        </p:nvSpPr>
        <p:spPr>
          <a:xfrm>
            <a:off x="274730" y="625475"/>
            <a:ext cx="11581910" cy="15299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Times New Roman" pitchFamily="18" charset="0"/>
                <a:cs typeface="Times New Roman" pitchFamily="18" charset="0"/>
              </a:rPr>
              <a:t>      Nhắc đến Trường Sa, ngoài các đảo, người ta nhắc đến biển. Mà biển thì có muôn vàn điều kì thú. Thám hiểm đáy biển ở Trường </a:t>
            </a:r>
            <a:r>
              <a:rPr lang="en-US" sz="3200" dirty="0">
                <a:solidFill>
                  <a:schemeClr val="tx1"/>
                </a:solidFill>
                <a:latin typeface="Times New Roman" pitchFamily="18" charset="0"/>
                <a:cs typeface="Times New Roman" pitchFamily="18" charset="0"/>
              </a:rPr>
              <a:t>S</a:t>
            </a:r>
            <a:r>
              <a:rPr lang="vi-VN" sz="3200" dirty="0">
                <a:solidFill>
                  <a:schemeClr val="tx1"/>
                </a:solidFill>
                <a:latin typeface="Times New Roman" pitchFamily="18" charset="0"/>
                <a:cs typeface="Times New Roman" pitchFamily="18" charset="0"/>
              </a:rPr>
              <a:t>a của nước ta sẽ thấy bao điều thú vị.</a:t>
            </a:r>
            <a:endParaRPr lang="en-US" sz="3200" dirty="0">
              <a:solidFill>
                <a:schemeClr val="tx1"/>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2D3ECA9E-8442-417E-8A88-C6236269A505}"/>
              </a:ext>
            </a:extLst>
          </p:cNvPr>
          <p:cNvSpPr txBox="1"/>
          <p:nvPr/>
        </p:nvSpPr>
        <p:spPr>
          <a:xfrm>
            <a:off x="191344" y="2155430"/>
            <a:ext cx="11665296" cy="3200876"/>
          </a:xfrm>
          <a:prstGeom prst="rect">
            <a:avLst/>
          </a:prstGeom>
          <a:noFill/>
        </p:spPr>
        <p:txBody>
          <a:bodyPr wrap="square" rtlCol="0">
            <a:spAutoFit/>
          </a:bodyPr>
          <a:lstStyle/>
          <a:p>
            <a:pPr marL="30480" marR="30480" algn="just">
              <a:spcAft>
                <a:spcPts val="1200"/>
              </a:spcAft>
              <a:defRPr/>
            </a:pPr>
            <a:r>
              <a:rPr lang="en-US" sz="3200" dirty="0">
                <a:solidFill>
                  <a:srgbClr val="000000"/>
                </a:solidFill>
                <a:latin typeface="Times New Roman" panose="02020603050405020304" pitchFamily="18" charset="0"/>
                <a:ea typeface="Times New Roman" panose="02020603050405020304" pitchFamily="18" charset="0"/>
              </a:rPr>
              <a:t>        </a:t>
            </a:r>
            <a:r>
              <a:rPr lang="vi-VN" sz="3200" dirty="0">
                <a:solidFill>
                  <a:srgbClr val="000000"/>
                </a:solidFill>
                <a:latin typeface="Times New Roman" panose="02020603050405020304" pitchFamily="18" charset="0"/>
                <a:ea typeface="Times New Roman" panose="02020603050405020304" pitchFamily="18" charset="0"/>
              </a:rPr>
              <a:t>Biển ở Trường Sa có những loài cá đẹp rực rỡ và lạ mắt. Từng đàn cá đủ màu sắc, dày đặc đến hàng trăm con tạo nên một tấm thảm hoa di động. Những v</a:t>
            </a:r>
            <a:r>
              <a:rPr lang="en-US" sz="3200" dirty="0" err="1">
                <a:solidFill>
                  <a:srgbClr val="000000"/>
                </a:solidFill>
                <a:latin typeface="Times New Roman" panose="02020603050405020304" pitchFamily="18" charset="0"/>
                <a:ea typeface="Times New Roman" panose="02020603050405020304" pitchFamily="18" charset="0"/>
              </a:rPr>
              <a:t>ỉa</a:t>
            </a:r>
            <a:r>
              <a:rPr lang="vi-VN" sz="3200" dirty="0">
                <a:solidFill>
                  <a:srgbClr val="000000"/>
                </a:solidFill>
                <a:latin typeface="Times New Roman" panose="02020603050405020304" pitchFamily="18" charset="0"/>
                <a:ea typeface="Times New Roman" panose="02020603050405020304" pitchFamily="18" charset="0"/>
              </a:rPr>
              <a:t> san hô chạy dài từ chân mỗi đảo xuống sâu dần dưới đáy biển. San hô làm cho đáy biển trông như một bức tranh khổng lồ, đẹp như những tòa lâu đài trong truyện cổ tích.</a:t>
            </a:r>
            <a:endParaRPr lang="en-US" sz="3200" dirty="0">
              <a:solidFill>
                <a:srgbClr val="000000"/>
              </a:solidFill>
              <a:latin typeface="Times New Roman" panose="02020603050405020304" pitchFamily="18" charset="0"/>
              <a:ea typeface="Times New Roman" panose="02020603050405020304" pitchFamily="18" charset="0"/>
            </a:endParaRPr>
          </a:p>
          <a:p>
            <a:pPr>
              <a:defRPr/>
            </a:pPr>
            <a:endParaRPr lang="en-US" sz="3200" dirty="0">
              <a:solidFill>
                <a:prstClr val="black"/>
              </a:solidFill>
              <a:latin typeface="Calibri"/>
            </a:endParaRPr>
          </a:p>
        </p:txBody>
      </p:sp>
      <p:sp>
        <p:nvSpPr>
          <p:cNvPr id="4" name="TextBox 3">
            <a:extLst>
              <a:ext uri="{FF2B5EF4-FFF2-40B4-BE49-F238E27FC236}">
                <a16:creationId xmlns:a16="http://schemas.microsoft.com/office/drawing/2014/main" id="{D84EB1CB-B470-4E60-9A49-831FB2C79A5F}"/>
              </a:ext>
            </a:extLst>
          </p:cNvPr>
          <p:cNvSpPr txBox="1"/>
          <p:nvPr/>
        </p:nvSpPr>
        <p:spPr>
          <a:xfrm>
            <a:off x="2351663" y="90135"/>
            <a:ext cx="7626485" cy="523220"/>
          </a:xfrm>
          <a:prstGeom prst="rect">
            <a:avLst/>
          </a:prstGeom>
          <a:noFill/>
        </p:spPr>
        <p:txBody>
          <a:bodyPr wrap="square" rtlCol="0">
            <a:spAutoFit/>
          </a:bodyPr>
          <a:lstStyle/>
          <a:p>
            <a:pPr algn="ctr">
              <a:defRPr/>
            </a:pPr>
            <a:r>
              <a:rPr lang="en-US" sz="2800" b="1" dirty="0">
                <a:latin typeface="Times New Roman" panose="02020603050405020304" pitchFamily="18" charset="0"/>
                <a:cs typeface="Times New Roman" panose="02020603050405020304" pitchFamily="18" charset="0"/>
              </a:rPr>
              <a:t> KHÁM PHÁ ĐÁY BIỂN Ở TR</a:t>
            </a:r>
            <a:r>
              <a:rPr lang="vi-VN" sz="2800" b="1" dirty="0">
                <a:latin typeface="Times New Roman" panose="02020603050405020304" pitchFamily="18" charset="0"/>
                <a:cs typeface="Times New Roman" panose="02020603050405020304" pitchFamily="18" charset="0"/>
              </a:rPr>
              <a:t>ƯỜNG SA</a:t>
            </a:r>
            <a:endParaRPr lang="en-US" sz="28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4D008B5-83C4-4C7D-83B1-2542F0F26F57}"/>
              </a:ext>
            </a:extLst>
          </p:cNvPr>
          <p:cNvSpPr txBox="1"/>
          <p:nvPr/>
        </p:nvSpPr>
        <p:spPr>
          <a:xfrm>
            <a:off x="6528048" y="5809043"/>
            <a:ext cx="4834200" cy="1077218"/>
          </a:xfrm>
          <a:prstGeom prst="rect">
            <a:avLst/>
          </a:prstGeom>
          <a:noFill/>
        </p:spPr>
        <p:txBody>
          <a:bodyPr wrap="square" rtlCol="0">
            <a:spAutoFit/>
          </a:bodyPr>
          <a:lstStyle/>
          <a:p>
            <a:r>
              <a:rPr lang="en-US" sz="3200" i="1" dirty="0">
                <a:solidFill>
                  <a:srgbClr val="000000"/>
                </a:solidFill>
                <a:latin typeface="Times New Roman" panose="02020603050405020304" pitchFamily="18" charset="0"/>
                <a:ea typeface="Times New Roman" panose="02020603050405020304" pitchFamily="18" charset="0"/>
              </a:rPr>
              <a:t>(</a:t>
            </a:r>
            <a:r>
              <a:rPr lang="en-US" sz="3200" dirty="0">
                <a:solidFill>
                  <a:srgbClr val="000000"/>
                </a:solidFill>
                <a:latin typeface="Times New Roman" panose="02020603050405020304" pitchFamily="18" charset="0"/>
                <a:ea typeface="Times New Roman" panose="02020603050405020304" pitchFamily="18" charset="0"/>
              </a:rPr>
              <a:t>Theo</a:t>
            </a:r>
            <a:r>
              <a:rPr lang="en-US" sz="3200" i="1" dirty="0">
                <a:solidFill>
                  <a:srgbClr val="000000"/>
                </a:solidFill>
                <a:latin typeface="Times New Roman" panose="02020603050405020304" pitchFamily="18" charset="0"/>
                <a:ea typeface="Times New Roman" panose="02020603050405020304" pitchFamily="18" charset="0"/>
              </a:rPr>
              <a:t> </a:t>
            </a:r>
            <a:r>
              <a:rPr lang="vi-VN" sz="3200" i="1" dirty="0">
                <a:solidFill>
                  <a:srgbClr val="000000"/>
                </a:solidFill>
                <a:latin typeface="Times New Roman" panose="02020603050405020304" pitchFamily="18" charset="0"/>
                <a:ea typeface="Times New Roman" panose="02020603050405020304" pitchFamily="18" charset="0"/>
              </a:rPr>
              <a:t>Nguyễn Xuân Thủy</a:t>
            </a:r>
            <a:r>
              <a:rPr lang="en-US" sz="3200" i="1" dirty="0">
                <a:solidFill>
                  <a:srgbClr val="000000"/>
                </a:solidFill>
                <a:latin typeface="Times New Roman" panose="02020603050405020304" pitchFamily="18" charset="0"/>
                <a:ea typeface="Times New Roman" panose="02020603050405020304" pitchFamily="18" charset="0"/>
              </a:rPr>
              <a:t>)</a:t>
            </a:r>
            <a:endParaRPr lang="en-US" sz="3200" i="1" dirty="0">
              <a:solidFill>
                <a:prstClr val="black"/>
              </a:solidFill>
              <a:latin typeface="Times New Roman" panose="02020603050405020304" pitchFamily="18" charset="0"/>
              <a:ea typeface="Times New Roman" panose="02020603050405020304" pitchFamily="18" charset="0"/>
            </a:endParaRPr>
          </a:p>
          <a:p>
            <a:endParaRPr lang="en-US" sz="3200" dirty="0"/>
          </a:p>
        </p:txBody>
      </p:sp>
      <p:sp>
        <p:nvSpPr>
          <p:cNvPr id="6" name="Rectangle: Rounded Corners 13">
            <a:extLst>
              <a:ext uri="{FF2B5EF4-FFF2-40B4-BE49-F238E27FC236}">
                <a16:creationId xmlns:a16="http://schemas.microsoft.com/office/drawing/2014/main" id="{5047B09F-ABB0-4000-94A7-2D6D1D8C4769}"/>
              </a:ext>
            </a:extLst>
          </p:cNvPr>
          <p:cNvSpPr/>
          <p:nvPr/>
        </p:nvSpPr>
        <p:spPr>
          <a:xfrm>
            <a:off x="274730" y="4581128"/>
            <a:ext cx="11581910" cy="11969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      Trường Sa là vùng biển thân yêu của Tổ quốc, có cảnh đẹp kì thú và hàng nghìn loài vật sống dưới biển.</a:t>
            </a:r>
            <a:endParaRPr lang="en-US" sz="3200" dirty="0">
              <a:solidFill>
                <a:schemeClr val="tx1"/>
              </a:solidFill>
              <a:latin typeface="+mj-lt"/>
            </a:endParaRPr>
          </a:p>
        </p:txBody>
      </p:sp>
    </p:spTree>
    <p:extLst>
      <p:ext uri="{BB962C8B-B14F-4D97-AF65-F5344CB8AC3E}">
        <p14:creationId xmlns:p14="http://schemas.microsoft.com/office/powerpoint/2010/main" val="86817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767408" y="1196752"/>
            <a:ext cx="10576934" cy="707886"/>
          </a:xfrm>
          <a:prstGeom prst="rect">
            <a:avLst/>
          </a:prstGeom>
        </p:spPr>
        <p:txBody>
          <a:bodyPr wrap="none">
            <a:spAutoFit/>
          </a:bodyPr>
          <a:lstStyle/>
          <a:p>
            <a:r>
              <a:rPr lang="en-US" sz="4000" dirty="0">
                <a:latin typeface="Times New Roman" panose="02020603050405020304" pitchFamily="18" charset="0"/>
                <a:ea typeface="Calibri" panose="020F0502020204030204" pitchFamily="34" charset="0"/>
                <a:cs typeface="Times New Roman" panose="02020603050405020304" pitchFamily="18" charset="0"/>
              </a:rPr>
              <a:t>*</a:t>
            </a:r>
            <a:r>
              <a:rPr lang="en-US" sz="4000" dirty="0" err="1">
                <a:latin typeface="Times New Roman" panose="02020603050405020304" pitchFamily="18" charset="0"/>
                <a:ea typeface="Calibri" panose="020F0502020204030204" pitchFamily="34" charset="0"/>
                <a:cs typeface="Times New Roman" panose="02020603050405020304" pitchFamily="18" charset="0"/>
              </a:rPr>
              <a:t>Chú</a:t>
            </a:r>
            <a:r>
              <a:rPr lang="en-US" sz="4000" dirty="0">
                <a:latin typeface="Times New Roman" panose="02020603050405020304" pitchFamily="18" charset="0"/>
                <a:ea typeface="Calibri" panose="020F0502020204030204" pitchFamily="34" charset="0"/>
                <a:cs typeface="Times New Roman" panose="02020603050405020304" pitchFamily="18" charset="0"/>
              </a:rPr>
              <a:t> ý: </a:t>
            </a:r>
            <a:r>
              <a:rPr lang="en-US" sz="4000" dirty="0" err="1">
                <a:latin typeface="Times New Roman" panose="02020603050405020304" pitchFamily="18" charset="0"/>
                <a:ea typeface="Calibri" panose="020F0502020204030204" pitchFamily="34" charset="0"/>
                <a:cs typeface="Times New Roman" panose="02020603050405020304" pitchFamily="18" charset="0"/>
              </a:rPr>
              <a:t>Giọng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hào</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hứng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nhẹ</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nhàng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thiết</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8865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E4E846C-5E00-47FA-9452-AE65F248E0D2}"/>
              </a:ext>
            </a:extLst>
          </p:cNvPr>
          <p:cNvSpPr txBox="1"/>
          <p:nvPr/>
        </p:nvSpPr>
        <p:spPr>
          <a:xfrm>
            <a:off x="4364539" y="3196478"/>
            <a:ext cx="2710952" cy="830997"/>
          </a:xfrm>
          <a:prstGeom prst="rect">
            <a:avLst/>
          </a:prstGeom>
          <a:noFill/>
        </p:spPr>
        <p:txBody>
          <a:bodyPr wrap="square" rtlCol="0">
            <a:spAutoFit/>
          </a:bodyPr>
          <a:lstStyle/>
          <a:p>
            <a:pPr>
              <a:defRPr/>
            </a:pPr>
            <a:r>
              <a:rPr lang="en-US" sz="4800" dirty="0" err="1">
                <a:solidFill>
                  <a:srgbClr val="0000CC"/>
                </a:solidFill>
                <a:latin typeface="Times New Roman" panose="02020603050405020304" pitchFamily="18" charset="0"/>
                <a:cs typeface="Times New Roman" panose="02020603050405020304" pitchFamily="18" charset="0"/>
              </a:rPr>
              <a:t>vỉa</a:t>
            </a:r>
            <a:r>
              <a:rPr lang="en-US" sz="4800" dirty="0">
                <a:solidFill>
                  <a:srgbClr val="0000CC"/>
                </a:solidFill>
                <a:latin typeface="Times New Roman" panose="02020603050405020304" pitchFamily="18" charset="0"/>
                <a:cs typeface="Times New Roman" panose="02020603050405020304" pitchFamily="18" charset="0"/>
              </a:rPr>
              <a:t> san </a:t>
            </a:r>
            <a:r>
              <a:rPr lang="en-US" sz="4800" dirty="0" err="1">
                <a:solidFill>
                  <a:srgbClr val="0000CC"/>
                </a:solidFill>
                <a:latin typeface="Times New Roman" panose="02020603050405020304" pitchFamily="18" charset="0"/>
                <a:cs typeface="Times New Roman" panose="02020603050405020304" pitchFamily="18" charset="0"/>
              </a:rPr>
              <a:t>hô</a:t>
            </a:r>
            <a:endParaRPr lang="en-US" sz="4800" dirty="0">
              <a:solidFill>
                <a:srgbClr val="0000CC"/>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18F242C0-8D32-4C65-9B04-082B8F3B1A20}"/>
              </a:ext>
            </a:extLst>
          </p:cNvPr>
          <p:cNvSpPr/>
          <p:nvPr/>
        </p:nvSpPr>
        <p:spPr>
          <a:xfrm>
            <a:off x="2948399" y="193034"/>
            <a:ext cx="6024603" cy="1499213"/>
          </a:xfrm>
          <a:prstGeom prst="roundRect">
            <a:avLst/>
          </a:prstGeom>
          <a:noFill/>
          <a:ln w="25400" cap="flat" cmpd="sng" algn="ctr">
            <a:noFill/>
            <a:prstDash val="solid"/>
          </a:ln>
          <a:effectLst/>
        </p:spPr>
        <p:txBody>
          <a:bodyPr rtlCol="0" anchor="ctr"/>
          <a:lstStyle/>
          <a:p>
            <a:pPr algn="ctr">
              <a:defRPr/>
            </a:pPr>
            <a:r>
              <a:rPr lang="en-US" sz="4800" b="1" kern="0" dirty="0" err="1">
                <a:latin typeface="Times New Roman" panose="02020603050405020304" pitchFamily="18" charset="0"/>
                <a:cs typeface="Times New Roman" panose="02020603050405020304" pitchFamily="18" charset="0"/>
              </a:rPr>
              <a:t>Luyện</a:t>
            </a:r>
            <a:r>
              <a:rPr lang="en-US" sz="4800" b="1" kern="0" dirty="0">
                <a:latin typeface="Times New Roman" panose="02020603050405020304" pitchFamily="18" charset="0"/>
                <a:cs typeface="Times New Roman" panose="02020603050405020304" pitchFamily="18" charset="0"/>
              </a:rPr>
              <a:t> </a:t>
            </a:r>
            <a:r>
              <a:rPr lang="en-US" sz="4800" b="1" kern="0" dirty="0" err="1">
                <a:latin typeface="Times New Roman" panose="02020603050405020304" pitchFamily="18" charset="0"/>
                <a:cs typeface="Times New Roman" panose="02020603050405020304" pitchFamily="18" charset="0"/>
              </a:rPr>
              <a:t>đọc</a:t>
            </a:r>
            <a:r>
              <a:rPr lang="en-US" sz="4800" b="1" kern="0" dirty="0">
                <a:latin typeface="Times New Roman" panose="02020603050405020304" pitchFamily="18" charset="0"/>
                <a:cs typeface="Times New Roman" panose="02020603050405020304" pitchFamily="18" charset="0"/>
              </a:rPr>
              <a:t> </a:t>
            </a:r>
            <a:r>
              <a:rPr lang="en-US" sz="4800" b="1" kern="0" dirty="0" err="1">
                <a:latin typeface="Times New Roman" panose="02020603050405020304" pitchFamily="18" charset="0"/>
                <a:cs typeface="Times New Roman" panose="02020603050405020304" pitchFamily="18" charset="0"/>
              </a:rPr>
              <a:t>từ</a:t>
            </a:r>
            <a:r>
              <a:rPr lang="en-US" sz="4800" b="1" kern="0" dirty="0">
                <a:latin typeface="Times New Roman" panose="02020603050405020304" pitchFamily="18" charset="0"/>
                <a:cs typeface="Times New Roman" panose="02020603050405020304" pitchFamily="18" charset="0"/>
              </a:rPr>
              <a:t> </a:t>
            </a:r>
            <a:r>
              <a:rPr lang="en-US" sz="4800" b="1" kern="0" dirty="0" err="1">
                <a:latin typeface="Times New Roman" panose="02020603050405020304" pitchFamily="18" charset="0"/>
                <a:cs typeface="Times New Roman" panose="02020603050405020304" pitchFamily="18" charset="0"/>
              </a:rPr>
              <a:t>khó</a:t>
            </a:r>
            <a:endParaRPr lang="en-US" sz="4800" b="1" kern="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4364539" y="2394598"/>
            <a:ext cx="2079415" cy="830997"/>
          </a:xfrm>
          <a:prstGeom prst="rect">
            <a:avLst/>
          </a:prstGeom>
          <a:noFill/>
        </p:spPr>
        <p:txBody>
          <a:bodyPr wrap="none" rtlCol="0">
            <a:spAutoFit/>
          </a:bodyPr>
          <a:lstStyle/>
          <a:p>
            <a:r>
              <a:rPr lang="en-US" sz="4800" dirty="0" err="1">
                <a:solidFill>
                  <a:srgbClr val="0000CC"/>
                </a:solidFill>
                <a:latin typeface="Times New Roman" pitchFamily="18" charset="0"/>
              </a:rPr>
              <a:t>dày</a:t>
            </a:r>
            <a:r>
              <a:rPr lang="en-US" sz="4800" dirty="0">
                <a:solidFill>
                  <a:srgbClr val="0000CC"/>
                </a:solidFill>
                <a:latin typeface="Times New Roman" pitchFamily="18" charset="0"/>
              </a:rPr>
              <a:t> </a:t>
            </a:r>
            <a:r>
              <a:rPr lang="en-US" sz="4800" dirty="0" err="1">
                <a:solidFill>
                  <a:srgbClr val="0000CC"/>
                </a:solidFill>
                <a:latin typeface="Times New Roman" pitchFamily="18" charset="0"/>
              </a:rPr>
              <a:t>đặc</a:t>
            </a:r>
            <a:endParaRPr lang="en-US" sz="4800" dirty="0">
              <a:solidFill>
                <a:srgbClr val="0000CC"/>
              </a:solidFill>
              <a:latin typeface="Times New Roman" pitchFamily="18" charset="0"/>
            </a:endParaRPr>
          </a:p>
        </p:txBody>
      </p:sp>
      <p:sp>
        <p:nvSpPr>
          <p:cNvPr id="15" name="TextBox 14"/>
          <p:cNvSpPr txBox="1"/>
          <p:nvPr/>
        </p:nvSpPr>
        <p:spPr>
          <a:xfrm>
            <a:off x="4364539" y="1563601"/>
            <a:ext cx="2788712" cy="830997"/>
          </a:xfrm>
          <a:prstGeom prst="rect">
            <a:avLst/>
          </a:prstGeom>
          <a:noFill/>
        </p:spPr>
        <p:txBody>
          <a:bodyPr wrap="none" rtlCol="0">
            <a:spAutoFit/>
          </a:bodyPr>
          <a:lstStyle/>
          <a:p>
            <a:r>
              <a:rPr lang="en-US" sz="4800" dirty="0" err="1">
                <a:solidFill>
                  <a:srgbClr val="0000CC"/>
                </a:solidFill>
                <a:latin typeface="Times New Roman" pitchFamily="18" charset="0"/>
                <a:cs typeface="Times New Roman" pitchFamily="18" charset="0"/>
              </a:rPr>
              <a:t>Trường</a:t>
            </a:r>
            <a:r>
              <a:rPr lang="en-US" sz="4800" dirty="0">
                <a:solidFill>
                  <a:srgbClr val="0000CC"/>
                </a:solidFill>
                <a:latin typeface="Times New Roman" pitchFamily="18" charset="0"/>
                <a:cs typeface="Times New Roman" pitchFamily="18" charset="0"/>
              </a:rPr>
              <a:t> Sa</a:t>
            </a:r>
          </a:p>
        </p:txBody>
      </p:sp>
      <p:sp>
        <p:nvSpPr>
          <p:cNvPr id="19" name="TextBox 18"/>
          <p:cNvSpPr txBox="1"/>
          <p:nvPr/>
        </p:nvSpPr>
        <p:spPr>
          <a:xfrm>
            <a:off x="4378653" y="3985757"/>
            <a:ext cx="2356735" cy="830997"/>
          </a:xfrm>
          <a:prstGeom prst="rect">
            <a:avLst/>
          </a:prstGeom>
          <a:noFill/>
        </p:spPr>
        <p:txBody>
          <a:bodyPr wrap="none" rtlCol="0">
            <a:spAutoFit/>
          </a:bodyPr>
          <a:lstStyle/>
          <a:p>
            <a:r>
              <a:rPr lang="en-US" sz="4800" dirty="0" err="1">
                <a:solidFill>
                  <a:srgbClr val="0000CC"/>
                </a:solidFill>
                <a:latin typeface="Times New Roman" pitchFamily="18" charset="0"/>
                <a:cs typeface="Times New Roman" pitchFamily="18" charset="0"/>
              </a:rPr>
              <a:t>khổng</a:t>
            </a:r>
            <a:r>
              <a:rPr lang="en-US" sz="4800" dirty="0">
                <a:solidFill>
                  <a:srgbClr val="0000CC"/>
                </a:solidFill>
                <a:latin typeface="Times New Roman" pitchFamily="18" charset="0"/>
                <a:cs typeface="Times New Roman" pitchFamily="18" charset="0"/>
              </a:rPr>
              <a:t> </a:t>
            </a:r>
            <a:r>
              <a:rPr lang="en-US" sz="4800" dirty="0" err="1">
                <a:solidFill>
                  <a:srgbClr val="0000CC"/>
                </a:solidFill>
                <a:latin typeface="Times New Roman" pitchFamily="18" charset="0"/>
                <a:cs typeface="Times New Roman" pitchFamily="18" charset="0"/>
              </a:rPr>
              <a:t>lồ</a:t>
            </a:r>
            <a:endParaRPr lang="en-US" sz="4800"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5912234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15"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5047B09F-ABB0-4000-94A7-2D6D1D8C4769}"/>
              </a:ext>
            </a:extLst>
          </p:cNvPr>
          <p:cNvSpPr/>
          <p:nvPr/>
        </p:nvSpPr>
        <p:spPr>
          <a:xfrm>
            <a:off x="407368" y="2204865"/>
            <a:ext cx="11521280" cy="2724875"/>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0C5D417-3BC6-40D7-A1E2-A9B7128804EB}"/>
              </a:ext>
            </a:extLst>
          </p:cNvPr>
          <p:cNvSpPr/>
          <p:nvPr/>
        </p:nvSpPr>
        <p:spPr>
          <a:xfrm>
            <a:off x="407368" y="684221"/>
            <a:ext cx="11540988" cy="152995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Times New Roman" pitchFamily="18" charset="0"/>
                <a:cs typeface="Times New Roman" pitchFamily="18" charset="0"/>
              </a:rPr>
              <a:t>      Nhắc đến Trường Sa, ngoài các đảo, người ta nhắc đến biển. Mà biển thì có muôn vàn điều kì thú. Thám hiểm đáy biển ở Trường sa của nước ta sẽ thấy bao điều thú vị.</a:t>
            </a:r>
            <a:endParaRPr lang="en-US" sz="3200" dirty="0">
              <a:solidFill>
                <a:schemeClr val="tx1"/>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2D3ECA9E-8442-417E-8A88-C6236269A505}"/>
              </a:ext>
            </a:extLst>
          </p:cNvPr>
          <p:cNvSpPr txBox="1"/>
          <p:nvPr/>
        </p:nvSpPr>
        <p:spPr>
          <a:xfrm>
            <a:off x="407368" y="2223487"/>
            <a:ext cx="11521280" cy="3200876"/>
          </a:xfrm>
          <a:prstGeom prst="rect">
            <a:avLst/>
          </a:prstGeom>
          <a:noFill/>
        </p:spPr>
        <p:txBody>
          <a:bodyPr wrap="square" rtlCol="0">
            <a:spAutoFit/>
          </a:bodyPr>
          <a:lstStyle/>
          <a:p>
            <a:pPr marL="30480" marR="30480" algn="just">
              <a:spcAft>
                <a:spcPts val="1200"/>
              </a:spcAft>
              <a:defRPr/>
            </a:pPr>
            <a:r>
              <a:rPr lang="en-US" sz="3200" dirty="0">
                <a:solidFill>
                  <a:srgbClr val="000000"/>
                </a:solidFill>
                <a:latin typeface="Times New Roman" panose="02020603050405020304" pitchFamily="18" charset="0"/>
                <a:ea typeface="Times New Roman" panose="02020603050405020304" pitchFamily="18" charset="0"/>
              </a:rPr>
              <a:t>        </a:t>
            </a:r>
            <a:r>
              <a:rPr lang="vi-VN" sz="3200" dirty="0">
                <a:solidFill>
                  <a:srgbClr val="000000"/>
                </a:solidFill>
                <a:latin typeface="Times New Roman" panose="02020603050405020304" pitchFamily="18" charset="0"/>
                <a:ea typeface="Times New Roman" panose="02020603050405020304" pitchFamily="18" charset="0"/>
              </a:rPr>
              <a:t>Biển ở Trường Sa có những loài cá đẹp rực rỡ và lạ mắt. Từng đàn cá đủ màu sắc, dày đặc đến hàng trăm con tạo nên một tấm thảm hoa di động. Những vỉa san hô chạy dài từ chân mỗi đảo xuống sâu dần dưới đáy biển. San hô làm cho đáy biển trông như một bức tranh khổng lồ, đẹp như những tòa lâu đài trong truyện cổ tích.</a:t>
            </a:r>
            <a:endParaRPr lang="en-US" sz="3200" dirty="0">
              <a:solidFill>
                <a:srgbClr val="000000"/>
              </a:solidFill>
              <a:latin typeface="Times New Roman" panose="02020603050405020304" pitchFamily="18" charset="0"/>
              <a:ea typeface="Times New Roman" panose="02020603050405020304" pitchFamily="18" charset="0"/>
            </a:endParaRPr>
          </a:p>
          <a:p>
            <a:pPr>
              <a:defRPr/>
            </a:pPr>
            <a:endParaRPr lang="en-US" sz="3200" dirty="0">
              <a:solidFill>
                <a:prstClr val="black"/>
              </a:solidFill>
              <a:latin typeface="Calibri"/>
            </a:endParaRPr>
          </a:p>
        </p:txBody>
      </p:sp>
      <p:sp>
        <p:nvSpPr>
          <p:cNvPr id="8" name="TextBox 7">
            <a:extLst>
              <a:ext uri="{FF2B5EF4-FFF2-40B4-BE49-F238E27FC236}">
                <a16:creationId xmlns:a16="http://schemas.microsoft.com/office/drawing/2014/main" id="{D84EB1CB-B470-4E60-9A49-831FB2C79A5F}"/>
              </a:ext>
            </a:extLst>
          </p:cNvPr>
          <p:cNvSpPr txBox="1"/>
          <p:nvPr/>
        </p:nvSpPr>
        <p:spPr>
          <a:xfrm>
            <a:off x="2351663" y="90135"/>
            <a:ext cx="7626485" cy="523220"/>
          </a:xfrm>
          <a:prstGeom prst="rect">
            <a:avLst/>
          </a:prstGeom>
          <a:noFill/>
        </p:spPr>
        <p:txBody>
          <a:bodyPr wrap="square" rtlCol="0">
            <a:spAutoFit/>
          </a:bodyPr>
          <a:lstStyle/>
          <a:p>
            <a:pPr algn="ctr">
              <a:defRPr/>
            </a:pPr>
            <a:r>
              <a:rPr lang="en-US" sz="2800" b="1" dirty="0">
                <a:latin typeface="Times New Roman" panose="02020603050405020304" pitchFamily="18" charset="0"/>
                <a:cs typeface="Times New Roman" panose="02020603050405020304" pitchFamily="18" charset="0"/>
              </a:rPr>
              <a:t> KHÁM PHÁ ĐÁY BIỂN Ở TR</a:t>
            </a:r>
            <a:r>
              <a:rPr lang="vi-VN" sz="2800" b="1" dirty="0">
                <a:latin typeface="Times New Roman" panose="02020603050405020304" pitchFamily="18" charset="0"/>
                <a:cs typeface="Times New Roman" panose="02020603050405020304" pitchFamily="18" charset="0"/>
              </a:rPr>
              <a:t>ƯỜNG SA</a:t>
            </a:r>
            <a:endParaRPr lang="en-US" sz="2800" b="1" dirty="0">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2BC9162F-F75A-4A4F-9B59-14AC9CCF2CBC}"/>
              </a:ext>
            </a:extLst>
          </p:cNvPr>
          <p:cNvSpPr/>
          <p:nvPr/>
        </p:nvSpPr>
        <p:spPr>
          <a:xfrm>
            <a:off x="498487" y="2266420"/>
            <a:ext cx="641111" cy="431068"/>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algn="ctr">
              <a:defRPr/>
            </a:pPr>
            <a:r>
              <a:rPr lang="en-US" sz="3600" kern="0" dirty="0">
                <a:solidFill>
                  <a:prstClr val="white"/>
                </a:solidFill>
                <a:latin typeface="Times New Roman" panose="02020603050405020304" pitchFamily="18" charset="0"/>
                <a:cs typeface="Times New Roman" panose="02020603050405020304" pitchFamily="18" charset="0"/>
              </a:rPr>
              <a:t>2</a:t>
            </a:r>
          </a:p>
        </p:txBody>
      </p:sp>
      <p:sp>
        <p:nvSpPr>
          <p:cNvPr id="17" name="Oval 16">
            <a:extLst>
              <a:ext uri="{FF2B5EF4-FFF2-40B4-BE49-F238E27FC236}">
                <a16:creationId xmlns:a16="http://schemas.microsoft.com/office/drawing/2014/main" id="{6026A475-6858-41F5-98B6-CFF25BC57101}"/>
              </a:ext>
            </a:extLst>
          </p:cNvPr>
          <p:cNvSpPr/>
          <p:nvPr/>
        </p:nvSpPr>
        <p:spPr>
          <a:xfrm>
            <a:off x="374662" y="674910"/>
            <a:ext cx="643373" cy="449835"/>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algn="ctr">
              <a:defRPr/>
            </a:pPr>
            <a:r>
              <a:rPr lang="en-US" sz="3600" kern="0" dirty="0">
                <a:solidFill>
                  <a:prstClr val="white"/>
                </a:solidFill>
                <a:latin typeface="Times New Roman" panose="02020603050405020304" pitchFamily="18" charset="0"/>
                <a:cs typeface="Times New Roman" panose="02020603050405020304" pitchFamily="18" charset="0"/>
              </a:rPr>
              <a:t>1</a:t>
            </a:r>
          </a:p>
        </p:txBody>
      </p:sp>
      <p:sp>
        <p:nvSpPr>
          <p:cNvPr id="10" name="Rectangle: Rounded Corners 13">
            <a:extLst>
              <a:ext uri="{FF2B5EF4-FFF2-40B4-BE49-F238E27FC236}">
                <a16:creationId xmlns:a16="http://schemas.microsoft.com/office/drawing/2014/main" id="{5047B09F-ABB0-4000-94A7-2D6D1D8C4769}"/>
              </a:ext>
            </a:extLst>
          </p:cNvPr>
          <p:cNvSpPr/>
          <p:nvPr/>
        </p:nvSpPr>
        <p:spPr>
          <a:xfrm>
            <a:off x="398327" y="4929740"/>
            <a:ext cx="11521280" cy="119698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      Trường Sa là vùng biển thân yêu của Tổ quốc, có cảnh đẹp kì thú và hàng nghìn loài vật sống dưới biển.</a:t>
            </a:r>
            <a:endParaRPr lang="en-US" sz="3200" dirty="0">
              <a:solidFill>
                <a:schemeClr val="tx1"/>
              </a:solidFill>
              <a:latin typeface="+mj-lt"/>
            </a:endParaRPr>
          </a:p>
        </p:txBody>
      </p:sp>
      <p:sp>
        <p:nvSpPr>
          <p:cNvPr id="12" name="Oval 11">
            <a:extLst>
              <a:ext uri="{FF2B5EF4-FFF2-40B4-BE49-F238E27FC236}">
                <a16:creationId xmlns:a16="http://schemas.microsoft.com/office/drawing/2014/main" id="{2BC9162F-F75A-4A4F-9B59-14AC9CCF2CBC}"/>
              </a:ext>
            </a:extLst>
          </p:cNvPr>
          <p:cNvSpPr/>
          <p:nvPr/>
        </p:nvSpPr>
        <p:spPr>
          <a:xfrm>
            <a:off x="407368" y="5119446"/>
            <a:ext cx="605753" cy="443477"/>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algn="ctr">
              <a:defRPr/>
            </a:pPr>
            <a:r>
              <a:rPr lang="vi-VN" sz="3600" kern="0" dirty="0">
                <a:solidFill>
                  <a:prstClr val="white"/>
                </a:solidFill>
                <a:latin typeface="Times New Roman" panose="02020603050405020304" pitchFamily="18" charset="0"/>
                <a:cs typeface="Times New Roman" panose="02020603050405020304" pitchFamily="18" charset="0"/>
              </a:rPr>
              <a:t>3</a:t>
            </a:r>
            <a:endParaRPr lang="en-US" sz="3600" kern="0"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3185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1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10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10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cTn>
                              </p:par>
                            </p:childTnLst>
                          </p:cTn>
                        </p:par>
                        <p:par>
                          <p:cTn id="30" fill="hold">
                            <p:stCondLst>
                              <p:cond delay="2000"/>
                            </p:stCondLst>
                            <p:childTnLst>
                              <p:par>
                                <p:cTn id="31" presetID="22" presetClass="entr" presetSubtype="4"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P spid="6" grpId="0"/>
      <p:bldP spid="16" grpId="0" animBg="1"/>
      <p:bldP spid="17" grpId="0" animBg="1"/>
      <p:bldP spid="10"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0">
            <a:extLst>
              <a:ext uri="{FF2B5EF4-FFF2-40B4-BE49-F238E27FC236}">
                <a16:creationId xmlns:a16="http://schemas.microsoft.com/office/drawing/2014/main" id="{20C5D417-3BC6-40D7-A1E2-A9B7128804EB}"/>
              </a:ext>
            </a:extLst>
          </p:cNvPr>
          <p:cNvSpPr/>
          <p:nvPr/>
        </p:nvSpPr>
        <p:spPr>
          <a:xfrm>
            <a:off x="479376" y="1916832"/>
            <a:ext cx="11305256" cy="15299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latin typeface="Times New Roman" pitchFamily="18" charset="0"/>
                <a:cs typeface="Times New Roman" pitchFamily="18" charset="0"/>
              </a:rPr>
              <a:t>      Nhắc đến Trường Sa, ngoài các đảo, người ta nhắc đến biển. Mà biển thì có muôn vàn điều kì thú. Thám hiểm đáy biển ở Trường sa của nước ta sẽ thấy bao điều thú vị.</a:t>
            </a:r>
            <a:endParaRPr lang="en-US" sz="3600" dirty="0">
              <a:solidFill>
                <a:schemeClr val="tx1"/>
              </a:solidFill>
              <a:latin typeface="Times New Roman" pitchFamily="18" charset="0"/>
              <a:cs typeface="Times New Roman" pitchFamily="18" charset="0"/>
            </a:endParaRPr>
          </a:p>
        </p:txBody>
      </p:sp>
      <p:sp>
        <p:nvSpPr>
          <p:cNvPr id="3" name="Rectangle: Rounded Corners 12">
            <a:extLst>
              <a:ext uri="{FF2B5EF4-FFF2-40B4-BE49-F238E27FC236}">
                <a16:creationId xmlns:a16="http://schemas.microsoft.com/office/drawing/2014/main" id="{18F242C0-8D32-4C65-9B04-082B8F3B1A20}"/>
              </a:ext>
            </a:extLst>
          </p:cNvPr>
          <p:cNvSpPr/>
          <p:nvPr/>
        </p:nvSpPr>
        <p:spPr>
          <a:xfrm>
            <a:off x="2927648" y="548680"/>
            <a:ext cx="6024603" cy="787694"/>
          </a:xfrm>
          <a:prstGeom prst="roundRect">
            <a:avLst/>
          </a:prstGeom>
          <a:noFill/>
          <a:ln w="25400" cap="flat" cmpd="sng" algn="ctr">
            <a:noFill/>
            <a:prstDash val="solid"/>
          </a:ln>
          <a:effectLst/>
        </p:spPr>
        <p:txBody>
          <a:bodyPr rtlCol="0" anchor="ctr"/>
          <a:lstStyle/>
          <a:p>
            <a:pPr algn="ctr">
              <a:defRPr/>
            </a:pPr>
            <a:r>
              <a:rPr lang="en-US" sz="4000" b="1" kern="0" dirty="0" err="1">
                <a:latin typeface="Times New Roman" panose="02020603050405020304" pitchFamily="18" charset="0"/>
                <a:cs typeface="Times New Roman" panose="02020603050405020304" pitchFamily="18" charset="0"/>
              </a:rPr>
              <a:t>Luyện</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đọc</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đoạn</a:t>
            </a:r>
            <a:r>
              <a:rPr lang="en-US" sz="4000" b="1" kern="0" dirty="0">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3767604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411456" y="5791956"/>
            <a:ext cx="2307042" cy="615553"/>
          </a:xfrm>
          <a:prstGeom prst="rect">
            <a:avLst/>
          </a:prstGeom>
          <a:noFill/>
        </p:spPr>
        <p:txBody>
          <a:bodyPr wrap="none" rtlCol="0">
            <a:spAutoFit/>
          </a:bodyPr>
          <a:lstStyle/>
          <a:p>
            <a:r>
              <a:rPr lang="vi-VN" sz="3400" dirty="0">
                <a:solidFill>
                  <a:srgbClr val="FF0000"/>
                </a:solidFill>
                <a:latin typeface="+mj-lt"/>
              </a:rPr>
              <a:t>Thám hiểm</a:t>
            </a:r>
            <a:r>
              <a:rPr lang="vi-VN" sz="3400" dirty="0">
                <a:solidFill>
                  <a:schemeClr val="tx2">
                    <a:lumMod val="50000"/>
                  </a:schemeClr>
                </a:solidFill>
                <a:latin typeface="+mj-lt"/>
              </a:rPr>
              <a:t>:</a:t>
            </a:r>
            <a:endParaRPr lang="en-US" sz="3400" dirty="0">
              <a:solidFill>
                <a:schemeClr val="tx2">
                  <a:lumMod val="50000"/>
                </a:schemeClr>
              </a:solidFill>
              <a:latin typeface="+mj-lt"/>
            </a:endParaRPr>
          </a:p>
        </p:txBody>
      </p:sp>
      <p:sp>
        <p:nvSpPr>
          <p:cNvPr id="3" name="TextBox 2"/>
          <p:cNvSpPr txBox="1"/>
          <p:nvPr/>
        </p:nvSpPr>
        <p:spPr>
          <a:xfrm>
            <a:off x="2567608" y="5772588"/>
            <a:ext cx="9217024" cy="615553"/>
          </a:xfrm>
          <a:prstGeom prst="rect">
            <a:avLst/>
          </a:prstGeom>
          <a:noFill/>
        </p:spPr>
        <p:txBody>
          <a:bodyPr wrap="square" rtlCol="0">
            <a:spAutoFit/>
          </a:bodyPr>
          <a:lstStyle/>
          <a:p>
            <a:r>
              <a:rPr lang="en-US" sz="3400" dirty="0" err="1">
                <a:latin typeface="Times New Roman" panose="02020603050405020304" pitchFamily="18" charset="0"/>
                <a:cs typeface="Times New Roman" panose="02020603050405020304" pitchFamily="18" charset="0"/>
              </a:rPr>
              <a:t>Đi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vào</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vùng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xa</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lạ</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hiểm</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trở</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để</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khám</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phá</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những</a:t>
            </a:r>
            <a:endParaRPr lang="en-US" sz="3400" dirty="0">
              <a:latin typeface="Times New Roman" panose="02020603050405020304" pitchFamily="18" charset="0"/>
              <a:cs typeface="Times New Roman" panose="02020603050405020304" pitchFamily="18" charset="0"/>
            </a:endParaRPr>
          </a:p>
        </p:txBody>
      </p:sp>
      <p:sp>
        <p:nvSpPr>
          <p:cNvPr id="4" name="Rectangle: Rounded Corners 1">
            <a:extLst>
              <a:ext uri="{FF2B5EF4-FFF2-40B4-BE49-F238E27FC236}">
                <a16:creationId xmlns:a16="http://schemas.microsoft.com/office/drawing/2014/main" id="{B7DA6481-CE0C-40A4-8478-7E208A6A5B2A}"/>
              </a:ext>
            </a:extLst>
          </p:cNvPr>
          <p:cNvSpPr/>
          <p:nvPr/>
        </p:nvSpPr>
        <p:spPr>
          <a:xfrm>
            <a:off x="3868042" y="87305"/>
            <a:ext cx="4608512" cy="648073"/>
          </a:xfrm>
          <a:prstGeom prst="roundRect">
            <a:avLst/>
          </a:prstGeom>
          <a:solidFill>
            <a:srgbClr val="FFC000"/>
          </a:solidFill>
          <a:ln w="25400" cap="flat" cmpd="sng" algn="ctr">
            <a:noFill/>
            <a:prstDash val="solid"/>
          </a:ln>
          <a:effectLst/>
        </p:spPr>
        <p:txBody>
          <a:bodyPr rtlCol="0" anchor="ctr"/>
          <a:lstStyle/>
          <a:p>
            <a:pPr algn="ctr">
              <a:defRPr/>
            </a:pPr>
            <a:r>
              <a:rPr lang="en-US" sz="4000" kern="0" dirty="0" err="1">
                <a:latin typeface="Times New Roman" panose="02020603050405020304" pitchFamily="18" charset="0"/>
                <a:cs typeface="Times New Roman" panose="02020603050405020304" pitchFamily="18" charset="0"/>
              </a:rPr>
              <a:t>Giải</a:t>
            </a:r>
            <a:r>
              <a:rPr lang="en-US" sz="4000" kern="0" dirty="0">
                <a:latin typeface="Times New Roman" panose="02020603050405020304" pitchFamily="18" charset="0"/>
                <a:cs typeface="Times New Roman" panose="02020603050405020304" pitchFamily="18" charset="0"/>
              </a:rPr>
              <a:t> </a:t>
            </a:r>
            <a:r>
              <a:rPr lang="en-US" sz="4000" kern="0" dirty="0" err="1">
                <a:latin typeface="Times New Roman" panose="02020603050405020304" pitchFamily="18" charset="0"/>
                <a:cs typeface="Times New Roman" panose="02020603050405020304" pitchFamily="18" charset="0"/>
              </a:rPr>
              <a:t>nghĩa</a:t>
            </a:r>
            <a:r>
              <a:rPr lang="en-US" sz="4000" kern="0" dirty="0">
                <a:latin typeface="Times New Roman" panose="02020603050405020304" pitchFamily="18" charset="0"/>
                <a:cs typeface="Times New Roman" panose="02020603050405020304" pitchFamily="18" charset="0"/>
              </a:rPr>
              <a:t> </a:t>
            </a:r>
            <a:r>
              <a:rPr lang="en-US" sz="4000" kern="0" dirty="0" err="1">
                <a:latin typeface="Times New Roman" panose="02020603050405020304" pitchFamily="18" charset="0"/>
                <a:cs typeface="Times New Roman" panose="02020603050405020304" pitchFamily="18" charset="0"/>
              </a:rPr>
              <a:t>từ</a:t>
            </a:r>
            <a:endParaRPr lang="en-US" sz="4000" kern="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411456" y="6211669"/>
            <a:ext cx="8568952" cy="615553"/>
          </a:xfrm>
          <a:prstGeom prst="rect">
            <a:avLst/>
          </a:prstGeom>
          <a:noFill/>
        </p:spPr>
        <p:txBody>
          <a:bodyPr wrap="square" rtlCol="0">
            <a:spAutoFit/>
          </a:bodyPr>
          <a:lstStyle/>
          <a:p>
            <a:r>
              <a:rPr lang="en-US" sz="3400" dirty="0" err="1">
                <a:latin typeface="Times New Roman" panose="02020603050405020304" pitchFamily="18" charset="0"/>
                <a:cs typeface="Times New Roman" panose="02020603050405020304" pitchFamily="18" charset="0"/>
              </a:rPr>
              <a:t>điều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mới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lạ</a:t>
            </a:r>
            <a:r>
              <a:rPr lang="en-US" sz="3400" dirty="0">
                <a:latin typeface="Times New Roman" panose="02020603050405020304" pitchFamily="18" charset="0"/>
                <a:cs typeface="Times New Roman" panose="02020603050405020304" pitchFamily="18" charset="0"/>
              </a:rPr>
              <a:t>.</a:t>
            </a:r>
          </a:p>
        </p:txBody>
      </p:sp>
      <p:pic>
        <p:nvPicPr>
          <p:cNvPr id="7" name="Picture 6"/>
          <p:cNvPicPr>
            <a:picLocks noChangeAspect="1"/>
          </p:cNvPicPr>
          <p:nvPr/>
        </p:nvPicPr>
        <p:blipFill>
          <a:blip r:embed="rId2"/>
          <a:stretch>
            <a:fillRect/>
          </a:stretch>
        </p:blipFill>
        <p:spPr>
          <a:xfrm>
            <a:off x="978369" y="735378"/>
            <a:ext cx="10504588" cy="4989118"/>
          </a:xfrm>
          <a:prstGeom prst="rect">
            <a:avLst/>
          </a:prstGeom>
        </p:spPr>
      </p:pic>
      <p:pic>
        <p:nvPicPr>
          <p:cNvPr id="8" name="Picture 7"/>
          <p:cNvPicPr>
            <a:picLocks noChangeAspect="1"/>
          </p:cNvPicPr>
          <p:nvPr/>
        </p:nvPicPr>
        <p:blipFill>
          <a:blip r:embed="rId3"/>
          <a:stretch>
            <a:fillRect/>
          </a:stretch>
        </p:blipFill>
        <p:spPr>
          <a:xfrm>
            <a:off x="978369" y="699145"/>
            <a:ext cx="10504588" cy="5025351"/>
          </a:xfrm>
          <a:prstGeom prst="rect">
            <a:avLst/>
          </a:prstGeom>
        </p:spPr>
      </p:pic>
      <p:pic>
        <p:nvPicPr>
          <p:cNvPr id="13" name="Picture 12"/>
          <p:cNvPicPr>
            <a:picLocks noChangeAspect="1"/>
          </p:cNvPicPr>
          <p:nvPr/>
        </p:nvPicPr>
        <p:blipFill>
          <a:blip r:embed="rId4"/>
          <a:stretch>
            <a:fillRect/>
          </a:stretch>
        </p:blipFill>
        <p:spPr>
          <a:xfrm>
            <a:off x="978369" y="699145"/>
            <a:ext cx="10504587" cy="4988718"/>
          </a:xfrm>
          <a:prstGeom prst="rect">
            <a:avLst/>
          </a:prstGeom>
        </p:spPr>
      </p:pic>
      <p:sp>
        <p:nvSpPr>
          <p:cNvPr id="16" name="Rectangle 15"/>
          <p:cNvSpPr/>
          <p:nvPr/>
        </p:nvSpPr>
        <p:spPr>
          <a:xfrm>
            <a:off x="7444140" y="5101996"/>
            <a:ext cx="2871815" cy="427211"/>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FFFF00"/>
                </a:solidFill>
                <a:latin typeface="Times New Roman" panose="02020603050405020304" pitchFamily="18" charset="0"/>
                <a:cs typeface="Times New Roman" panose="02020603050405020304" pitchFamily="18" charset="0"/>
              </a:rPr>
              <a:t>Thám</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hiểm</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cảnh</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đẹp</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7429159" y="5106990"/>
            <a:ext cx="2918191" cy="427211"/>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FFFF00"/>
                </a:solidFill>
                <a:latin typeface="Times New Roman" panose="02020603050405020304" pitchFamily="18" charset="0"/>
                <a:cs typeface="Times New Roman" panose="02020603050405020304" pitchFamily="18" charset="0"/>
              </a:rPr>
              <a:t>Thám</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hiểm</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rừng</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sâu</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7429158" y="5106990"/>
            <a:ext cx="2886797" cy="427211"/>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FFFF00"/>
                </a:solidFill>
                <a:latin typeface="Times New Roman" panose="02020603050405020304" pitchFamily="18" charset="0"/>
                <a:cs typeface="Times New Roman" panose="02020603050405020304" pitchFamily="18" charset="0"/>
              </a:rPr>
              <a:t>Thám</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hiểm</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đại</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dương</a:t>
            </a:r>
            <a:endParaRPr lang="en-US" b="1" dirty="0">
              <a:solidFill>
                <a:srgbClr val="FFFF00"/>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5"/>
          <a:stretch>
            <a:fillRect/>
          </a:stretch>
        </p:blipFill>
        <p:spPr>
          <a:xfrm>
            <a:off x="978368" y="699145"/>
            <a:ext cx="10504588" cy="5005983"/>
          </a:xfrm>
          <a:prstGeom prst="rect">
            <a:avLst/>
          </a:prstGeom>
        </p:spPr>
      </p:pic>
      <p:sp>
        <p:nvSpPr>
          <p:cNvPr id="24" name="Rectangle 23"/>
          <p:cNvSpPr/>
          <p:nvPr/>
        </p:nvSpPr>
        <p:spPr>
          <a:xfrm>
            <a:off x="8460242" y="5287601"/>
            <a:ext cx="2886797" cy="427211"/>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FFFF00"/>
                </a:solidFill>
                <a:latin typeface="Times New Roman" panose="02020603050405020304" pitchFamily="18" charset="0"/>
                <a:cs typeface="Times New Roman" panose="02020603050405020304" pitchFamily="18" charset="0"/>
              </a:rPr>
              <a:t>Thám</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hiểm</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Bắc</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cực</a:t>
            </a:r>
            <a:endParaRPr lang="en-US" b="1" dirty="0">
              <a:solidFill>
                <a:srgbClr val="FFFF00"/>
              </a:solidFill>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nvPicPr>
        <p:blipFill>
          <a:blip r:embed="rId6"/>
          <a:stretch>
            <a:fillRect/>
          </a:stretch>
        </p:blipFill>
        <p:spPr>
          <a:xfrm>
            <a:off x="1232928" y="658786"/>
            <a:ext cx="9995468" cy="5050119"/>
          </a:xfrm>
          <a:prstGeom prst="rect">
            <a:avLst/>
          </a:prstGeom>
        </p:spPr>
      </p:pic>
      <p:sp>
        <p:nvSpPr>
          <p:cNvPr id="26" name="Rectangle 25"/>
          <p:cNvSpPr/>
          <p:nvPr/>
        </p:nvSpPr>
        <p:spPr>
          <a:xfrm>
            <a:off x="8250630" y="5321482"/>
            <a:ext cx="2886797" cy="427211"/>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FFFF00"/>
                </a:solidFill>
                <a:latin typeface="Times New Roman" panose="02020603050405020304" pitchFamily="18" charset="0"/>
                <a:cs typeface="Times New Roman" panose="02020603050405020304" pitchFamily="18" charset="0"/>
              </a:rPr>
              <a:t>Thám</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hiểm</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Mặt</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Trăng</a:t>
            </a:r>
            <a:endParaRPr lang="en-US"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761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1000"/>
                                        <p:tgtEl>
                                          <p:spTgt spid="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10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linds(horizontal)">
                                      <p:cBhvr>
                                        <p:cTn id="30" dur="1000"/>
                                        <p:tgtEl>
                                          <p:spTgt spid="8"/>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linds(horizontal)">
                                      <p:cBhvr>
                                        <p:cTn id="33" dur="10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randombar(horizontal)">
                                      <p:cBhvr>
                                        <p:cTn id="41" dur="20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par>
                                <p:cTn id="46" presetID="14" presetClass="entr" presetSubtype="1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randombar(horizontal)">
                                      <p:cBhvr>
                                        <p:cTn id="48" dur="20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down)">
                                      <p:cBhvr>
                                        <p:cTn id="53" dur="500"/>
                                        <p:tgtEl>
                                          <p:spTgt spid="23"/>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randombar(horizontal)">
                                      <p:cBhvr>
                                        <p:cTn id="56"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16" grpId="0" animBg="1"/>
      <p:bldP spid="20" grpId="0" animBg="1"/>
      <p:bldP spid="21" grpId="0" animBg="1"/>
      <p:bldP spid="24" grpId="0" animBg="1"/>
      <p:bldP spid="2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762</TotalTime>
  <Words>735</Words>
  <Application>Microsoft Office PowerPoint</Application>
  <PresentationFormat>Widescreen</PresentationFormat>
  <Paragraphs>45</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Linhtu75@gmail.com</cp:lastModifiedBy>
  <cp:revision>103</cp:revision>
  <dcterms:created xsi:type="dcterms:W3CDTF">2021-07-09T06:30:31Z</dcterms:created>
  <dcterms:modified xsi:type="dcterms:W3CDTF">2026-04-14T14:47:38Z</dcterms:modified>
</cp:coreProperties>
</file>