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4"/>
  </p:notesMasterIdLst>
  <p:sldIdLst>
    <p:sldId id="411" r:id="rId3"/>
    <p:sldId id="413" r:id="rId4"/>
    <p:sldId id="353" r:id="rId5"/>
    <p:sldId id="355" r:id="rId6"/>
    <p:sldId id="414" r:id="rId7"/>
    <p:sldId id="415" r:id="rId8"/>
    <p:sldId id="416" r:id="rId9"/>
    <p:sldId id="417" r:id="rId10"/>
    <p:sldId id="359" r:id="rId11"/>
    <p:sldId id="418" r:id="rId12"/>
    <p:sldId id="420" r:id="rId13"/>
  </p:sldIdLst>
  <p:sldSz cx="6858000" cy="5143500"/>
  <p:notesSz cx="6858000" cy="9144000"/>
  <p:embeddedFontLst>
    <p:embeddedFont>
      <p:font typeface="Kalam" panose="020B0604020202020204" charset="0"/>
      <p:regular r:id="rId15"/>
      <p:bold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426"/>
    <a:srgbClr val="FFAB40"/>
    <a:srgbClr val="FFFFFF"/>
    <a:srgbClr val="FF0090"/>
    <a:srgbClr val="AEE2FA"/>
    <a:srgbClr val="07A7AF"/>
    <a:srgbClr val="F6D5A8"/>
    <a:srgbClr val="F45A21"/>
    <a:srgbClr val="DBE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818" autoAdjust="0"/>
  </p:normalViewPr>
  <p:slideViewPr>
    <p:cSldViewPr snapToGrid="0">
      <p:cViewPr varScale="1">
        <p:scale>
          <a:sx n="150" d="100"/>
          <a:sy n="150" d="100"/>
        </p:scale>
        <p:origin x="15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06156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25850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6858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458213"/>
            <a:ext cx="6858008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  <p:sldLayoutId id="214748370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microsoft.com/office/2007/relationships/hdphoto" Target="../media/hdphoto4.wdp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3.wdp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microsoft.com/office/2007/relationships/hdphoto" Target="../media/hdphoto2.wdp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microsoft.com/office/2007/relationships/hdphoto" Target="../media/hdphoto3.wdp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microsoft.com/office/2007/relationships/hdphoto" Target="../media/hdphoto2.wdp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A611BF-E80D-4E94-8BEC-72B86F8AC835}"/>
              </a:ext>
            </a:extLst>
          </p:cNvPr>
          <p:cNvSpPr txBox="1"/>
          <p:nvPr/>
        </p:nvSpPr>
        <p:spPr>
          <a:xfrm>
            <a:off x="243472" y="1144322"/>
            <a:ext cx="637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Cookies" panose="02040603050506020204" pitchFamily="18" charset="0"/>
              </a:rPr>
              <a:t>BÀI </a:t>
            </a:r>
            <a:r>
              <a:rPr lang="vi-VN" sz="3200" b="1" dirty="0">
                <a:solidFill>
                  <a:srgbClr val="FF0000"/>
                </a:solidFill>
                <a:latin typeface="UTM Cookies" panose="02040603050506020204" pitchFamily="18" charset="0"/>
              </a:rPr>
              <a:t>26: TRÊN CÁC MIỀN ĐẤT NƯỚC</a:t>
            </a:r>
            <a:endParaRPr lang="en-US" sz="3200" b="1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A72310-75B5-CBA1-875F-BF224A259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71" y="2048989"/>
            <a:ext cx="569415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65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12593" y="489161"/>
            <a:ext cx="61069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Đất nước Việt Nam thật tươi đẹp. Hãy cùng nhau đi thăm các miền đất nước qua những câu ca dao.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Đầu tiên, chúng ta sẽ đến Phú Thọ, miền </a:t>
            </a:r>
            <a:r>
              <a:rPr lang="vi-VN" sz="1300" dirty="0" err="1">
                <a:latin typeface="UTM Avo" panose="02040603050506020204" pitchFamily="18" charset="0"/>
              </a:rPr>
              <a:t>Bắc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vi-VN" sz="1300" dirty="0" err="1">
                <a:latin typeface="UTM Avo" panose="02040603050506020204" pitchFamily="18" charset="0"/>
              </a:rPr>
              <a:t>nước</a:t>
            </a:r>
            <a:r>
              <a:rPr lang="vi-VN" sz="1300" dirty="0">
                <a:latin typeface="UTM Avo" panose="02040603050506020204" pitchFamily="18" charset="0"/>
              </a:rPr>
              <a:t> ta, nơi có đền thờ Vua Hùng, nơi được </a:t>
            </a:r>
            <a:r>
              <a:rPr lang="vi-VN" sz="1300" dirty="0" err="1">
                <a:latin typeface="UTM Avo" panose="02040603050506020204" pitchFamily="18" charset="0"/>
              </a:rPr>
              <a:t>gọi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vi-VN" sz="1300" dirty="0" err="1">
                <a:latin typeface="UTM Avo" panose="02040603050506020204" pitchFamily="18" charset="0"/>
              </a:rPr>
              <a:t>là</a:t>
            </a:r>
            <a:r>
              <a:rPr lang="vi-VN" sz="1300" dirty="0">
                <a:latin typeface="UTM Avo" panose="02040603050506020204" pitchFamily="18" charset="0"/>
              </a:rPr>
              <a:t> “quê cha đất tổ”: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Dù ai đi ngược về xuôi</a:t>
            </a:r>
          </a:p>
          <a:p>
            <a:r>
              <a:rPr lang="vi-VN" sz="1300" dirty="0">
                <a:latin typeface="UTM Avo" panose="02040603050506020204" pitchFamily="18" charset="0"/>
              </a:rPr>
              <a:t>Nhớ ngày Giỗ Tổ mùng Mười tháng Ba.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633572" y="24290"/>
            <a:ext cx="311333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TRÊN CÁC MIỀN ĐẤT NƯỚC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530BC7-951C-41EE-892D-67BDEB236BAA}"/>
              </a:ext>
            </a:extLst>
          </p:cNvPr>
          <p:cNvSpPr txBox="1"/>
          <p:nvPr/>
        </p:nvSpPr>
        <p:spPr>
          <a:xfrm>
            <a:off x="3107448" y="2386701"/>
            <a:ext cx="37505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Tiếp đến, chúng ta cùng vào miền Trung:</a:t>
            </a:r>
          </a:p>
          <a:p>
            <a:pPr indent="171450" algn="ctr"/>
            <a:r>
              <a:rPr lang="vi-VN" sz="1300" dirty="0">
                <a:latin typeface="UTM Avo" panose="02040603050506020204" pitchFamily="18" charset="0"/>
              </a:rPr>
              <a:t>Đường vô xứ Nghệ quanh quanh</a:t>
            </a:r>
          </a:p>
          <a:p>
            <a:pPr indent="171450" algn="ctr"/>
            <a:r>
              <a:rPr lang="vi-VN" sz="1300" dirty="0">
                <a:latin typeface="UTM Avo" panose="02040603050506020204" pitchFamily="18" charset="0"/>
              </a:rPr>
              <a:t>Non xanh nước biếc như tranh họa đồ.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663200" y="3120298"/>
            <a:ext cx="43827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Và chúng ta cùng khám phá miền đất Nam Bộ:</a:t>
            </a:r>
          </a:p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              </a:t>
            </a:r>
            <a:r>
              <a:rPr lang="vi-VN" sz="1300" dirty="0" err="1">
                <a:latin typeface="UTM Avo" panose="02040603050506020204" pitchFamily="18" charset="0"/>
              </a:rPr>
              <a:t>Đồng</a:t>
            </a:r>
            <a:r>
              <a:rPr lang="vi-VN" sz="1300" dirty="0">
                <a:latin typeface="UTM Avo" panose="02040603050506020204" pitchFamily="18" charset="0"/>
              </a:rPr>
              <a:t> Tháp Mười cò bay thẳng cánh</a:t>
            </a:r>
          </a:p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              </a:t>
            </a:r>
            <a:r>
              <a:rPr lang="vi-VN" sz="1300" dirty="0" err="1">
                <a:latin typeface="UTM Avo" panose="02040603050506020204" pitchFamily="18" charset="0"/>
              </a:rPr>
              <a:t>Nước</a:t>
            </a:r>
            <a:r>
              <a:rPr lang="vi-VN" sz="1300" dirty="0">
                <a:latin typeface="UTM Avo" panose="02040603050506020204" pitchFamily="18" charset="0"/>
              </a:rPr>
              <a:t> Tháp Mười lóng lánh cá tôm.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99599-BE65-452B-93FD-5FE0CF872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502" y="1169282"/>
            <a:ext cx="2568119" cy="1232018"/>
          </a:xfrm>
          <a:prstGeom prst="round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1D1650-3389-439F-B37B-84C69D6C62B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8793" y="3770735"/>
            <a:ext cx="2891517" cy="9054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8E88EC-AE64-4FB9-95F3-D2C5C953167F}"/>
              </a:ext>
            </a:extLst>
          </p:cNvPr>
          <p:cNvSpPr txBox="1"/>
          <p:nvPr/>
        </p:nvSpPr>
        <p:spPr>
          <a:xfrm>
            <a:off x="464633" y="4451003"/>
            <a:ext cx="60029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</a:t>
            </a:r>
            <a:r>
              <a:rPr lang="vi-VN" sz="1300" dirty="0" err="1">
                <a:latin typeface="UTM Avo" panose="02040603050506020204" pitchFamily="18" charset="0"/>
              </a:rPr>
              <a:t>Vậy</a:t>
            </a:r>
            <a:r>
              <a:rPr lang="vi-VN" sz="1300" dirty="0">
                <a:latin typeface="UTM Avo" panose="02040603050506020204" pitchFamily="18" charset="0"/>
              </a:rPr>
              <a:t> là chúng ta đã đi qua ba miền Bắc, Trung, Nam của đất nước. Nơi nào </a:t>
            </a:r>
            <a:r>
              <a:rPr lang="vi-VN" sz="1300" dirty="0" err="1">
                <a:latin typeface="UTM Avo" panose="02040603050506020204" pitchFamily="18" charset="0"/>
              </a:rPr>
              <a:t>cũng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en-US" sz="1300" dirty="0">
                <a:latin typeface="UTM Avo" panose="02040603050506020204" pitchFamily="18" charset="0"/>
              </a:rPr>
              <a:t>  </a:t>
            </a:r>
            <a:r>
              <a:rPr lang="vi-VN" sz="1300" dirty="0" err="1">
                <a:latin typeface="UTM Avo" panose="02040603050506020204" pitchFamily="18" charset="0"/>
              </a:rPr>
              <a:t>để</a:t>
            </a:r>
            <a:r>
              <a:rPr lang="vi-VN" sz="1300" dirty="0">
                <a:latin typeface="UTM Avo" panose="02040603050506020204" pitchFamily="18" charset="0"/>
              </a:rPr>
              <a:t> lại biết bao tình cảm mến thương.</a:t>
            </a:r>
          </a:p>
          <a:p>
            <a:pPr indent="171450" algn="r"/>
            <a:r>
              <a:rPr lang="vi-VN" sz="1300" dirty="0">
                <a:latin typeface="UTM Avo" panose="02040603050506020204" pitchFamily="18" charset="0"/>
              </a:rPr>
              <a:t>(Thùy Dương </a:t>
            </a:r>
            <a:r>
              <a:rPr lang="vi-VN" sz="1300" i="1" dirty="0">
                <a:latin typeface="UTM Avo" panose="02040603050506020204" pitchFamily="18" charset="0"/>
              </a:rPr>
              <a:t>tổng hợp</a:t>
            </a:r>
            <a:r>
              <a:rPr lang="vi-VN" sz="1300" dirty="0">
                <a:latin typeface="UTM Avo" panose="02040603050506020204" pitchFamily="18" charset="0"/>
              </a:rPr>
              <a:t>)</a:t>
            </a:r>
            <a:r>
              <a:rPr lang="vi-VN" sz="1300" i="1" dirty="0">
                <a:latin typeface="UTM Avo" panose="02040603050506020204" pitchFamily="18" charset="0"/>
              </a:rPr>
              <a:t> </a:t>
            </a:r>
            <a:endParaRPr lang="vi-VN" sz="1300" dirty="0"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C9C20C-932F-46F5-AEED-6C07503CB4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593" y="1754969"/>
            <a:ext cx="2441959" cy="12926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145202-8D15-4959-9EE1-D2D3B282F6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7" y="449585"/>
            <a:ext cx="304770" cy="28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A0D7A4-3EC2-4C48-AD10-875A5CE44DC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3" y="896024"/>
            <a:ext cx="288000" cy="28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FA3B0F-9264-42FA-8DBD-86F467B463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5" y="3120298"/>
            <a:ext cx="288000" cy="288000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D3AFBF8-97E6-41A0-9C64-FB408C37138C}"/>
              </a:ext>
            </a:extLst>
          </p:cNvPr>
          <p:cNvSpPr/>
          <p:nvPr/>
        </p:nvSpPr>
        <p:spPr>
          <a:xfrm>
            <a:off x="4675566" y="26254"/>
            <a:ext cx="2182434" cy="426573"/>
          </a:xfrm>
          <a:prstGeom prst="wedgeEllipseCallout">
            <a:avLst>
              <a:gd name="adj1" fmla="val -54197"/>
              <a:gd name="adj2" fmla="val 44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LUYỆN ĐỌC THEO CẶP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145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93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BCC267-D1DB-4DC3-A9FE-B6A6D3DF95F5}"/>
              </a:ext>
            </a:extLst>
          </p:cNvPr>
          <p:cNvSpPr txBox="1"/>
          <p:nvPr/>
        </p:nvSpPr>
        <p:spPr>
          <a:xfrm>
            <a:off x="1401418" y="2066330"/>
            <a:ext cx="4412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Khởi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động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79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363310" y="4275333"/>
            <a:ext cx="6639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Em đã từng đến thăm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ba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nơi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này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chưa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183" y="200906"/>
            <a:ext cx="695814" cy="366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D4CEAD-EE3D-43F7-98AB-469CB2153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310" y="1781894"/>
            <a:ext cx="5976257" cy="15797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F0E511-DBE6-4C3D-A1DC-555A7F5BCCC4}"/>
              </a:ext>
            </a:extLst>
          </p:cNvPr>
          <p:cNvSpPr/>
          <p:nvPr/>
        </p:nvSpPr>
        <p:spPr>
          <a:xfrm>
            <a:off x="218661" y="3459156"/>
            <a:ext cx="2077278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b="1" dirty="0">
                <a:solidFill>
                  <a:srgbClr val="0070C0"/>
                </a:solidFill>
                <a:latin typeface="+mn-lt"/>
              </a:rPr>
              <a:t>Ruộng bậc thang </a:t>
            </a:r>
            <a:endParaRPr lang="en-US" b="1" dirty="0">
              <a:solidFill>
                <a:srgbClr val="0070C0"/>
              </a:solidFill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vi-VN" b="1" dirty="0">
                <a:solidFill>
                  <a:srgbClr val="0070C0"/>
                </a:solidFill>
                <a:latin typeface="+mn-lt"/>
              </a:rPr>
              <a:t>ở Sa Pa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2D7D7F-CCD3-48C6-93AA-22A24EBBC596}"/>
              </a:ext>
            </a:extLst>
          </p:cNvPr>
          <p:cNvSpPr/>
          <p:nvPr/>
        </p:nvSpPr>
        <p:spPr>
          <a:xfrm>
            <a:off x="2484664" y="3459155"/>
            <a:ext cx="1888672" cy="696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b="1" dirty="0">
                <a:solidFill>
                  <a:srgbClr val="0070C0"/>
                </a:solidFill>
                <a:latin typeface="+mn-lt"/>
              </a:rPr>
              <a:t>Vịnh Hạ Long</a:t>
            </a:r>
          </a:p>
          <a:p>
            <a:pPr algn="ctr">
              <a:lnSpc>
                <a:spcPct val="150000"/>
              </a:lnSpc>
            </a:pPr>
            <a:r>
              <a:rPr lang="vi-VN" b="1" dirty="0">
                <a:solidFill>
                  <a:srgbClr val="0070C0"/>
                </a:solidFill>
                <a:latin typeface="+mn-lt"/>
              </a:rPr>
              <a:t>ở Quảng Ninh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7E5C7D-3B23-4C2B-A546-B0609F57020C}"/>
              </a:ext>
            </a:extLst>
          </p:cNvPr>
          <p:cNvSpPr/>
          <p:nvPr/>
        </p:nvSpPr>
        <p:spPr>
          <a:xfrm>
            <a:off x="3916019" y="3465840"/>
            <a:ext cx="3200400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b="1" dirty="0">
                <a:solidFill>
                  <a:srgbClr val="0070C0"/>
                </a:solidFill>
                <a:latin typeface="+mn-lt"/>
              </a:rPr>
              <a:t>Cầu Thê Húc, </a:t>
            </a:r>
            <a:r>
              <a:rPr lang="vi-VN" b="1" dirty="0" err="1">
                <a:solidFill>
                  <a:srgbClr val="0070C0"/>
                </a:solidFill>
                <a:latin typeface="+mn-lt"/>
              </a:rPr>
              <a:t>đền</a:t>
            </a:r>
            <a:r>
              <a:rPr lang="vi-VN" b="1" dirty="0">
                <a:solidFill>
                  <a:srgbClr val="0070C0"/>
                </a:solidFill>
                <a:latin typeface="+mn-lt"/>
              </a:rPr>
              <a:t> Ngọc Sơn </a:t>
            </a:r>
          </a:p>
          <a:p>
            <a:pPr algn="ctr">
              <a:lnSpc>
                <a:spcPct val="150000"/>
              </a:lnSpc>
            </a:pPr>
            <a:r>
              <a:rPr lang="vi-VN" b="1" dirty="0">
                <a:solidFill>
                  <a:srgbClr val="0070C0"/>
                </a:solidFill>
                <a:latin typeface="+mn-lt"/>
              </a:rPr>
              <a:t>ở Hà Nội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91563D-78D8-49B0-909F-C2B7AE93B3A8}"/>
              </a:ext>
            </a:extLst>
          </p:cNvPr>
          <p:cNvSpPr txBox="1"/>
          <p:nvPr/>
        </p:nvSpPr>
        <p:spPr>
          <a:xfrm>
            <a:off x="363310" y="567619"/>
            <a:ext cx="6415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quan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sát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tranh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đây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địa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danh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đất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nước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mình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FBECBC-6AD2-4E72-8A6B-68722EA1D557}"/>
              </a:ext>
            </a:extLst>
          </p:cNvPr>
          <p:cNvSpPr txBox="1"/>
          <p:nvPr/>
        </p:nvSpPr>
        <p:spPr>
          <a:xfrm>
            <a:off x="363310" y="4282017"/>
            <a:ext cx="6490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</a:rPr>
              <a:t>Em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đã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từng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đến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thăm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những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vùng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miền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nào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của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đất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nước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mình</a:t>
            </a:r>
            <a:r>
              <a:rPr lang="en-US" sz="1800" b="1" dirty="0">
                <a:solidFill>
                  <a:srgbClr val="FF0000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" grpId="0"/>
      <p:bldP spid="12" grpId="0"/>
      <p:bldP spid="13" grpId="0"/>
      <p:bldP spid="1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C4A6C3F-CE6F-4B90-9A96-86738710A9AB}"/>
              </a:ext>
            </a:extLst>
          </p:cNvPr>
          <p:cNvGrpSpPr/>
          <p:nvPr/>
        </p:nvGrpSpPr>
        <p:grpSpPr>
          <a:xfrm>
            <a:off x="350124" y="659872"/>
            <a:ext cx="6329720" cy="4464982"/>
            <a:chOff x="1144267" y="1390819"/>
            <a:chExt cx="5130246" cy="36770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CD24776-F859-41A1-B689-7CE133CA520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6BACFB1-FE8A-4EF3-93FF-8C0495BC7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2C645D-5C6B-453D-85C4-8ACFDFAC96DE}"/>
                  </a:ext>
                </a:extLst>
              </p:cNvPr>
              <p:cNvSpPr txBox="1"/>
              <p:nvPr/>
            </p:nvSpPr>
            <p:spPr>
              <a:xfrm>
                <a:off x="2813332" y="3065450"/>
                <a:ext cx="2009748" cy="996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5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5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D946C2-0E3E-46A8-AE88-B0F56622B312}"/>
                  </a:ext>
                </a:extLst>
              </p:cNvPr>
              <p:cNvSpPr txBox="1"/>
              <p:nvPr/>
            </p:nvSpPr>
            <p:spPr>
              <a:xfrm>
                <a:off x="2260449" y="2590777"/>
                <a:ext cx="3041009" cy="689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36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1</a:t>
                </a:r>
                <a:endParaRPr lang="en-US" sz="3600" b="1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3870305D-FA79-4B2E-A1D1-C2B3F36B4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799219" cy="1799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846553-92E2-446E-8660-138595A09064}"/>
              </a:ext>
            </a:extLst>
          </p:cNvPr>
          <p:cNvGrpSpPr/>
          <p:nvPr/>
        </p:nvGrpSpPr>
        <p:grpSpPr>
          <a:xfrm>
            <a:off x="458603" y="269828"/>
            <a:ext cx="1624533" cy="681877"/>
            <a:chOff x="358457" y="617893"/>
            <a:chExt cx="1624533" cy="68187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A2CF8A-0FC3-457C-9A07-DEBA0ADDBBC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8B8078-EE84-4013-8417-F7156D925429}"/>
                </a:ext>
              </a:extLst>
            </p:cNvPr>
            <p:cNvSpPr txBox="1"/>
            <p:nvPr/>
          </p:nvSpPr>
          <p:spPr>
            <a:xfrm>
              <a:off x="358457" y="65343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0767905-8787-4AEC-9D09-B929E44F5BEA}"/>
              </a:ext>
            </a:extLst>
          </p:cNvPr>
          <p:cNvSpPr txBox="1"/>
          <p:nvPr/>
        </p:nvSpPr>
        <p:spPr>
          <a:xfrm>
            <a:off x="1727115" y="568094"/>
            <a:ext cx="4952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TRÊN CÁC MIỀN ĐẤT NƯỚC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57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12593" y="489161"/>
            <a:ext cx="61069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Đất nước Việt Nam thật tươi đẹp. Hãy cùng nhau đi thăm các miền đất nước qua những câu ca dao.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Đầu tiên, chúng ta sẽ đến Phú Thọ, miền </a:t>
            </a:r>
            <a:r>
              <a:rPr lang="vi-VN" sz="1300" dirty="0" err="1">
                <a:latin typeface="UTM Avo" panose="02040603050506020204" pitchFamily="18" charset="0"/>
              </a:rPr>
              <a:t>Bắc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vi-VN" sz="1300" dirty="0" err="1">
                <a:latin typeface="UTM Avo" panose="02040603050506020204" pitchFamily="18" charset="0"/>
              </a:rPr>
              <a:t>nước</a:t>
            </a:r>
            <a:r>
              <a:rPr lang="vi-VN" sz="1300" dirty="0">
                <a:latin typeface="UTM Avo" panose="02040603050506020204" pitchFamily="18" charset="0"/>
              </a:rPr>
              <a:t> ta, nơi có đền thờ Vua Hùng, nơi được </a:t>
            </a:r>
            <a:r>
              <a:rPr lang="vi-VN" sz="1300" dirty="0" err="1">
                <a:latin typeface="UTM Avo" panose="02040603050506020204" pitchFamily="18" charset="0"/>
              </a:rPr>
              <a:t>gọi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vi-VN" sz="1300" dirty="0" err="1">
                <a:latin typeface="UTM Avo" panose="02040603050506020204" pitchFamily="18" charset="0"/>
              </a:rPr>
              <a:t>là</a:t>
            </a:r>
            <a:r>
              <a:rPr lang="vi-VN" sz="1300" dirty="0">
                <a:latin typeface="UTM Avo" panose="02040603050506020204" pitchFamily="18" charset="0"/>
              </a:rPr>
              <a:t> “quê cha đất tổ”: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Dù ai đi ngược về xuôi</a:t>
            </a:r>
          </a:p>
          <a:p>
            <a:r>
              <a:rPr lang="vi-VN" sz="1300" dirty="0">
                <a:latin typeface="UTM Avo" panose="02040603050506020204" pitchFamily="18" charset="0"/>
              </a:rPr>
              <a:t>Nhớ ngày Giỗ Tổ mùng Mười tháng Ba.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516674" y="53974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972837" y="53974"/>
            <a:ext cx="311333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TRÊN CÁC MIỀN ĐẤT NƯỚC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530BC7-951C-41EE-892D-67BDEB236BAA}"/>
              </a:ext>
            </a:extLst>
          </p:cNvPr>
          <p:cNvSpPr txBox="1"/>
          <p:nvPr/>
        </p:nvSpPr>
        <p:spPr>
          <a:xfrm>
            <a:off x="3107448" y="2386701"/>
            <a:ext cx="37505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Tiếp đến, chúng ta cùng vào miền Trung:</a:t>
            </a:r>
          </a:p>
          <a:p>
            <a:pPr indent="171450" algn="ctr"/>
            <a:r>
              <a:rPr lang="vi-VN" sz="1300" dirty="0">
                <a:latin typeface="UTM Avo" panose="02040603050506020204" pitchFamily="18" charset="0"/>
              </a:rPr>
              <a:t>Đường vô xứ Nghệ quanh quanh</a:t>
            </a:r>
          </a:p>
          <a:p>
            <a:pPr indent="171450" algn="ctr"/>
            <a:r>
              <a:rPr lang="vi-VN" sz="1300" dirty="0">
                <a:latin typeface="UTM Avo" panose="02040603050506020204" pitchFamily="18" charset="0"/>
              </a:rPr>
              <a:t>Non xanh nước biếc như tranh họa đồ.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663200" y="3120298"/>
            <a:ext cx="43827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Và chúng ta cùng khám phá miền đất Nam Bộ:</a:t>
            </a:r>
          </a:p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              </a:t>
            </a:r>
            <a:r>
              <a:rPr lang="vi-VN" sz="1300" dirty="0" err="1">
                <a:latin typeface="UTM Avo" panose="02040603050506020204" pitchFamily="18" charset="0"/>
              </a:rPr>
              <a:t>Đồng</a:t>
            </a:r>
            <a:r>
              <a:rPr lang="vi-VN" sz="1300" dirty="0">
                <a:latin typeface="UTM Avo" panose="02040603050506020204" pitchFamily="18" charset="0"/>
              </a:rPr>
              <a:t> Tháp Mười cò bay thẳng cánh</a:t>
            </a:r>
          </a:p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              </a:t>
            </a:r>
            <a:r>
              <a:rPr lang="vi-VN" sz="1300" dirty="0" err="1">
                <a:latin typeface="UTM Avo" panose="02040603050506020204" pitchFamily="18" charset="0"/>
              </a:rPr>
              <a:t>Nước</a:t>
            </a:r>
            <a:r>
              <a:rPr lang="vi-VN" sz="1300" dirty="0">
                <a:latin typeface="UTM Avo" panose="02040603050506020204" pitchFamily="18" charset="0"/>
              </a:rPr>
              <a:t> Tháp Mười lóng lánh cá tôm.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99599-BE65-452B-93FD-5FE0CF8722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502" y="1169282"/>
            <a:ext cx="2568119" cy="1232018"/>
          </a:xfrm>
          <a:prstGeom prst="round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1D1650-3389-439F-B37B-84C69D6C62B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8793" y="3770735"/>
            <a:ext cx="2891517" cy="9054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8E88EC-AE64-4FB9-95F3-D2C5C953167F}"/>
              </a:ext>
            </a:extLst>
          </p:cNvPr>
          <p:cNvSpPr txBox="1"/>
          <p:nvPr/>
        </p:nvSpPr>
        <p:spPr>
          <a:xfrm>
            <a:off x="464633" y="4451003"/>
            <a:ext cx="60029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</a:t>
            </a:r>
            <a:r>
              <a:rPr lang="vi-VN" sz="1300" dirty="0" err="1">
                <a:latin typeface="UTM Avo" panose="02040603050506020204" pitchFamily="18" charset="0"/>
              </a:rPr>
              <a:t>Vậy</a:t>
            </a:r>
            <a:r>
              <a:rPr lang="vi-VN" sz="1300" dirty="0">
                <a:latin typeface="UTM Avo" panose="02040603050506020204" pitchFamily="18" charset="0"/>
              </a:rPr>
              <a:t> là chúng ta đã đi qua ba miền Bắc, Trung, Nam của đất nước. Nơi nào </a:t>
            </a:r>
            <a:r>
              <a:rPr lang="vi-VN" sz="1300" dirty="0" err="1">
                <a:latin typeface="UTM Avo" panose="02040603050506020204" pitchFamily="18" charset="0"/>
              </a:rPr>
              <a:t>cũng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en-US" sz="1300" dirty="0">
                <a:latin typeface="UTM Avo" panose="02040603050506020204" pitchFamily="18" charset="0"/>
              </a:rPr>
              <a:t>  </a:t>
            </a:r>
            <a:r>
              <a:rPr lang="vi-VN" sz="1300" dirty="0" err="1">
                <a:latin typeface="UTM Avo" panose="02040603050506020204" pitchFamily="18" charset="0"/>
              </a:rPr>
              <a:t>để</a:t>
            </a:r>
            <a:r>
              <a:rPr lang="vi-VN" sz="1300" dirty="0">
                <a:latin typeface="UTM Avo" panose="02040603050506020204" pitchFamily="18" charset="0"/>
              </a:rPr>
              <a:t> lại biết bao tình cảm mến thương.</a:t>
            </a:r>
          </a:p>
          <a:p>
            <a:pPr indent="171450" algn="r"/>
            <a:r>
              <a:rPr lang="vi-VN" sz="1300" dirty="0">
                <a:latin typeface="UTM Avo" panose="02040603050506020204" pitchFamily="18" charset="0"/>
              </a:rPr>
              <a:t>(Thùy Dương </a:t>
            </a:r>
            <a:r>
              <a:rPr lang="vi-VN" sz="1300" i="1" dirty="0">
                <a:latin typeface="UTM Avo" panose="02040603050506020204" pitchFamily="18" charset="0"/>
              </a:rPr>
              <a:t>tổng hợp</a:t>
            </a:r>
            <a:r>
              <a:rPr lang="vi-VN" sz="1300" dirty="0">
                <a:latin typeface="UTM Avo" panose="02040603050506020204" pitchFamily="18" charset="0"/>
              </a:rPr>
              <a:t>)</a:t>
            </a:r>
            <a:r>
              <a:rPr lang="vi-VN" sz="1300" i="1" dirty="0">
                <a:latin typeface="UTM Avo" panose="02040603050506020204" pitchFamily="18" charset="0"/>
              </a:rPr>
              <a:t> </a:t>
            </a:r>
            <a:endParaRPr lang="vi-VN" sz="1300" dirty="0"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C9C20C-932F-46F5-AEED-6C07503CB4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593" y="1754969"/>
            <a:ext cx="2441959" cy="12926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0E5FE4-0DF8-479F-9C64-33430400C23B}"/>
              </a:ext>
            </a:extLst>
          </p:cNvPr>
          <p:cNvSpPr txBox="1"/>
          <p:nvPr/>
        </p:nvSpPr>
        <p:spPr>
          <a:xfrm>
            <a:off x="5044730" y="40735"/>
            <a:ext cx="1689652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ĐỌC MẪU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224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46BF6E-482E-422A-A0F8-9DA4D1A95D94}"/>
              </a:ext>
            </a:extLst>
          </p:cNvPr>
          <p:cNvSpPr txBox="1"/>
          <p:nvPr/>
        </p:nvSpPr>
        <p:spPr>
          <a:xfrm>
            <a:off x="2360778" y="1825859"/>
            <a:ext cx="247131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lang="en-US" sz="225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ngược</a:t>
            </a:r>
            <a:r>
              <a:rPr lang="en-US" sz="225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lang="en-US" sz="225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xuôi</a:t>
            </a:r>
            <a:endParaRPr lang="en-US" sz="225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64380-4255-4145-A4D3-7D05AFA98E12}"/>
              </a:ext>
            </a:extLst>
          </p:cNvPr>
          <p:cNvSpPr txBox="1"/>
          <p:nvPr/>
        </p:nvSpPr>
        <p:spPr>
          <a:xfrm>
            <a:off x="2360778" y="2317510"/>
            <a:ext cx="231228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Quanh</a:t>
            </a:r>
            <a:r>
              <a:rPr lang="en-US" sz="225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quanh</a:t>
            </a:r>
            <a:endParaRPr lang="en-US" sz="225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80474" y="602076"/>
            <a:ext cx="1592036" cy="144307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1641916" y="837343"/>
            <a:ext cx="3909034" cy="61878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514350">
              <a:buClrTx/>
              <a:defRPr/>
            </a:pPr>
            <a:r>
              <a:rPr lang="en-US" sz="3375" dirty="0" err="1">
                <a:solidFill>
                  <a:srgbClr val="F2F2E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lang="en-US" sz="3375" dirty="0">
                <a:solidFill>
                  <a:srgbClr val="F2F2E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F2F2E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lang="en-US" sz="3375" dirty="0">
                <a:solidFill>
                  <a:srgbClr val="F2F2E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F2F2E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sz="3375" dirty="0">
                <a:solidFill>
                  <a:srgbClr val="F2F2E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F2F2E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lang="en-US" sz="3375" dirty="0">
              <a:solidFill>
                <a:srgbClr val="F2F2E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EBE655-4055-4458-8D00-A2E6066EC27A}"/>
              </a:ext>
            </a:extLst>
          </p:cNvPr>
          <p:cNvSpPr txBox="1"/>
          <p:nvPr/>
        </p:nvSpPr>
        <p:spPr>
          <a:xfrm>
            <a:off x="2360778" y="2836279"/>
            <a:ext cx="342379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225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Non </a:t>
            </a: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lang="en-US" sz="225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lang="en-US" sz="225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biếc</a:t>
            </a:r>
            <a:endParaRPr lang="en-US" sz="225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D09ED3-8744-471C-A237-95B7DE03402B}"/>
              </a:ext>
            </a:extLst>
          </p:cNvPr>
          <p:cNvSpPr txBox="1"/>
          <p:nvPr/>
        </p:nvSpPr>
        <p:spPr>
          <a:xfrm>
            <a:off x="2360778" y="3355048"/>
            <a:ext cx="168503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Lễ</a:t>
            </a:r>
            <a:r>
              <a:rPr lang="en-US" sz="225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lang="en-US" sz="225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32DBA1-F35C-4D56-8D9E-81979EC3A338}"/>
              </a:ext>
            </a:extLst>
          </p:cNvPr>
          <p:cNvSpPr txBox="1"/>
          <p:nvPr/>
        </p:nvSpPr>
        <p:spPr>
          <a:xfrm>
            <a:off x="2360777" y="3916955"/>
            <a:ext cx="168503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Lóng</a:t>
            </a:r>
            <a:r>
              <a:rPr lang="en-US" sz="225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lánh</a:t>
            </a:r>
            <a:endParaRPr lang="en-US" sz="225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9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12593" y="489161"/>
            <a:ext cx="61069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Đất nước Việt Nam thật tươi đẹp. Hãy cùng nhau đi thăm các miền đất nước qua những câu ca dao.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Đầu tiên, chúng ta sẽ đến Phú Thọ, miền </a:t>
            </a:r>
            <a:r>
              <a:rPr lang="vi-VN" sz="1300" dirty="0" err="1">
                <a:latin typeface="UTM Avo" panose="02040603050506020204" pitchFamily="18" charset="0"/>
              </a:rPr>
              <a:t>Bắc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vi-VN" sz="1300" dirty="0" err="1">
                <a:latin typeface="UTM Avo" panose="02040603050506020204" pitchFamily="18" charset="0"/>
              </a:rPr>
              <a:t>nước</a:t>
            </a:r>
            <a:r>
              <a:rPr lang="vi-VN" sz="1300" dirty="0">
                <a:latin typeface="UTM Avo" panose="02040603050506020204" pitchFamily="18" charset="0"/>
              </a:rPr>
              <a:t> ta, nơi có đền thờ Vua Hùng, nơi được </a:t>
            </a:r>
            <a:r>
              <a:rPr lang="vi-VN" sz="1300" dirty="0" err="1">
                <a:latin typeface="UTM Avo" panose="02040603050506020204" pitchFamily="18" charset="0"/>
              </a:rPr>
              <a:t>gọi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vi-VN" sz="1300" dirty="0" err="1">
                <a:latin typeface="UTM Avo" panose="02040603050506020204" pitchFamily="18" charset="0"/>
              </a:rPr>
              <a:t>là</a:t>
            </a:r>
            <a:r>
              <a:rPr lang="vi-VN" sz="1300" dirty="0">
                <a:latin typeface="UTM Avo" panose="02040603050506020204" pitchFamily="18" charset="0"/>
              </a:rPr>
              <a:t> “quê cha đất tổ”: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Dù ai đi ngược về xuôi</a:t>
            </a:r>
          </a:p>
          <a:p>
            <a:r>
              <a:rPr lang="vi-VN" sz="1300" dirty="0">
                <a:latin typeface="UTM Avo" panose="02040603050506020204" pitchFamily="18" charset="0"/>
              </a:rPr>
              <a:t>Nhớ ngày Giỗ Tổ mùng Mười tháng Ba.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516674" y="53974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972837" y="53974"/>
            <a:ext cx="311333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TRÊN CÁC MIỀN ĐẤT NƯỚC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530BC7-951C-41EE-892D-67BDEB236BAA}"/>
              </a:ext>
            </a:extLst>
          </p:cNvPr>
          <p:cNvSpPr txBox="1"/>
          <p:nvPr/>
        </p:nvSpPr>
        <p:spPr>
          <a:xfrm>
            <a:off x="3107448" y="2386701"/>
            <a:ext cx="37505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Tiếp đến, chúng ta cùng vào miền Trung:</a:t>
            </a:r>
          </a:p>
          <a:p>
            <a:pPr indent="171450" algn="ctr"/>
            <a:r>
              <a:rPr lang="vi-VN" sz="1300" dirty="0">
                <a:latin typeface="UTM Avo" panose="02040603050506020204" pitchFamily="18" charset="0"/>
              </a:rPr>
              <a:t>Đường vô xứ Nghệ quanh quanh</a:t>
            </a:r>
          </a:p>
          <a:p>
            <a:pPr indent="171450" algn="ctr"/>
            <a:r>
              <a:rPr lang="vi-VN" sz="1300" dirty="0">
                <a:latin typeface="UTM Avo" panose="02040603050506020204" pitchFamily="18" charset="0"/>
              </a:rPr>
              <a:t>Non xanh nước biếc như tranh họa đồ.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663200" y="3120298"/>
            <a:ext cx="43827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Và chúng ta cùng khám phá miền đất Nam Bộ:</a:t>
            </a:r>
          </a:p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              </a:t>
            </a:r>
            <a:r>
              <a:rPr lang="vi-VN" sz="1300" dirty="0" err="1">
                <a:latin typeface="UTM Avo" panose="02040603050506020204" pitchFamily="18" charset="0"/>
              </a:rPr>
              <a:t>Đồng</a:t>
            </a:r>
            <a:r>
              <a:rPr lang="vi-VN" sz="1300" dirty="0">
                <a:latin typeface="UTM Avo" panose="02040603050506020204" pitchFamily="18" charset="0"/>
              </a:rPr>
              <a:t> Tháp Mười cò bay thẳng cánh</a:t>
            </a:r>
          </a:p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              </a:t>
            </a:r>
            <a:r>
              <a:rPr lang="vi-VN" sz="1300" dirty="0" err="1">
                <a:latin typeface="UTM Avo" panose="02040603050506020204" pitchFamily="18" charset="0"/>
              </a:rPr>
              <a:t>Nước</a:t>
            </a:r>
            <a:r>
              <a:rPr lang="vi-VN" sz="1300" dirty="0">
                <a:latin typeface="UTM Avo" panose="02040603050506020204" pitchFamily="18" charset="0"/>
              </a:rPr>
              <a:t> Tháp Mười lóng lánh cá tôm.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99599-BE65-452B-93FD-5FE0CF8722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502" y="1169282"/>
            <a:ext cx="2568119" cy="1232018"/>
          </a:xfrm>
          <a:prstGeom prst="round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1D1650-3389-439F-B37B-84C69D6C62B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8793" y="3770735"/>
            <a:ext cx="2891517" cy="9054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8E88EC-AE64-4FB9-95F3-D2C5C953167F}"/>
              </a:ext>
            </a:extLst>
          </p:cNvPr>
          <p:cNvSpPr txBox="1"/>
          <p:nvPr/>
        </p:nvSpPr>
        <p:spPr>
          <a:xfrm>
            <a:off x="464633" y="4451003"/>
            <a:ext cx="60029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</a:t>
            </a:r>
            <a:r>
              <a:rPr lang="vi-VN" sz="1300" dirty="0" err="1">
                <a:latin typeface="UTM Avo" panose="02040603050506020204" pitchFamily="18" charset="0"/>
              </a:rPr>
              <a:t>Vậy</a:t>
            </a:r>
            <a:r>
              <a:rPr lang="vi-VN" sz="1300" dirty="0">
                <a:latin typeface="UTM Avo" panose="02040603050506020204" pitchFamily="18" charset="0"/>
              </a:rPr>
              <a:t> là chúng ta đã đi qua ba miền Bắc, Trung, Nam của đất nước. Nơi nào </a:t>
            </a:r>
            <a:r>
              <a:rPr lang="vi-VN" sz="1300" dirty="0" err="1">
                <a:latin typeface="UTM Avo" panose="02040603050506020204" pitchFamily="18" charset="0"/>
              </a:rPr>
              <a:t>cũng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en-US" sz="1300" dirty="0">
                <a:latin typeface="UTM Avo" panose="02040603050506020204" pitchFamily="18" charset="0"/>
              </a:rPr>
              <a:t>  </a:t>
            </a:r>
            <a:r>
              <a:rPr lang="vi-VN" sz="1300" dirty="0" err="1">
                <a:latin typeface="UTM Avo" panose="02040603050506020204" pitchFamily="18" charset="0"/>
              </a:rPr>
              <a:t>để</a:t>
            </a:r>
            <a:r>
              <a:rPr lang="vi-VN" sz="1300" dirty="0">
                <a:latin typeface="UTM Avo" panose="02040603050506020204" pitchFamily="18" charset="0"/>
              </a:rPr>
              <a:t> lại biết bao tình cảm mến thương.</a:t>
            </a:r>
          </a:p>
          <a:p>
            <a:pPr indent="171450" algn="r"/>
            <a:r>
              <a:rPr lang="vi-VN" sz="1300" dirty="0">
                <a:latin typeface="UTM Avo" panose="02040603050506020204" pitchFamily="18" charset="0"/>
              </a:rPr>
              <a:t>(Thùy Dương </a:t>
            </a:r>
            <a:r>
              <a:rPr lang="vi-VN" sz="1300" i="1" dirty="0">
                <a:latin typeface="UTM Avo" panose="02040603050506020204" pitchFamily="18" charset="0"/>
              </a:rPr>
              <a:t>tổng hợp</a:t>
            </a:r>
            <a:r>
              <a:rPr lang="vi-VN" sz="1300" dirty="0">
                <a:latin typeface="UTM Avo" panose="02040603050506020204" pitchFamily="18" charset="0"/>
              </a:rPr>
              <a:t>)</a:t>
            </a:r>
            <a:r>
              <a:rPr lang="vi-VN" sz="1300" i="1" dirty="0">
                <a:latin typeface="UTM Avo" panose="02040603050506020204" pitchFamily="18" charset="0"/>
              </a:rPr>
              <a:t> </a:t>
            </a:r>
            <a:endParaRPr lang="vi-VN" sz="1300" dirty="0"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C9C20C-932F-46F5-AEED-6C07503CB4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593" y="1754969"/>
            <a:ext cx="2441959" cy="12926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145202-8D15-4959-9EE1-D2D3B282F6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7" y="449585"/>
            <a:ext cx="304770" cy="28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A0D7A4-3EC2-4C48-AD10-875A5CE44DC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3" y="896024"/>
            <a:ext cx="288000" cy="28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FA3B0F-9264-42FA-8DBD-86F467B463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5" y="3120298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957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12593" y="489161"/>
            <a:ext cx="61069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Đất nước Việt Nam thật tươi đẹp. Hãy cùng nhau đi thăm các miền đất nước qua những câu ca dao.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Đầu tiên, chúng ta sẽ đến Phú Thọ, miền </a:t>
            </a:r>
            <a:r>
              <a:rPr lang="vi-VN" sz="1300" dirty="0" err="1">
                <a:latin typeface="UTM Avo" panose="02040603050506020204" pitchFamily="18" charset="0"/>
              </a:rPr>
              <a:t>Bắc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vi-VN" sz="1300" dirty="0" err="1">
                <a:latin typeface="UTM Avo" panose="02040603050506020204" pitchFamily="18" charset="0"/>
              </a:rPr>
              <a:t>nước</a:t>
            </a:r>
            <a:r>
              <a:rPr lang="vi-VN" sz="1300" dirty="0">
                <a:latin typeface="UTM Avo" panose="02040603050506020204" pitchFamily="18" charset="0"/>
              </a:rPr>
              <a:t> ta, nơi có đền thờ Vua Hùng, nơi được </a:t>
            </a:r>
            <a:r>
              <a:rPr lang="vi-VN" sz="1300" dirty="0" err="1">
                <a:latin typeface="UTM Avo" panose="02040603050506020204" pitchFamily="18" charset="0"/>
              </a:rPr>
              <a:t>gọi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vi-VN" sz="1300" dirty="0" err="1">
                <a:latin typeface="UTM Avo" panose="02040603050506020204" pitchFamily="18" charset="0"/>
              </a:rPr>
              <a:t>là</a:t>
            </a:r>
            <a:r>
              <a:rPr lang="vi-VN" sz="1300" dirty="0">
                <a:latin typeface="UTM Avo" panose="02040603050506020204" pitchFamily="18" charset="0"/>
              </a:rPr>
              <a:t> “quê cha đất tổ”: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Dù ai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đi ngược về xuôi</a:t>
            </a:r>
          </a:p>
          <a:p>
            <a:r>
              <a:rPr lang="vi-VN" sz="1300" dirty="0">
                <a:latin typeface="UTM Avo" panose="02040603050506020204" pitchFamily="18" charset="0"/>
              </a:rPr>
              <a:t>Nhớ ngày Giỗ Tổ mùng Mười tháng Ba.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516674" y="53974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972837" y="53974"/>
            <a:ext cx="311333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TRÊN CÁC MIỀN ĐẤT NƯỚC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530BC7-951C-41EE-892D-67BDEB236BAA}"/>
              </a:ext>
            </a:extLst>
          </p:cNvPr>
          <p:cNvSpPr txBox="1"/>
          <p:nvPr/>
        </p:nvSpPr>
        <p:spPr>
          <a:xfrm>
            <a:off x="3107448" y="2386701"/>
            <a:ext cx="37505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Tiếp đến, chúng ta cùng vào miền Trung:</a:t>
            </a:r>
          </a:p>
          <a:p>
            <a:pPr indent="171450" algn="ctr"/>
            <a:r>
              <a:rPr lang="vi-VN" sz="1300" dirty="0">
                <a:latin typeface="UTM Avo" panose="02040603050506020204" pitchFamily="18" charset="0"/>
              </a:rPr>
              <a:t>Đường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vô</a:t>
            </a:r>
            <a:r>
              <a:rPr lang="vi-VN" sz="1300" dirty="0">
                <a:latin typeface="UTM Avo" panose="02040603050506020204" pitchFamily="18" charset="0"/>
              </a:rPr>
              <a:t> xứ Nghệ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quanh quanh</a:t>
            </a:r>
          </a:p>
          <a:p>
            <a:pPr indent="171450" algn="ctr"/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Non xanh nước biếc </a:t>
            </a:r>
            <a:r>
              <a:rPr lang="vi-VN" sz="1300" dirty="0">
                <a:latin typeface="UTM Avo" panose="02040603050506020204" pitchFamily="18" charset="0"/>
              </a:rPr>
              <a:t>như tranh họa đồ.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663200" y="3120298"/>
            <a:ext cx="43827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Và chúng ta cùng khám phá miền đất Nam Bộ:</a:t>
            </a:r>
          </a:p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              </a:t>
            </a:r>
            <a:r>
              <a:rPr lang="vi-VN" sz="1300" dirty="0" err="1">
                <a:latin typeface="UTM Avo" panose="02040603050506020204" pitchFamily="18" charset="0"/>
              </a:rPr>
              <a:t>Đồng</a:t>
            </a:r>
            <a:r>
              <a:rPr lang="vi-VN" sz="1300" dirty="0">
                <a:latin typeface="UTM Avo" panose="02040603050506020204" pitchFamily="18" charset="0"/>
              </a:rPr>
              <a:t> Tháp Mười cò bay thẳng cánh</a:t>
            </a:r>
          </a:p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              </a:t>
            </a:r>
            <a:r>
              <a:rPr lang="vi-VN" sz="1300" dirty="0" err="1">
                <a:latin typeface="UTM Avo" panose="02040603050506020204" pitchFamily="18" charset="0"/>
              </a:rPr>
              <a:t>Nước</a:t>
            </a:r>
            <a:r>
              <a:rPr lang="vi-VN" sz="1300" dirty="0">
                <a:latin typeface="UTM Avo" panose="02040603050506020204" pitchFamily="18" charset="0"/>
              </a:rPr>
              <a:t> Tháp Mười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lóng lánh </a:t>
            </a:r>
            <a:r>
              <a:rPr lang="vi-VN" sz="1300" dirty="0">
                <a:latin typeface="UTM Avo" panose="02040603050506020204" pitchFamily="18" charset="0"/>
              </a:rPr>
              <a:t>cá tôm.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99599-BE65-452B-93FD-5FE0CF8722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502" y="1169282"/>
            <a:ext cx="2568119" cy="1232018"/>
          </a:xfrm>
          <a:prstGeom prst="round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1D1650-3389-439F-B37B-84C69D6C62B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8793" y="3770735"/>
            <a:ext cx="2891517" cy="9054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8E88EC-AE64-4FB9-95F3-D2C5C953167F}"/>
              </a:ext>
            </a:extLst>
          </p:cNvPr>
          <p:cNvSpPr txBox="1"/>
          <p:nvPr/>
        </p:nvSpPr>
        <p:spPr>
          <a:xfrm>
            <a:off x="464633" y="4451003"/>
            <a:ext cx="60029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</a:t>
            </a:r>
            <a:r>
              <a:rPr lang="vi-VN" sz="1300" dirty="0" err="1">
                <a:latin typeface="UTM Avo" panose="02040603050506020204" pitchFamily="18" charset="0"/>
              </a:rPr>
              <a:t>Vậy</a:t>
            </a:r>
            <a:r>
              <a:rPr lang="vi-VN" sz="1300" dirty="0">
                <a:latin typeface="UTM Avo" panose="02040603050506020204" pitchFamily="18" charset="0"/>
              </a:rPr>
              <a:t> là chúng ta đã đi qua ba miền Bắc, Trung, Nam của đất nước. Nơi nào </a:t>
            </a:r>
            <a:r>
              <a:rPr lang="vi-VN" sz="1300" dirty="0" err="1">
                <a:latin typeface="UTM Avo" panose="02040603050506020204" pitchFamily="18" charset="0"/>
              </a:rPr>
              <a:t>cũng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en-US" sz="1300" dirty="0">
                <a:latin typeface="UTM Avo" panose="02040603050506020204" pitchFamily="18" charset="0"/>
              </a:rPr>
              <a:t>  </a:t>
            </a:r>
            <a:r>
              <a:rPr lang="vi-VN" sz="1300" dirty="0" err="1">
                <a:latin typeface="UTM Avo" panose="02040603050506020204" pitchFamily="18" charset="0"/>
              </a:rPr>
              <a:t>để</a:t>
            </a:r>
            <a:r>
              <a:rPr lang="vi-VN" sz="1300" dirty="0">
                <a:latin typeface="UTM Avo" panose="02040603050506020204" pitchFamily="18" charset="0"/>
              </a:rPr>
              <a:t> lại biết bao tình cảm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mến thương.</a:t>
            </a:r>
          </a:p>
          <a:p>
            <a:pPr indent="171450" algn="r"/>
            <a:r>
              <a:rPr lang="vi-VN" sz="1300" dirty="0">
                <a:latin typeface="UTM Avo" panose="02040603050506020204" pitchFamily="18" charset="0"/>
              </a:rPr>
              <a:t>(Thùy Dương </a:t>
            </a:r>
            <a:r>
              <a:rPr lang="vi-VN" sz="1300" i="1" dirty="0">
                <a:latin typeface="UTM Avo" panose="02040603050506020204" pitchFamily="18" charset="0"/>
              </a:rPr>
              <a:t>tổng hợp</a:t>
            </a:r>
            <a:r>
              <a:rPr lang="vi-VN" sz="1300" dirty="0">
                <a:latin typeface="UTM Avo" panose="02040603050506020204" pitchFamily="18" charset="0"/>
              </a:rPr>
              <a:t>)</a:t>
            </a:r>
            <a:r>
              <a:rPr lang="vi-VN" sz="1300" i="1" dirty="0">
                <a:latin typeface="UTM Avo" panose="02040603050506020204" pitchFamily="18" charset="0"/>
              </a:rPr>
              <a:t> </a:t>
            </a:r>
            <a:endParaRPr lang="vi-VN" sz="1300" dirty="0"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C9C20C-932F-46F5-AEED-6C07503CB4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593" y="1754969"/>
            <a:ext cx="2441959" cy="12926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145202-8D15-4959-9EE1-D2D3B282F6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7" y="449585"/>
            <a:ext cx="304770" cy="28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A0D7A4-3EC2-4C48-AD10-875A5CE44DC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3" y="896024"/>
            <a:ext cx="288000" cy="28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FA3B0F-9264-42FA-8DBD-86F467B463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5" y="3120298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5547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ênh mông Đồng Tháp Mười | Mytour.vn">
            <a:extLst>
              <a:ext uri="{FF2B5EF4-FFF2-40B4-BE49-F238E27FC236}">
                <a16:creationId xmlns:a16="http://schemas.microsoft.com/office/drawing/2014/main" id="{10891049-3A8B-4C0C-B81E-3A5628318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15"/>
          <a:stretch/>
        </p:blipFill>
        <p:spPr bwMode="auto">
          <a:xfrm>
            <a:off x="1928784" y="3415435"/>
            <a:ext cx="3000432" cy="139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B94C9B-5CD1-40B8-98B3-5E560F377FA0}"/>
              </a:ext>
            </a:extLst>
          </p:cNvPr>
          <p:cNvSpPr txBox="1"/>
          <p:nvPr/>
        </p:nvSpPr>
        <p:spPr>
          <a:xfrm>
            <a:off x="1218102" y="144150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E0965-961B-40D9-94DB-055E158C79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174195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9D234F-530A-44B0-8C0B-D7E30AC1FB5D}"/>
              </a:ext>
            </a:extLst>
          </p:cNvPr>
          <p:cNvSpPr txBox="1"/>
          <p:nvPr/>
        </p:nvSpPr>
        <p:spPr>
          <a:xfrm>
            <a:off x="2621405" y="180860"/>
            <a:ext cx="2016030" cy="4648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GIẢI NGHĨA TỪ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4CAE37-C031-447C-A0D4-4B3695F007FD}"/>
              </a:ext>
            </a:extLst>
          </p:cNvPr>
          <p:cNvSpPr/>
          <p:nvPr/>
        </p:nvSpPr>
        <p:spPr>
          <a:xfrm>
            <a:off x="460224" y="1026720"/>
            <a:ext cx="5996762" cy="41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     Ca dao</a:t>
            </a:r>
            <a:endParaRPr lang="vi-VN" sz="1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260A31-877E-46DB-BCEB-DF51C579FAA0}"/>
              </a:ext>
            </a:extLst>
          </p:cNvPr>
          <p:cNvSpPr/>
          <p:nvPr/>
        </p:nvSpPr>
        <p:spPr>
          <a:xfrm>
            <a:off x="550605" y="1164149"/>
            <a:ext cx="180000" cy="180000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F1432A-BE85-4E86-9EFF-105953948C84}"/>
              </a:ext>
            </a:extLst>
          </p:cNvPr>
          <p:cNvSpPr txBox="1"/>
          <p:nvPr/>
        </p:nvSpPr>
        <p:spPr>
          <a:xfrm>
            <a:off x="1581023" y="1026720"/>
            <a:ext cx="4966344" cy="40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thơ do nhân dân sáng tác, được truyền miệng.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FE4DCB-1A11-4AF5-B4C2-037AA6BE7E5A}"/>
              </a:ext>
            </a:extLst>
          </p:cNvPr>
          <p:cNvSpPr/>
          <p:nvPr/>
        </p:nvSpPr>
        <p:spPr>
          <a:xfrm>
            <a:off x="460224" y="1401068"/>
            <a:ext cx="5996762" cy="41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     Tranh họa đồ</a:t>
            </a:r>
            <a:endParaRPr lang="vi-VN" sz="16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A6628B-28EE-454E-8268-B8E530BA2DF7}"/>
              </a:ext>
            </a:extLst>
          </p:cNvPr>
          <p:cNvSpPr/>
          <p:nvPr/>
        </p:nvSpPr>
        <p:spPr>
          <a:xfrm>
            <a:off x="550605" y="1538497"/>
            <a:ext cx="180000" cy="180000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A90104-6FC0-43F8-A8D3-188450F9336F}"/>
              </a:ext>
            </a:extLst>
          </p:cNvPr>
          <p:cNvSpPr/>
          <p:nvPr/>
        </p:nvSpPr>
        <p:spPr>
          <a:xfrm>
            <a:off x="346601" y="3056714"/>
            <a:ext cx="5996762" cy="41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     Đồng Tháp Mười</a:t>
            </a:r>
            <a:endParaRPr lang="vi-VN" sz="16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A06F489-6BA0-44DB-A8C6-D8A1BFF22202}"/>
              </a:ext>
            </a:extLst>
          </p:cNvPr>
          <p:cNvSpPr/>
          <p:nvPr/>
        </p:nvSpPr>
        <p:spPr>
          <a:xfrm>
            <a:off x="458754" y="3194143"/>
            <a:ext cx="180000" cy="180000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DBBAF-0F3A-495B-B9AB-432F77976EC4}"/>
              </a:ext>
            </a:extLst>
          </p:cNvPr>
          <p:cNvSpPr txBox="1"/>
          <p:nvPr/>
        </p:nvSpPr>
        <p:spPr>
          <a:xfrm>
            <a:off x="2094619" y="1402680"/>
            <a:ext cx="3651413" cy="40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tranh vẽ cảnh vật, sông núi.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26" name="Picture 2" descr="Tranh phong cảnh là gì ? 5 giá trị, 6 chủ đề nghệ thuật">
            <a:extLst>
              <a:ext uri="{FF2B5EF4-FFF2-40B4-BE49-F238E27FC236}">
                <a16:creationId xmlns:a16="http://schemas.microsoft.com/office/drawing/2014/main" id="{733F9A5C-AA41-462F-9194-43EF0154D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71" y="1832430"/>
            <a:ext cx="1800221" cy="12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ọc vẽ tranh phong cảnh online miễn phí. (Không cần có năng khiếu) | Học vẽ  tranh tường 3d, dạy vẽ phong cảnh online cơ bản tại Hà Nội, HCM">
            <a:extLst>
              <a:ext uri="{FF2B5EF4-FFF2-40B4-BE49-F238E27FC236}">
                <a16:creationId xmlns:a16="http://schemas.microsoft.com/office/drawing/2014/main" id="{00B84022-0A7D-44AD-9CFF-9F0B1A7B1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59" y="1832431"/>
            <a:ext cx="2340287" cy="12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8AA1FF8-D4BF-4628-89BC-C4F5F6D5AEA2}"/>
              </a:ext>
            </a:extLst>
          </p:cNvPr>
          <p:cNvSpPr txBox="1"/>
          <p:nvPr/>
        </p:nvSpPr>
        <p:spPr>
          <a:xfrm>
            <a:off x="2261659" y="3062165"/>
            <a:ext cx="4471832" cy="40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tên vùng đất trũng rộng lớn ở miền Nam.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32" name="Picture 8" descr="Tranh Phong Cảnh Thiên Nhiên Ngôi Nhà Bên Sông SDTN149 - HapNature">
            <a:extLst>
              <a:ext uri="{FF2B5EF4-FFF2-40B4-BE49-F238E27FC236}">
                <a16:creationId xmlns:a16="http://schemas.microsoft.com/office/drawing/2014/main" id="{10ADC51F-87DE-43C8-B753-4C82264DC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310" y="1832430"/>
            <a:ext cx="1823495" cy="12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9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11" grpId="0"/>
      <p:bldP spid="15" grpId="0"/>
      <p:bldP spid="16" grpId="0" animBg="1"/>
      <p:bldP spid="17" grpId="0"/>
      <p:bldP spid="18" grpId="0" animBg="1"/>
      <p:bldP spid="13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3811</TotalTime>
  <Words>820</Words>
  <Application>Microsoft Office PowerPoint</Application>
  <PresentationFormat>Custom</PresentationFormat>
  <Paragraphs>87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Kalam</vt:lpstr>
      <vt:lpstr>Times New Roman</vt:lpstr>
      <vt:lpstr>UTM Avo</vt:lpstr>
      <vt:lpstr>Calibri</vt:lpstr>
      <vt:lpstr>Arial</vt:lpstr>
      <vt:lpstr>Montserrat</vt:lpstr>
      <vt:lpstr>UTM Cookies</vt:lpstr>
      <vt:lpstr>Calibri Light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Linhtu75@gmail.com</cp:lastModifiedBy>
  <cp:revision>260</cp:revision>
  <dcterms:modified xsi:type="dcterms:W3CDTF">2026-04-14T13:59:00Z</dcterms:modified>
</cp:coreProperties>
</file>