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370" r:id="rId3"/>
    <p:sldId id="334" r:id="rId4"/>
    <p:sldId id="291" r:id="rId5"/>
    <p:sldId id="292" r:id="rId6"/>
    <p:sldId id="293" r:id="rId7"/>
    <p:sldId id="294" r:id="rId8"/>
    <p:sldId id="295" r:id="rId9"/>
    <p:sldId id="336" r:id="rId10"/>
    <p:sldId id="338" r:id="rId11"/>
    <p:sldId id="339" r:id="rId12"/>
    <p:sldId id="269" r:id="rId13"/>
    <p:sldId id="297"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CB339-7D5D-404D-A990-DBA6D5D6EBDD}" type="datetimeFigureOut">
              <a:rPr lang="en-US" smtClean="0"/>
              <a:t>4/15/2026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66DF7-84C4-4117-994B-14FB09DF49AB}" type="slidenum">
              <a:rPr lang="en-US" smtClean="0"/>
              <a:t>‹#›</a:t>
            </a:fld>
            <a:endParaRPr lang="en-US"/>
          </a:p>
        </p:txBody>
      </p:sp>
    </p:spTree>
    <p:extLst>
      <p:ext uri="{BB962C8B-B14F-4D97-AF65-F5344CB8AC3E}">
        <p14:creationId xmlns:p14="http://schemas.microsoft.com/office/powerpoint/2010/main" val="209492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5614DF-D5FA-44FD-8D53-1FA84DE0A0A8}"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346709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614DF-D5FA-44FD-8D53-1FA84DE0A0A8}"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8887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614DF-D5FA-44FD-8D53-1FA84DE0A0A8}"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256244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2"/>
            <a:ext cx="12192015" cy="2247075"/>
          </a:xfrm>
          <a:prstGeom prst="rect">
            <a:avLst/>
          </a:prstGeom>
        </p:spPr>
      </p:pic>
    </p:spTree>
    <p:extLst>
      <p:ext uri="{BB962C8B-B14F-4D97-AF65-F5344CB8AC3E}">
        <p14:creationId xmlns:p14="http://schemas.microsoft.com/office/powerpoint/2010/main" val="3577396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614DF-D5FA-44FD-8D53-1FA84DE0A0A8}"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34114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614DF-D5FA-44FD-8D53-1FA84DE0A0A8}"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83050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5614DF-D5FA-44FD-8D53-1FA84DE0A0A8}"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88297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5614DF-D5FA-44FD-8D53-1FA84DE0A0A8}" type="datetimeFigureOut">
              <a:rPr lang="en-US" smtClean="0"/>
              <a:t>4/15/2026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323701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5614DF-D5FA-44FD-8D53-1FA84DE0A0A8}" type="datetimeFigureOut">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57274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614DF-D5FA-44FD-8D53-1FA84DE0A0A8}" type="datetimeFigureOut">
              <a:rPr lang="en-US" smtClean="0"/>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324389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614DF-D5FA-44FD-8D53-1FA84DE0A0A8}"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37694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614DF-D5FA-44FD-8D53-1FA84DE0A0A8}"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06476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614DF-D5FA-44FD-8D53-1FA84DE0A0A8}" type="datetimeFigureOut">
              <a:rPr lang="en-US" smtClean="0"/>
              <a:t>4/15/2026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1C065-D557-4F1C-AEF7-FF052F924E64}" type="slidenum">
              <a:rPr lang="en-US" smtClean="0"/>
              <a:t>‹#›</a:t>
            </a:fld>
            <a:endParaRPr lang="en-US"/>
          </a:p>
        </p:txBody>
      </p:sp>
    </p:spTree>
    <p:extLst>
      <p:ext uri="{BB962C8B-B14F-4D97-AF65-F5344CB8AC3E}">
        <p14:creationId xmlns:p14="http://schemas.microsoft.com/office/powerpoint/2010/main" val="414475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D7E0AC-D86D-4295-AE8C-B258B015D5CC}"/>
              </a:ext>
            </a:extLst>
          </p:cNvPr>
          <p:cNvSpPr/>
          <p:nvPr/>
        </p:nvSpPr>
        <p:spPr>
          <a:xfrm>
            <a:off x="1703513" y="332656"/>
            <a:ext cx="8424934" cy="1080120"/>
          </a:xfrm>
          <a:prstGeom prst="roundRect">
            <a:avLst/>
          </a:prstGeom>
          <a:solidFill>
            <a:schemeClr val="bg1"/>
          </a:solidFill>
          <a:ln w="25400" cap="flat" cmpd="sng" algn="ctr">
            <a:noFill/>
            <a:prstDash val="solid"/>
          </a:ln>
          <a:effectLst/>
        </p:spPr>
        <p:txBody>
          <a:bodyPr rtlCol="0" anchor="ctr"/>
          <a:lstStyle/>
          <a:p>
            <a:pPr lvl="0" algn="ctr">
              <a:defRPr/>
            </a:pPr>
            <a:r>
              <a:rPr lang="en-US" sz="4000" b="1" u="sng" kern="0" dirty="0" err="1">
                <a:latin typeface="Times New Roman" panose="02020603050405020304" pitchFamily="18" charset="0"/>
                <a:cs typeface="Times New Roman" panose="02020603050405020304" pitchFamily="18" charset="0"/>
              </a:rPr>
              <a:t>Bài</a:t>
            </a:r>
            <a:r>
              <a:rPr lang="en-US" sz="4000" b="1" u="sng" kern="0" dirty="0">
                <a:latin typeface="Times New Roman" panose="02020603050405020304" pitchFamily="18" charset="0"/>
                <a:cs typeface="Times New Roman" panose="02020603050405020304" pitchFamily="18" charset="0"/>
              </a:rPr>
              <a:t> 28</a:t>
            </a:r>
            <a:r>
              <a:rPr lang="en-US" sz="4000" b="1" kern="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KHÁM PHÁ ĐÁY BIỂN </a:t>
            </a:r>
          </a:p>
          <a:p>
            <a:pPr lvl="0" algn="ctr">
              <a:defRPr/>
            </a:pPr>
            <a:r>
              <a:rPr lang="en-US" sz="4000" b="1" dirty="0">
                <a:latin typeface="Times New Roman" panose="02020603050405020304" pitchFamily="18" charset="0"/>
                <a:cs typeface="Times New Roman" panose="02020603050405020304" pitchFamily="18" charset="0"/>
              </a:rPr>
              <a:t>Ở TRƯỜNG SA</a:t>
            </a:r>
          </a:p>
        </p:txBody>
      </p:sp>
      <p:pic>
        <p:nvPicPr>
          <p:cNvPr id="3" name="Picture 2"/>
          <p:cNvPicPr>
            <a:picLocks noChangeAspect="1"/>
          </p:cNvPicPr>
          <p:nvPr/>
        </p:nvPicPr>
        <p:blipFill>
          <a:blip r:embed="rId2"/>
          <a:stretch>
            <a:fillRect/>
          </a:stretch>
        </p:blipFill>
        <p:spPr>
          <a:xfrm>
            <a:off x="479376" y="1412776"/>
            <a:ext cx="10729192" cy="5184576"/>
          </a:xfrm>
          <a:prstGeom prst="rect">
            <a:avLst/>
          </a:prstGeom>
        </p:spPr>
      </p:pic>
      <p:pic>
        <p:nvPicPr>
          <p:cNvPr id="2" name="Picture 1">
            <a:extLst>
              <a:ext uri="{FF2B5EF4-FFF2-40B4-BE49-F238E27FC236}">
                <a16:creationId xmlns:a16="http://schemas.microsoft.com/office/drawing/2014/main" id="{74BDE0E8-7A16-1EBD-3B1F-6548C7E74294}"/>
              </a:ext>
            </a:extLst>
          </p:cNvPr>
          <p:cNvPicPr>
            <a:picLocks noChangeAspect="1"/>
          </p:cNvPicPr>
          <p:nvPr/>
        </p:nvPicPr>
        <p:blipFill>
          <a:blip r:embed="rId3"/>
          <a:stretch>
            <a:fillRect/>
          </a:stretch>
        </p:blipFill>
        <p:spPr>
          <a:xfrm>
            <a:off x="2639616" y="1626024"/>
            <a:ext cx="6787246" cy="864096"/>
          </a:xfrm>
          <a:prstGeom prst="rect">
            <a:avLst/>
          </a:prstGeom>
        </p:spPr>
      </p:pic>
    </p:spTree>
    <p:extLst>
      <p:ext uri="{BB962C8B-B14F-4D97-AF65-F5344CB8AC3E}">
        <p14:creationId xmlns:p14="http://schemas.microsoft.com/office/powerpoint/2010/main" val="3666802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0">
            <a:extLst>
              <a:ext uri="{FF2B5EF4-FFF2-40B4-BE49-F238E27FC236}">
                <a16:creationId xmlns:a16="http://schemas.microsoft.com/office/drawing/2014/main" id="{20C5D417-3BC6-40D7-A1E2-A9B7128804EB}"/>
              </a:ext>
            </a:extLst>
          </p:cNvPr>
          <p:cNvSpPr/>
          <p:nvPr/>
        </p:nvSpPr>
        <p:spPr>
          <a:xfrm>
            <a:off x="274730" y="625475"/>
            <a:ext cx="11581910" cy="15299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      Nhắc đến Trường Sa, ngoài các đảo, người ta nhắc đến biển. Mà biển thì có muôn vàn điều kì thú. Thám hiểm đáy biển ở Trường </a:t>
            </a:r>
            <a:r>
              <a:rPr lang="en-US" sz="3200" dirty="0">
                <a:solidFill>
                  <a:schemeClr val="tx1"/>
                </a:solidFill>
                <a:latin typeface="Times New Roman" pitchFamily="18" charset="0"/>
                <a:cs typeface="Times New Roman" pitchFamily="18" charset="0"/>
              </a:rPr>
              <a:t>S</a:t>
            </a:r>
            <a:r>
              <a:rPr lang="vi-VN" sz="3200" dirty="0">
                <a:solidFill>
                  <a:schemeClr val="tx1"/>
                </a:solidFill>
                <a:latin typeface="Times New Roman" pitchFamily="18" charset="0"/>
                <a:cs typeface="Times New Roman" pitchFamily="18" charset="0"/>
              </a:rPr>
              <a:t>a của nước ta sẽ thấy bao điều thú vị.</a:t>
            </a:r>
            <a:endParaRPr lang="en-US" sz="3200" dirty="0">
              <a:solidFill>
                <a:schemeClr val="tx1"/>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D3ECA9E-8442-417E-8A88-C6236269A505}"/>
              </a:ext>
            </a:extLst>
          </p:cNvPr>
          <p:cNvSpPr txBox="1"/>
          <p:nvPr/>
        </p:nvSpPr>
        <p:spPr>
          <a:xfrm>
            <a:off x="191344" y="2155430"/>
            <a:ext cx="11665296" cy="3200876"/>
          </a:xfrm>
          <a:prstGeom prst="rect">
            <a:avLst/>
          </a:prstGeom>
          <a:noFill/>
        </p:spPr>
        <p:txBody>
          <a:bodyPr wrap="square" rtlCol="0">
            <a:spAutoFit/>
          </a:bodyPr>
          <a:lstStyle/>
          <a:p>
            <a:pPr marL="30480" marR="30480" algn="just">
              <a:spcAft>
                <a:spcPts val="1200"/>
              </a:spcAft>
              <a:defRPr/>
            </a:pP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a:t>
            </a:r>
            <a:r>
              <a:rPr lang="en-US" sz="3200" dirty="0" err="1">
                <a:solidFill>
                  <a:srgbClr val="000000"/>
                </a:solidFill>
                <a:latin typeface="Times New Roman" panose="02020603050405020304" pitchFamily="18" charset="0"/>
                <a:ea typeface="Times New Roman" panose="02020603050405020304" pitchFamily="18" charset="0"/>
              </a:rPr>
              <a:t>ỉa</a:t>
            </a:r>
            <a:r>
              <a:rPr lang="vi-VN" sz="3200" dirty="0">
                <a:solidFill>
                  <a:srgbClr val="000000"/>
                </a:solidFill>
                <a:latin typeface="Times New Roman" panose="02020603050405020304" pitchFamily="18" charset="0"/>
                <a:ea typeface="Times New Roman" panose="02020603050405020304" pitchFamily="18" charset="0"/>
              </a:rPr>
              <a:t> san hô chạy dài từ chân mỗi đảo xuống sâu dần dưới đáy biển. San hô làm cho đáy biển trông như một bức tranh khổng lồ, đẹp như những tòa lâu đài trong truyện cổ tích.</a:t>
            </a:r>
            <a:endParaRPr lang="en-US" sz="3200" dirty="0">
              <a:solidFill>
                <a:srgbClr val="000000"/>
              </a:solidFill>
              <a:latin typeface="Times New Roman" panose="02020603050405020304" pitchFamily="18" charset="0"/>
              <a:ea typeface="Times New Roman" panose="02020603050405020304" pitchFamily="18" charset="0"/>
            </a:endParaRPr>
          </a:p>
          <a:p>
            <a:pPr>
              <a:defRPr/>
            </a:pPr>
            <a:endParaRPr lang="en-US" sz="3200" dirty="0">
              <a:solidFill>
                <a:prstClr val="black"/>
              </a:solidFill>
              <a:latin typeface="Calibri"/>
            </a:endParaRPr>
          </a:p>
        </p:txBody>
      </p:sp>
      <p:sp>
        <p:nvSpPr>
          <p:cNvPr id="4" name="TextBox 3">
            <a:extLst>
              <a:ext uri="{FF2B5EF4-FFF2-40B4-BE49-F238E27FC236}">
                <a16:creationId xmlns:a16="http://schemas.microsoft.com/office/drawing/2014/main" id="{D84EB1CB-B470-4E60-9A49-831FB2C79A5F}"/>
              </a:ext>
            </a:extLst>
          </p:cNvPr>
          <p:cNvSpPr txBox="1"/>
          <p:nvPr/>
        </p:nvSpPr>
        <p:spPr>
          <a:xfrm>
            <a:off x="2351663" y="90135"/>
            <a:ext cx="7626485" cy="523220"/>
          </a:xfrm>
          <a:prstGeom prst="rect">
            <a:avLst/>
          </a:prstGeom>
          <a:noFill/>
        </p:spPr>
        <p:txBody>
          <a:bodyPr wrap="square" rtlCol="0">
            <a:spAutoFit/>
          </a:bodyPr>
          <a:lstStyle/>
          <a:p>
            <a:pPr algn="ctr">
              <a:defRPr/>
            </a:pPr>
            <a:r>
              <a:rPr lang="en-US" sz="2800" b="1" dirty="0">
                <a:latin typeface="Times New Roman" panose="02020603050405020304" pitchFamily="18" charset="0"/>
                <a:cs typeface="Times New Roman" panose="02020603050405020304" pitchFamily="18" charset="0"/>
              </a:rPr>
              <a:t> KHÁM PHÁ ĐÁY BIỂN Ở TR</a:t>
            </a:r>
            <a:r>
              <a:rPr lang="vi-VN" sz="2800" b="1" dirty="0">
                <a:latin typeface="Times New Roman" panose="02020603050405020304" pitchFamily="18" charset="0"/>
                <a:cs typeface="Times New Roman" panose="02020603050405020304" pitchFamily="18" charset="0"/>
              </a:rPr>
              <a:t>ƯỜNG SA</a:t>
            </a:r>
            <a:endParaRPr lang="en-US"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4D008B5-83C4-4C7D-83B1-2542F0F26F57}"/>
              </a:ext>
            </a:extLst>
          </p:cNvPr>
          <p:cNvSpPr txBox="1"/>
          <p:nvPr/>
        </p:nvSpPr>
        <p:spPr>
          <a:xfrm>
            <a:off x="6528048" y="5809043"/>
            <a:ext cx="4834200" cy="1077218"/>
          </a:xfrm>
          <a:prstGeom prst="rect">
            <a:avLst/>
          </a:prstGeom>
          <a:noFill/>
        </p:spPr>
        <p:txBody>
          <a:bodyPr wrap="square" rtlCol="0">
            <a:spAutoFit/>
          </a:bodyPr>
          <a:lstStyle/>
          <a:p>
            <a:r>
              <a:rPr lang="en-US" sz="3200" i="1" dirty="0">
                <a:solidFill>
                  <a:srgbClr val="000000"/>
                </a:solidFill>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Theo</a:t>
            </a:r>
            <a:r>
              <a:rPr lang="en-US" sz="3200" i="1" dirty="0">
                <a:solidFill>
                  <a:srgbClr val="000000"/>
                </a:solidFill>
                <a:latin typeface="Times New Roman" panose="02020603050405020304" pitchFamily="18" charset="0"/>
                <a:ea typeface="Times New Roman" panose="02020603050405020304" pitchFamily="18" charset="0"/>
              </a:rPr>
              <a:t> </a:t>
            </a:r>
            <a:r>
              <a:rPr lang="vi-VN" sz="3200" i="1" dirty="0">
                <a:solidFill>
                  <a:srgbClr val="000000"/>
                </a:solidFill>
                <a:latin typeface="Times New Roman" panose="02020603050405020304" pitchFamily="18" charset="0"/>
                <a:ea typeface="Times New Roman" panose="02020603050405020304" pitchFamily="18" charset="0"/>
              </a:rPr>
              <a:t>Nguyễn Xuân Thủy</a:t>
            </a:r>
            <a:r>
              <a:rPr lang="en-US" sz="3200" i="1" dirty="0">
                <a:solidFill>
                  <a:srgbClr val="000000"/>
                </a:solidFill>
                <a:latin typeface="Times New Roman" panose="02020603050405020304" pitchFamily="18" charset="0"/>
                <a:ea typeface="Times New Roman" panose="02020603050405020304" pitchFamily="18" charset="0"/>
              </a:rPr>
              <a:t>)</a:t>
            </a:r>
            <a:endParaRPr lang="en-US" sz="3200" i="1" dirty="0">
              <a:solidFill>
                <a:prstClr val="black"/>
              </a:solidFill>
              <a:latin typeface="Times New Roman" panose="02020603050405020304" pitchFamily="18" charset="0"/>
              <a:ea typeface="Times New Roman" panose="02020603050405020304" pitchFamily="18" charset="0"/>
            </a:endParaRPr>
          </a:p>
          <a:p>
            <a:endParaRPr lang="en-US" sz="3200" dirty="0"/>
          </a:p>
        </p:txBody>
      </p:sp>
      <p:sp>
        <p:nvSpPr>
          <p:cNvPr id="6" name="Rectangle: Rounded Corners 13">
            <a:extLst>
              <a:ext uri="{FF2B5EF4-FFF2-40B4-BE49-F238E27FC236}">
                <a16:creationId xmlns:a16="http://schemas.microsoft.com/office/drawing/2014/main" id="{5047B09F-ABB0-4000-94A7-2D6D1D8C4769}"/>
              </a:ext>
            </a:extLst>
          </p:cNvPr>
          <p:cNvSpPr/>
          <p:nvPr/>
        </p:nvSpPr>
        <p:spPr>
          <a:xfrm>
            <a:off x="274730" y="4581128"/>
            <a:ext cx="11581910" cy="11969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mj-lt"/>
              </a:rPr>
              <a:t>      Trường Sa là vùng biển thân yêu của Tổ quốc, có cảnh đẹp kì thú và hàng nghìn loài vật sống dưới biển.</a:t>
            </a:r>
            <a:endParaRPr lang="en-US" sz="3200" dirty="0">
              <a:solidFill>
                <a:schemeClr val="tx1"/>
              </a:solidFill>
              <a:latin typeface="+mj-lt"/>
            </a:endParaRPr>
          </a:p>
        </p:txBody>
      </p:sp>
    </p:spTree>
    <p:extLst>
      <p:ext uri="{BB962C8B-B14F-4D97-AF65-F5344CB8AC3E}">
        <p14:creationId xmlns:p14="http://schemas.microsoft.com/office/powerpoint/2010/main" val="428513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21065EC9-B276-4E9A-A357-CBFB0E6BB85B}"/>
              </a:ext>
            </a:extLst>
          </p:cNvPr>
          <p:cNvSpPr/>
          <p:nvPr/>
        </p:nvSpPr>
        <p:spPr>
          <a:xfrm>
            <a:off x="1199456" y="1916832"/>
            <a:ext cx="10369152" cy="2304256"/>
          </a:xfrm>
          <a:prstGeom prst="roundRect">
            <a:avLst/>
          </a:prstGeom>
          <a:solidFill>
            <a:schemeClr val="accent6">
              <a:lumMod val="75000"/>
            </a:schemeClr>
          </a:solidFill>
          <a:ln w="25400" cap="flat" cmpd="sng" algn="ctr">
            <a:noFill/>
            <a:prstDash val="solid"/>
          </a:ln>
          <a:effectLst/>
        </p:spPr>
        <p:txBody>
          <a:bodyPr rtlCol="0" anchor="ctr"/>
          <a:lstStyle/>
          <a:p>
            <a:pPr algn="ctr">
              <a:defRPr/>
            </a:pPr>
            <a:r>
              <a:rPr lang="en-US" sz="4800" b="1" kern="0" dirty="0">
                <a:solidFill>
                  <a:srgbClr val="F2F2E9"/>
                </a:solidFill>
                <a:latin typeface="Times New Roman" panose="02020603050405020304" pitchFamily="18" charset="0"/>
                <a:cs typeface="Times New Roman" panose="02020603050405020304" pitchFamily="18" charset="0"/>
              </a:rPr>
              <a:t>LUYỆN TẬP THEO VĂN BẢN ĐỌC</a:t>
            </a:r>
          </a:p>
        </p:txBody>
      </p:sp>
    </p:spTree>
    <p:extLst>
      <p:ext uri="{BB962C8B-B14F-4D97-AF65-F5344CB8AC3E}">
        <p14:creationId xmlns:p14="http://schemas.microsoft.com/office/powerpoint/2010/main" val="418811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BE49D0B-9D2F-4FDD-A935-A55E32B03199}"/>
              </a:ext>
            </a:extLst>
          </p:cNvPr>
          <p:cNvSpPr txBox="1"/>
          <p:nvPr/>
        </p:nvSpPr>
        <p:spPr>
          <a:xfrm>
            <a:off x="479376" y="404664"/>
            <a:ext cx="11521280" cy="646331"/>
          </a:xfrm>
          <a:prstGeom prst="rect">
            <a:avLst/>
          </a:prstGeom>
          <a:noFill/>
        </p:spPr>
        <p:txBody>
          <a:bodyPr wrap="square" rtlCol="0">
            <a:spAutoFit/>
          </a:bodyPr>
          <a:lstStyle/>
          <a:p>
            <a:pPr algn="just" defTabSz="913256" fontAlgn="base">
              <a:spcBef>
                <a:spcPct val="0"/>
              </a:spcBef>
              <a:spcAft>
                <a:spcPct val="0"/>
              </a:spcAft>
              <a:defRPr/>
            </a:pPr>
            <a:r>
              <a:rPr lang="vi-VN" altLang="zh-CN" sz="3600" dirty="0">
                <a:latin typeface="Times New Roman" panose="02020603050405020304" pitchFamily="18" charset="0"/>
                <a:ea typeface="Arial-Rounded" panose="020B0500000000000000" pitchFamily="34" charset="0"/>
                <a:cs typeface="Times New Roman" panose="02020603050405020304" pitchFamily="18" charset="0"/>
                <a:sym typeface="+mn-lt"/>
              </a:rPr>
              <a:t>1</a:t>
            </a:r>
            <a:r>
              <a:rPr lang="en-US" altLang="zh-CN" sz="3600"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vi-VN" altLang="zh-CN" sz="3600" dirty="0">
                <a:latin typeface="Times New Roman" panose="02020603050405020304" pitchFamily="18" charset="0"/>
                <a:ea typeface="Arial-Rounded" panose="020B0500000000000000" pitchFamily="34" charset="0"/>
                <a:cs typeface="Times New Roman" panose="02020603050405020304" pitchFamily="18" charset="0"/>
                <a:sym typeface="+mn-lt"/>
              </a:rPr>
              <a:t>Tìm những từ chỉ đặc điểm trong các từ dưới đây?</a:t>
            </a:r>
            <a:endParaRPr lang="zh-CN" altLang="en-US" sz="3600" dirty="0">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3" name="Rounded Rectangle 2"/>
          <p:cNvSpPr/>
          <p:nvPr/>
        </p:nvSpPr>
        <p:spPr>
          <a:xfrm>
            <a:off x="1127448" y="1556792"/>
            <a:ext cx="1234765" cy="5760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tx1"/>
                </a:solidFill>
                <a:latin typeface="Times New Roman" pitchFamily="18" charset="0"/>
                <a:cs typeface="Times New Roman" pitchFamily="18" charset="0"/>
              </a:rPr>
              <a:t>đảo</a:t>
            </a:r>
            <a:endParaRPr lang="en-US" sz="3600" dirty="0">
              <a:solidFill>
                <a:schemeClr val="tx1"/>
              </a:solidFill>
              <a:latin typeface="Times New Roman" pitchFamily="18" charset="0"/>
              <a:cs typeface="Times New Roman" pitchFamily="18" charset="0"/>
            </a:endParaRPr>
          </a:p>
        </p:txBody>
      </p:sp>
      <p:sp>
        <p:nvSpPr>
          <p:cNvPr id="18" name="Rounded Rectangle 17"/>
          <p:cNvSpPr/>
          <p:nvPr/>
        </p:nvSpPr>
        <p:spPr>
          <a:xfrm>
            <a:off x="2927648" y="1556792"/>
            <a:ext cx="1234765" cy="5760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tx1"/>
                </a:solidFill>
                <a:latin typeface="Times New Roman" pitchFamily="18" charset="0"/>
                <a:cs typeface="Times New Roman" pitchFamily="18" charset="0"/>
              </a:rPr>
              <a:t>biển</a:t>
            </a:r>
            <a:endParaRPr lang="en-US" sz="3600" dirty="0">
              <a:solidFill>
                <a:schemeClr val="tx1"/>
              </a:solidFill>
              <a:latin typeface="Times New Roman" pitchFamily="18" charset="0"/>
              <a:cs typeface="Times New Roman" pitchFamily="18" charset="0"/>
            </a:endParaRPr>
          </a:p>
        </p:txBody>
      </p:sp>
      <p:sp>
        <p:nvSpPr>
          <p:cNvPr id="19" name="Rounded Rectangle 18"/>
          <p:cNvSpPr/>
          <p:nvPr/>
        </p:nvSpPr>
        <p:spPr>
          <a:xfrm>
            <a:off x="4712245" y="1556792"/>
            <a:ext cx="1417440" cy="5760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tx1"/>
                </a:solidFill>
                <a:latin typeface="Times New Roman" pitchFamily="18" charset="0"/>
                <a:cs typeface="Times New Roman" pitchFamily="18" charset="0"/>
              </a:rPr>
              <a:t>rực rỡ</a:t>
            </a:r>
            <a:endParaRPr lang="en-US" sz="3600" dirty="0">
              <a:solidFill>
                <a:schemeClr val="tx1"/>
              </a:solidFill>
              <a:latin typeface="Times New Roman" pitchFamily="18" charset="0"/>
              <a:cs typeface="Times New Roman" pitchFamily="18" charset="0"/>
            </a:endParaRPr>
          </a:p>
        </p:txBody>
      </p:sp>
      <p:sp>
        <p:nvSpPr>
          <p:cNvPr id="20" name="Rounded Rectangle 19"/>
          <p:cNvSpPr/>
          <p:nvPr/>
        </p:nvSpPr>
        <p:spPr>
          <a:xfrm>
            <a:off x="6512445" y="1556792"/>
            <a:ext cx="1967273" cy="5760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tx1"/>
                </a:solidFill>
                <a:latin typeface="Times New Roman" pitchFamily="18" charset="0"/>
                <a:cs typeface="Times New Roman" pitchFamily="18" charset="0"/>
              </a:rPr>
              <a:t>khổng lồ</a:t>
            </a:r>
            <a:endParaRPr lang="en-US" sz="3600" dirty="0">
              <a:solidFill>
                <a:schemeClr val="tx1"/>
              </a:solidFill>
              <a:latin typeface="Times New Roman" pitchFamily="18" charset="0"/>
              <a:cs typeface="Times New Roman" pitchFamily="18" charset="0"/>
            </a:endParaRPr>
          </a:p>
        </p:txBody>
      </p:sp>
      <p:sp>
        <p:nvSpPr>
          <p:cNvPr id="21" name="Rounded Rectangle 20"/>
          <p:cNvSpPr/>
          <p:nvPr/>
        </p:nvSpPr>
        <p:spPr>
          <a:xfrm>
            <a:off x="8686318" y="1538900"/>
            <a:ext cx="1586146" cy="5939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tx1"/>
                </a:solidFill>
                <a:latin typeface="Times New Roman" pitchFamily="18" charset="0"/>
                <a:cs typeface="Times New Roman" pitchFamily="18" charset="0"/>
              </a:rPr>
              <a:t>san hô</a:t>
            </a:r>
            <a:endParaRPr lang="en-US" sz="3600" dirty="0">
              <a:solidFill>
                <a:schemeClr val="tx1"/>
              </a:solidFill>
              <a:latin typeface="Times New Roman" pitchFamily="18" charset="0"/>
              <a:cs typeface="Times New Roman" pitchFamily="18" charset="0"/>
            </a:endParaRPr>
          </a:p>
        </p:txBody>
      </p:sp>
      <p:sp>
        <p:nvSpPr>
          <p:cNvPr id="22" name="Rounded Rectangle 21"/>
          <p:cNvSpPr/>
          <p:nvPr/>
        </p:nvSpPr>
        <p:spPr>
          <a:xfrm>
            <a:off x="10448761" y="1538901"/>
            <a:ext cx="1234765" cy="59395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tx1"/>
                </a:solidFill>
                <a:latin typeface="Times New Roman" pitchFamily="18" charset="0"/>
                <a:cs typeface="Times New Roman" pitchFamily="18" charset="0"/>
              </a:rPr>
              <a:t>đẹp</a:t>
            </a:r>
            <a:endParaRPr lang="en-US" sz="3600" dirty="0">
              <a:solidFill>
                <a:schemeClr val="tx1"/>
              </a:solidFill>
              <a:latin typeface="Times New Roman" pitchFamily="18" charset="0"/>
              <a:cs typeface="Times New Roman" pitchFamily="18" charset="0"/>
            </a:endParaRPr>
          </a:p>
        </p:txBody>
      </p:sp>
      <p:cxnSp>
        <p:nvCxnSpPr>
          <p:cNvPr id="4" name="Straight Connector 3"/>
          <p:cNvCxnSpPr/>
          <p:nvPr/>
        </p:nvCxnSpPr>
        <p:spPr>
          <a:xfrm>
            <a:off x="3249365" y="980728"/>
            <a:ext cx="288032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80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3"/>
                                        </p:tgtEl>
                                      </p:cBhvr>
                                    </p:animEffect>
                                    <p:anim calcmode="lin" valueType="num">
                                      <p:cBhvr>
                                        <p:cTn id="17" dur="1000"/>
                                        <p:tgtEl>
                                          <p:spTgt spid="3"/>
                                        </p:tgtEl>
                                        <p:attrNameLst>
                                          <p:attrName>ppt_x</p:attrName>
                                        </p:attrNameLst>
                                      </p:cBhvr>
                                      <p:tavLst>
                                        <p:tav tm="0">
                                          <p:val>
                                            <p:strVal val="ppt_x"/>
                                          </p:val>
                                        </p:tav>
                                        <p:tav tm="100000">
                                          <p:val>
                                            <p:strVal val="ppt_x"/>
                                          </p:val>
                                        </p:tav>
                                      </p:tavLst>
                                    </p:anim>
                                    <p:anim calcmode="lin" valueType="num">
                                      <p:cBhvr>
                                        <p:cTn id="18" dur="1000"/>
                                        <p:tgtEl>
                                          <p:spTgt spid="3"/>
                                        </p:tgtEl>
                                        <p:attrNameLst>
                                          <p:attrName>ppt_y</p:attrName>
                                        </p:attrNameLst>
                                      </p:cBhvr>
                                      <p:tavLst>
                                        <p:tav tm="0">
                                          <p:val>
                                            <p:strVal val="ppt_y"/>
                                          </p:val>
                                        </p:tav>
                                        <p:tav tm="100000">
                                          <p:val>
                                            <p:strVal val="ppt_y+.1"/>
                                          </p:val>
                                        </p:tav>
                                      </p:tavLst>
                                    </p:anim>
                                    <p:set>
                                      <p:cBhvr>
                                        <p:cTn id="19" dur="1" fill="hold">
                                          <p:stCondLst>
                                            <p:cond delay="9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6" presetClass="exit" presetSubtype="0" fill="hold" grpId="0" nodeType="clickEffect">
                                  <p:stCondLst>
                                    <p:cond delay="0"/>
                                  </p:stCondLst>
                                  <p:childTnLst>
                                    <p:animEffect transition="out" filter="wipe(down)">
                                      <p:cBhvr>
                                        <p:cTn id="23" dur="180" accel="50000">
                                          <p:stCondLst>
                                            <p:cond delay="1820"/>
                                          </p:stCondLst>
                                        </p:cTn>
                                        <p:tgtEl>
                                          <p:spTgt spid="18"/>
                                        </p:tgtEl>
                                      </p:cBhvr>
                                    </p:animEffect>
                                    <p:anim calcmode="lin" valueType="num">
                                      <p:cBhvr>
                                        <p:cTn id="24"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25"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26"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7"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8"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9"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0"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31" dur="26">
                                          <p:stCondLst>
                                            <p:cond delay="620"/>
                                          </p:stCondLst>
                                        </p:cTn>
                                        <p:tgtEl>
                                          <p:spTgt spid="18"/>
                                        </p:tgtEl>
                                      </p:cBhvr>
                                      <p:to x="100000" y="60000"/>
                                    </p:animScale>
                                    <p:animScale>
                                      <p:cBhvr>
                                        <p:cTn id="32" dur="166" decel="50000">
                                          <p:stCondLst>
                                            <p:cond delay="64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set>
                                      <p:cBhvr>
                                        <p:cTn id="39" dur="1" fill="hold">
                                          <p:stCondLst>
                                            <p:cond delay="1999"/>
                                          </p:stCondLst>
                                        </p:cTn>
                                        <p:tgtEl>
                                          <p:spTgt spid="1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grpId="0" nodeType="clickEffect">
                                  <p:stCondLst>
                                    <p:cond delay="0"/>
                                  </p:stCondLst>
                                  <p:childTnLst>
                                    <p:animEffect transition="out" filter="fade">
                                      <p:cBhvr>
                                        <p:cTn id="43" dur="1000"/>
                                        <p:tgtEl>
                                          <p:spTgt spid="21"/>
                                        </p:tgtEl>
                                      </p:cBhvr>
                                    </p:animEffect>
                                    <p:anim calcmode="lin" valueType="num">
                                      <p:cBhvr>
                                        <p:cTn id="44" dur="1000"/>
                                        <p:tgtEl>
                                          <p:spTgt spid="21"/>
                                        </p:tgtEl>
                                        <p:attrNameLst>
                                          <p:attrName>ppt_x</p:attrName>
                                        </p:attrNameLst>
                                      </p:cBhvr>
                                      <p:tavLst>
                                        <p:tav tm="0">
                                          <p:val>
                                            <p:strVal val="ppt_x"/>
                                          </p:val>
                                        </p:tav>
                                        <p:tav tm="100000">
                                          <p:val>
                                            <p:strVal val="ppt_x"/>
                                          </p:val>
                                        </p:tav>
                                      </p:tavLst>
                                    </p:anim>
                                    <p:anim calcmode="lin" valueType="num">
                                      <p:cBhvr>
                                        <p:cTn id="45" dur="1000"/>
                                        <p:tgtEl>
                                          <p:spTgt spid="21"/>
                                        </p:tgtEl>
                                        <p:attrNameLst>
                                          <p:attrName>ppt_y</p:attrName>
                                        </p:attrNameLst>
                                      </p:cBhvr>
                                      <p:tavLst>
                                        <p:tav tm="0">
                                          <p:val>
                                            <p:strVal val="ppt_y"/>
                                          </p:val>
                                        </p:tav>
                                        <p:tav tm="100000">
                                          <p:val>
                                            <p:strVal val="ppt_y+.1"/>
                                          </p:val>
                                        </p:tav>
                                      </p:tavLst>
                                    </p:anim>
                                    <p:set>
                                      <p:cBhvr>
                                        <p:cTn id="46" dur="1" fill="hold">
                                          <p:stCondLst>
                                            <p:cond delay="999"/>
                                          </p:stCondLst>
                                        </p:cTn>
                                        <p:tgtEl>
                                          <p:spTgt spid="21"/>
                                        </p:tgtEl>
                                        <p:attrNameLst>
                                          <p:attrName>style.visibility</p:attrName>
                                        </p:attrNameLst>
                                      </p:cBhvr>
                                      <p:to>
                                        <p:strVal val="hidden"/>
                                      </p:to>
                                    </p:set>
                                  </p:childTnLst>
                                </p:cTn>
                              </p:par>
                              <p:par>
                                <p:cTn id="47" presetID="42" presetClass="path" presetSubtype="0" accel="50000" decel="50000" fill="hold" grpId="0" nodeType="withEffect">
                                  <p:stCondLst>
                                    <p:cond delay="0"/>
                                  </p:stCondLst>
                                  <p:childTnLst>
                                    <p:animMotion origin="layout" path="M -1.25E-6 -1.48148E-6 L -0.18672 0.2625 " pathEditMode="relative" rAng="0" ptsTypes="AA">
                                      <p:cBhvr>
                                        <p:cTn id="48" dur="2000" fill="hold"/>
                                        <p:tgtEl>
                                          <p:spTgt spid="19"/>
                                        </p:tgtEl>
                                        <p:attrNameLst>
                                          <p:attrName>ppt_x</p:attrName>
                                          <p:attrName>ppt_y</p:attrName>
                                        </p:attrNameLst>
                                      </p:cBhvr>
                                      <p:rCtr x="-9336" y="13125"/>
                                    </p:animMotion>
                                  </p:childTnLst>
                                </p:cTn>
                              </p:par>
                              <p:par>
                                <p:cTn id="49" presetID="42" presetClass="path" presetSubtype="0" accel="50000" decel="50000" fill="hold" grpId="0" nodeType="withEffect">
                                  <p:stCondLst>
                                    <p:cond delay="0"/>
                                  </p:stCondLst>
                                  <p:childTnLst>
                                    <p:animMotion origin="layout" path="M -2.29167E-6 -2.59259E-6 L -0.19765 0.27431 " pathEditMode="relative" rAng="0" ptsTypes="AA">
                                      <p:cBhvr>
                                        <p:cTn id="50" dur="2000" fill="hold"/>
                                        <p:tgtEl>
                                          <p:spTgt spid="22"/>
                                        </p:tgtEl>
                                        <p:attrNameLst>
                                          <p:attrName>ppt_x</p:attrName>
                                          <p:attrName>ppt_y</p:attrName>
                                        </p:attrNameLst>
                                      </p:cBhvr>
                                      <p:rCtr x="-9883" y="13704"/>
                                    </p:animMotion>
                                  </p:childTnLst>
                                </p:cTn>
                              </p:par>
                              <p:par>
                                <p:cTn id="51" presetID="42" presetClass="path" presetSubtype="0" accel="50000" decel="50000" fill="hold" grpId="0" nodeType="withEffect">
                                  <p:stCondLst>
                                    <p:cond delay="0"/>
                                  </p:stCondLst>
                                  <p:childTnLst>
                                    <p:animMotion origin="layout" path="M -3.75E-6 -1.48148E-6 L -0.12669 0.27292 " pathEditMode="relative" rAng="0" ptsTypes="AA">
                                      <p:cBhvr>
                                        <p:cTn id="52" dur="2000" fill="hold"/>
                                        <p:tgtEl>
                                          <p:spTgt spid="20"/>
                                        </p:tgtEl>
                                        <p:attrNameLst>
                                          <p:attrName>ppt_x</p:attrName>
                                          <p:attrName>ppt_y</p:attrName>
                                        </p:attrNameLst>
                                      </p:cBhvr>
                                      <p:rCtr x="-6341" y="13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3BE49D0B-9D2F-4FDD-A935-A55E32B03199}"/>
              </a:ext>
            </a:extLst>
          </p:cNvPr>
          <p:cNvSpPr txBox="1"/>
          <p:nvPr/>
        </p:nvSpPr>
        <p:spPr>
          <a:xfrm>
            <a:off x="911424" y="548680"/>
            <a:ext cx="7015328" cy="646331"/>
          </a:xfrm>
          <a:prstGeom prst="rect">
            <a:avLst/>
          </a:prstGeom>
          <a:noFill/>
        </p:spPr>
        <p:txBody>
          <a:bodyPr wrap="square" rtlCol="0">
            <a:spAutoFit/>
          </a:bodyPr>
          <a:lstStyle/>
          <a:p>
            <a:pPr algn="just" defTabSz="913256" fontAlgn="base">
              <a:spcBef>
                <a:spcPct val="0"/>
              </a:spcBef>
              <a:spcAft>
                <a:spcPct val="0"/>
              </a:spcAft>
              <a:defRPr/>
            </a:pPr>
            <a:r>
              <a:rPr lang="vi-VN" altLang="zh-CN" sz="3600" b="1" dirty="0">
                <a:latin typeface="Times New Roman" panose="02020603050405020304" pitchFamily="18" charset="0"/>
                <a:ea typeface="Arial-Rounded" panose="020B0500000000000000" pitchFamily="34" charset="0"/>
                <a:cs typeface="Times New Roman" panose="02020603050405020304" pitchFamily="18" charset="0"/>
                <a:sym typeface="+mn-lt"/>
              </a:rPr>
              <a:t>2</a:t>
            </a:r>
            <a:r>
              <a:rPr lang="en-US" altLang="zh-CN" sz="360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vi-VN" altLang="zh-CN" sz="3600" b="1" dirty="0">
                <a:latin typeface="Times New Roman" panose="02020603050405020304" pitchFamily="18" charset="0"/>
                <a:ea typeface="Arial-Rounded" panose="020B0500000000000000" pitchFamily="34" charset="0"/>
                <a:cs typeface="Times New Roman" panose="02020603050405020304" pitchFamily="18" charset="0"/>
                <a:sym typeface="+mn-lt"/>
              </a:rPr>
              <a:t>Đặt một câu với từ vừa tìm được.</a:t>
            </a:r>
            <a:endParaRPr lang="zh-CN" altLang="en-US" sz="3600" b="1" dirty="0">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44" name="Rectangle 43"/>
          <p:cNvSpPr/>
          <p:nvPr/>
        </p:nvSpPr>
        <p:spPr>
          <a:xfrm>
            <a:off x="914128" y="1195011"/>
            <a:ext cx="10873208" cy="646331"/>
          </a:xfrm>
          <a:prstGeom prst="rect">
            <a:avLst/>
          </a:prstGeom>
        </p:spPr>
        <p:txBody>
          <a:bodyPr wrap="square">
            <a:spAutoFit/>
          </a:bodyPr>
          <a:lstStyle/>
          <a:p>
            <a:pPr algn="just"/>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Trong vườn, hoa nở </a:t>
            </a:r>
            <a:r>
              <a:rPr lang="vi-VN" sz="3600" b="1" dirty="0">
                <a:solidFill>
                  <a:srgbClr val="FF0000"/>
                </a:solidFill>
                <a:latin typeface="Times New Roman" panose="02020603050405020304" pitchFamily="18" charset="0"/>
                <a:cs typeface="Times New Roman" panose="02020603050405020304" pitchFamily="18" charset="0"/>
              </a:rPr>
              <a:t>rực rỡ.</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914128" y="1841342"/>
            <a:ext cx="10873208" cy="646331"/>
          </a:xfrm>
          <a:prstGeom prst="rect">
            <a:avLst/>
          </a:prstGeom>
        </p:spPr>
        <p:txBody>
          <a:bodyPr wrap="square">
            <a:spAutoFit/>
          </a:bodyPr>
          <a:lstStyle/>
          <a:p>
            <a:pPr algn="just"/>
            <a:r>
              <a:rPr lang="vi-VN" sz="3600" dirty="0">
                <a:solidFill>
                  <a:srgbClr val="FF0000"/>
                </a:solidFill>
                <a:latin typeface="Times New Roman" panose="02020603050405020304" pitchFamily="18" charset="0"/>
                <a:cs typeface="Times New Roman" panose="02020603050405020304" pitchFamily="18" charset="0"/>
              </a:rPr>
              <a:t>- Phong cảnh nơi đây giống như một bức tranh </a:t>
            </a:r>
            <a:r>
              <a:rPr lang="vi-VN" sz="3600" b="1" dirty="0">
                <a:solidFill>
                  <a:srgbClr val="FF0000"/>
                </a:solidFill>
                <a:latin typeface="Times New Roman" panose="02020603050405020304" pitchFamily="18" charset="0"/>
                <a:cs typeface="Times New Roman" panose="02020603050405020304" pitchFamily="18" charset="0"/>
              </a:rPr>
              <a:t>khổng lồ.</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911424" y="2501390"/>
            <a:ext cx="10873208" cy="646331"/>
          </a:xfrm>
          <a:prstGeom prst="rect">
            <a:avLst/>
          </a:prstGeom>
        </p:spPr>
        <p:txBody>
          <a:bodyPr wrap="square">
            <a:spAutoFit/>
          </a:bodyPr>
          <a:lstStyle/>
          <a:p>
            <a:pPr algn="just"/>
            <a:r>
              <a:rPr lang="vi-VN" sz="3600" dirty="0">
                <a:solidFill>
                  <a:srgbClr val="FF0000"/>
                </a:solidFill>
                <a:latin typeface="Times New Roman" panose="02020603050405020304" pitchFamily="18" charset="0"/>
                <a:cs typeface="Times New Roman" panose="02020603050405020304" pitchFamily="18" charset="0"/>
              </a:rPr>
              <a:t>- Ngôi nhà này thật </a:t>
            </a:r>
            <a:r>
              <a:rPr lang="vi-VN" sz="3600" b="1" dirty="0">
                <a:solidFill>
                  <a:srgbClr val="FF0000"/>
                </a:solidFill>
                <a:latin typeface="Times New Roman" panose="02020603050405020304" pitchFamily="18" charset="0"/>
                <a:cs typeface="Times New Roman" panose="02020603050405020304" pitchFamily="18" charset="0"/>
              </a:rPr>
              <a:t>đẹp!</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322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in)">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anim calcmode="lin" valueType="num">
                                      <p:cBhvr>
                                        <p:cTn id="27" dur="1000" fill="hold"/>
                                        <p:tgtEl>
                                          <p:spTgt spid="50"/>
                                        </p:tgtEl>
                                        <p:attrNameLst>
                                          <p:attrName>ppt_x</p:attrName>
                                        </p:attrNameLst>
                                      </p:cBhvr>
                                      <p:tavLst>
                                        <p:tav tm="0">
                                          <p:val>
                                            <p:strVal val="#ppt_x"/>
                                          </p:val>
                                        </p:tav>
                                        <p:tav tm="100000">
                                          <p:val>
                                            <p:strVal val="#ppt_x"/>
                                          </p:val>
                                        </p:tav>
                                      </p:tavLst>
                                    </p:anim>
                                    <p:anim calcmode="lin" valueType="num">
                                      <p:cBhvr>
                                        <p:cTn id="2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4"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53164" y="3186339"/>
            <a:ext cx="5863916"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4521982" y="3953842"/>
            <a:ext cx="128703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2704561" y="4091427"/>
            <a:ext cx="1183843"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8540341" y="2879776"/>
            <a:ext cx="908705"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135561" y="491820"/>
            <a:ext cx="8136903"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8303637" y="3259316"/>
            <a:ext cx="929518"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7964734" y="810849"/>
            <a:ext cx="1319997" cy="734428"/>
          </a:xfrm>
          <a:prstGeom prst="rect">
            <a:avLst/>
          </a:prstGeom>
        </p:spPr>
      </p:pic>
      <p:sp>
        <p:nvSpPr>
          <p:cNvPr id="22" name="椭圆 21"/>
          <p:cNvSpPr/>
          <p:nvPr/>
        </p:nvSpPr>
        <p:spPr>
          <a:xfrm>
            <a:off x="2436463" y="598108"/>
            <a:ext cx="665736"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2769332" y="1216688"/>
            <a:ext cx="403607"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2289916" y="3006461"/>
            <a:ext cx="794335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defRPr/>
            </a:pPr>
            <a:r>
              <a:rPr lang="vi-VN" sz="6600" b="1" dirty="0">
                <a:solidFill>
                  <a:srgbClr val="FF0000"/>
                </a:solidFill>
                <a:latin typeface="Times New Roman" pitchFamily="18" charset="0"/>
                <a:ea typeface="Arial-Rounded" panose="020B0604020202020204" pitchFamily="34" charset="0"/>
                <a:cs typeface="Times New Roman" pitchFamily="18" charset="0"/>
              </a:rPr>
              <a:t>CỦNG CỐ BÀI HỌC</a:t>
            </a:r>
            <a:endParaRPr lang="en-US" sz="6600" b="1" dirty="0">
              <a:solidFill>
                <a:srgbClr val="FF0000"/>
              </a:solidFill>
              <a:latin typeface="Times New Roman" pitchFamily="18" charset="0"/>
              <a:ea typeface="Arial-Rounded" panose="020B0604020202020204" pitchFamily="34" charset="0"/>
              <a:cs typeface="Times New Roman" pitchFamily="18" charset="0"/>
            </a:endParaRPr>
          </a:p>
        </p:txBody>
      </p:sp>
    </p:spTree>
    <p:extLst>
      <p:ext uri="{BB962C8B-B14F-4D97-AF65-F5344CB8AC3E}">
        <p14:creationId xmlns:p14="http://schemas.microsoft.com/office/powerpoint/2010/main" val="2339955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1912715" y="3276992"/>
            <a:ext cx="8717123"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47729" y="1655174"/>
            <a:ext cx="4824536" cy="1845837"/>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983347"/>
            </a:xfrm>
            <a:prstGeom prst="rect">
              <a:avLst/>
            </a:prstGeom>
            <a:noFill/>
          </p:spPr>
          <p:txBody>
            <a:bodyPr wrap="square" rtlCol="0">
              <a:spAutoFit/>
            </a:bodyPr>
            <a:lstStyle/>
            <a:p>
              <a:pPr marL="0" lvl="1" algn="ctr" defTabSz="1219200">
                <a:defRPr/>
              </a:pPr>
              <a:r>
                <a:rPr lang="en-US" altLang="zh-CN" sz="7200" spc="300" dirty="0" err="1">
                  <a:solidFill>
                    <a:srgbClr val="FFFFFF"/>
                  </a:solidFill>
                  <a:latin typeface="Times New Roman" panose="02020603050405020304" pitchFamily="18" charset="0"/>
                  <a:ea typeface="Microsoft YaHei" panose="020B0503020204020204" charset="-122"/>
                  <a:cs typeface="Times New Roman" panose="02020603050405020304" pitchFamily="18" charset="0"/>
                </a:rPr>
                <a:t>Tiết</a:t>
              </a:r>
              <a:r>
                <a:rPr lang="en-US" altLang="zh-CN" sz="7200" spc="300" dirty="0">
                  <a:solidFill>
                    <a:srgbClr val="FFFFFF"/>
                  </a:solidFill>
                  <a:latin typeface="Times New Roman" panose="02020603050405020304" pitchFamily="18" charset="0"/>
                  <a:ea typeface="Microsoft YaHei" panose="020B0503020204020204" charset="-122"/>
                  <a:cs typeface="Times New Roman" panose="02020603050405020304" pitchFamily="18" charset="0"/>
                </a:rPr>
                <a:t>  2 </a:t>
              </a:r>
              <a:endParaRPr lang="zh-CN" altLang="en-US" sz="7200" spc="300" dirty="0">
                <a:solidFill>
                  <a:srgbClr val="FFFFFF"/>
                </a:solidFill>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1794242" y="484039"/>
            <a:ext cx="203147"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2078383" y="567004"/>
            <a:ext cx="203147"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2368312" y="567004"/>
            <a:ext cx="203147"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9441743" y="468686"/>
            <a:ext cx="203147"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9725884" y="551651"/>
            <a:ext cx="203147"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0015813" y="551651"/>
            <a:ext cx="203147"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a:p>
          </p:txBody>
        </p:sp>
      </p:grpSp>
    </p:spTree>
    <p:extLst>
      <p:ext uri="{BB962C8B-B14F-4D97-AF65-F5344CB8AC3E}">
        <p14:creationId xmlns:p14="http://schemas.microsoft.com/office/powerpoint/2010/main" val="1479132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21065EC9-B276-4E9A-A357-CBFB0E6BB85B}"/>
              </a:ext>
            </a:extLst>
          </p:cNvPr>
          <p:cNvSpPr/>
          <p:nvPr/>
        </p:nvSpPr>
        <p:spPr>
          <a:xfrm>
            <a:off x="1199456" y="1916832"/>
            <a:ext cx="9289032" cy="2304256"/>
          </a:xfrm>
          <a:prstGeom prst="roundRect">
            <a:avLst/>
          </a:prstGeom>
          <a:solidFill>
            <a:schemeClr val="accent6">
              <a:lumMod val="75000"/>
            </a:schemeClr>
          </a:solidFill>
          <a:ln w="25400" cap="flat" cmpd="sng" algn="ctr">
            <a:noFill/>
            <a:prstDash val="solid"/>
          </a:ln>
          <a:effectLst/>
        </p:spPr>
        <p:txBody>
          <a:bodyPr rtlCol="0" anchor="ctr"/>
          <a:lstStyle/>
          <a:p>
            <a:pPr algn="ctr">
              <a:defRPr/>
            </a:pPr>
            <a:r>
              <a:rPr lang="vi-VN" sz="4800" b="1" kern="0" dirty="0">
                <a:solidFill>
                  <a:srgbClr val="F2F2E9"/>
                </a:solidFill>
                <a:latin typeface="Times New Roman" panose="02020603050405020304" pitchFamily="18" charset="0"/>
                <a:cs typeface="Times New Roman" panose="02020603050405020304" pitchFamily="18" charset="0"/>
              </a:rPr>
              <a:t>TRẢ LỜI CÂU HỎI</a:t>
            </a:r>
            <a:endParaRPr lang="en-US" sz="4800" b="1" kern="0" dirty="0">
              <a:solidFill>
                <a:srgbClr val="F2F2E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41011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23392" y="2635171"/>
            <a:ext cx="10516725" cy="646331"/>
          </a:xfrm>
          <a:prstGeom prst="rect">
            <a:avLst/>
          </a:prstGeom>
          <a:noFill/>
        </p:spPr>
        <p:txBody>
          <a:bodyPr wrap="non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Nhắc đến Trường Sa, người ta nhắc đến biển và đảo.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23392" y="1988840"/>
            <a:ext cx="9502410" cy="646331"/>
          </a:xfrm>
          <a:prstGeom prst="rect">
            <a:avLst/>
          </a:prstGeom>
          <a:noFill/>
        </p:spPr>
        <p:txBody>
          <a:bodyPr wrap="none" rtlCol="0">
            <a:spAutoFit/>
          </a:bodyPr>
          <a:lstStyle/>
          <a:p>
            <a:r>
              <a:rPr lang="vi-VN" sz="3600" dirty="0">
                <a:latin typeface="Times New Roman" panose="02020603050405020304" pitchFamily="18" charset="0"/>
                <a:cs typeface="Times New Roman" panose="02020603050405020304" pitchFamily="18" charset="0"/>
              </a:rPr>
              <a:t>Nhắc đến Trường Sa, người ta nhắc đến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8242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663B6F-FE68-42C6-84A9-CF98FA406047}"/>
              </a:ext>
            </a:extLst>
          </p:cNvPr>
          <p:cNvSpPr txBox="1"/>
          <p:nvPr/>
        </p:nvSpPr>
        <p:spPr>
          <a:xfrm>
            <a:off x="558710" y="404664"/>
            <a:ext cx="11593288" cy="646331"/>
          </a:xfrm>
          <a:prstGeom prst="rect">
            <a:avLst/>
          </a:prstGeom>
          <a:noFill/>
        </p:spPr>
        <p:txBody>
          <a:bodyPr wrap="square" rtlCol="0">
            <a:spAutoFit/>
          </a:bodyPr>
          <a:lstStyle/>
          <a:p>
            <a:pPr defTabSz="913256" fontAlgn="base">
              <a:spcBef>
                <a:spcPct val="0"/>
              </a:spcBef>
              <a:spcAft>
                <a:spcPct val="0"/>
              </a:spcAft>
              <a:defRPr/>
            </a:pPr>
            <a:r>
              <a:rPr lang="en-US" altLang="zh-CN" sz="3600" dirty="0">
                <a:latin typeface="Times New Roman" pitchFamily="18" charset="0"/>
                <a:ea typeface="Arial-Rounded" panose="020B0500000000000000" pitchFamily="34" charset="0"/>
                <a:cs typeface="Times New Roman" pitchFamily="18" charset="0"/>
                <a:sym typeface="+mn-lt"/>
              </a:rPr>
              <a:t>2. </a:t>
            </a:r>
            <a:r>
              <a:rPr lang="vi-VN" altLang="zh-CN" sz="3600" dirty="0">
                <a:latin typeface="Times New Roman" pitchFamily="18" charset="0"/>
                <a:ea typeface="Arial-Rounded" panose="020B0500000000000000" pitchFamily="34" charset="0"/>
                <a:cs typeface="Times New Roman" pitchFamily="18" charset="0"/>
                <a:sym typeface="+mn-lt"/>
              </a:rPr>
              <a:t>Vẻ đẹp của những loài cá được miêu tả như thế nào?</a:t>
            </a:r>
            <a:endParaRPr lang="en-US" altLang="zh-CN" sz="3600" dirty="0">
              <a:latin typeface="Times New Roman" pitchFamily="18" charset="0"/>
              <a:ea typeface="Arial-Rounded" panose="020B0500000000000000" pitchFamily="34" charset="0"/>
              <a:cs typeface="Times New Roman" pitchFamily="18" charset="0"/>
              <a:sym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152" y="1291912"/>
            <a:ext cx="9754368" cy="4248472"/>
          </a:xfrm>
          <a:prstGeom prst="rect">
            <a:avLst/>
          </a:prstGeom>
        </p:spPr>
      </p:pic>
      <p:sp>
        <p:nvSpPr>
          <p:cNvPr id="5" name="TextBox 4"/>
          <p:cNvSpPr txBox="1"/>
          <p:nvPr/>
        </p:nvSpPr>
        <p:spPr>
          <a:xfrm>
            <a:off x="839416" y="5800127"/>
            <a:ext cx="7188186" cy="646331"/>
          </a:xfrm>
          <a:prstGeom prst="rect">
            <a:avLst/>
          </a:prstGeom>
          <a:noFill/>
        </p:spPr>
        <p:txBody>
          <a:bodyPr wrap="none" rtlCol="0">
            <a:spAutoFit/>
          </a:bodyPr>
          <a:lstStyle/>
          <a:p>
            <a:r>
              <a:rPr lang="vi-VN" sz="3600" b="1" dirty="0">
                <a:solidFill>
                  <a:srgbClr val="FF0000"/>
                </a:solidFill>
                <a:latin typeface="+mj-lt"/>
              </a:rPr>
              <a:t>Những loài cá đẹp rực rỡ và lạ mắt.</a:t>
            </a:r>
            <a:endParaRPr lang="en-US" sz="3600" b="1" dirty="0">
              <a:solidFill>
                <a:srgbClr val="FF0000"/>
              </a:solidFill>
              <a:latin typeface="+mj-lt"/>
            </a:endParaRPr>
          </a:p>
        </p:txBody>
      </p:sp>
    </p:spTree>
    <p:extLst>
      <p:ext uri="{BB962C8B-B14F-4D97-AF65-F5344CB8AC3E}">
        <p14:creationId xmlns:p14="http://schemas.microsoft.com/office/powerpoint/2010/main" val="1025716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663B6F-FE68-42C6-84A9-CF98FA406047}"/>
              </a:ext>
            </a:extLst>
          </p:cNvPr>
          <p:cNvSpPr txBox="1"/>
          <p:nvPr/>
        </p:nvSpPr>
        <p:spPr>
          <a:xfrm>
            <a:off x="695400" y="188640"/>
            <a:ext cx="11161240" cy="646331"/>
          </a:xfrm>
          <a:prstGeom prst="rect">
            <a:avLst/>
          </a:prstGeom>
          <a:noFill/>
        </p:spPr>
        <p:txBody>
          <a:bodyPr wrap="square" rtlCol="0">
            <a:spAutoFit/>
          </a:bodyPr>
          <a:lstStyle/>
          <a:p>
            <a:pPr defTabSz="913256" fontAlgn="base">
              <a:spcBef>
                <a:spcPct val="0"/>
              </a:spcBef>
              <a:spcAft>
                <a:spcPct val="0"/>
              </a:spcAft>
              <a:defRPr/>
            </a:pPr>
            <a:r>
              <a:rPr lang="en-US" altLang="zh-CN" sz="3600" dirty="0">
                <a:latin typeface="Times New Roman" pitchFamily="18" charset="0"/>
                <a:ea typeface="Arial-Rounded" panose="020B0500000000000000" pitchFamily="34" charset="0"/>
                <a:cs typeface="Times New Roman" pitchFamily="18" charset="0"/>
                <a:sym typeface="+mn-lt"/>
              </a:rPr>
              <a:t>2. </a:t>
            </a:r>
            <a:r>
              <a:rPr lang="vi-VN" altLang="zh-CN" sz="3600" dirty="0">
                <a:latin typeface="Times New Roman" pitchFamily="18" charset="0"/>
                <a:ea typeface="Arial-Rounded" panose="020B0500000000000000" pitchFamily="34" charset="0"/>
                <a:cs typeface="Times New Roman" pitchFamily="18" charset="0"/>
                <a:sym typeface="+mn-lt"/>
              </a:rPr>
              <a:t>Vẻ đẹp của những loài cá được miêu tả như thế nào?</a:t>
            </a:r>
            <a:endParaRPr lang="en-US" altLang="zh-CN" sz="3600" dirty="0">
              <a:latin typeface="Times New Roman" pitchFamily="18" charset="0"/>
              <a:ea typeface="Arial-Rounded" panose="020B0500000000000000" pitchFamily="34" charset="0"/>
              <a:cs typeface="Times New Roman" pitchFamily="18" charset="0"/>
              <a:sym typeface="+mn-lt"/>
            </a:endParaRPr>
          </a:p>
        </p:txBody>
      </p:sp>
      <p:sp>
        <p:nvSpPr>
          <p:cNvPr id="5" name="TextBox 4"/>
          <p:cNvSpPr txBox="1"/>
          <p:nvPr/>
        </p:nvSpPr>
        <p:spPr>
          <a:xfrm>
            <a:off x="695400" y="6021288"/>
            <a:ext cx="8549135" cy="584775"/>
          </a:xfrm>
          <a:prstGeom prst="rect">
            <a:avLst/>
          </a:prstGeom>
          <a:noFill/>
        </p:spPr>
        <p:txBody>
          <a:bodyPr wrap="none" rtlCol="0">
            <a:spAutoFit/>
          </a:bodyPr>
          <a:lstStyle/>
          <a:p>
            <a:r>
              <a:rPr lang="vi-VN" sz="3200" b="1" dirty="0">
                <a:solidFill>
                  <a:srgbClr val="FF0000"/>
                </a:solidFill>
                <a:latin typeface="+mj-lt"/>
              </a:rPr>
              <a:t>Đàn cá đủ màu sắc, dày đặc đến hàng trăm con.</a:t>
            </a:r>
            <a:endParaRPr lang="en-US" sz="3200" b="1" dirty="0">
              <a:solidFill>
                <a:srgbClr val="FF0000"/>
              </a:solidFill>
              <a:latin typeface="+mj-lt"/>
            </a:endParaRPr>
          </a:p>
        </p:txBody>
      </p:sp>
      <p:pic>
        <p:nvPicPr>
          <p:cNvPr id="3" name="Picture 2"/>
          <p:cNvPicPr>
            <a:picLocks noChangeAspect="1"/>
          </p:cNvPicPr>
          <p:nvPr/>
        </p:nvPicPr>
        <p:blipFill>
          <a:blip r:embed="rId2"/>
          <a:stretch>
            <a:fillRect/>
          </a:stretch>
        </p:blipFill>
        <p:spPr>
          <a:xfrm>
            <a:off x="839416" y="937342"/>
            <a:ext cx="10585176" cy="4981575"/>
          </a:xfrm>
          <a:prstGeom prst="rect">
            <a:avLst/>
          </a:prstGeom>
        </p:spPr>
      </p:pic>
    </p:spTree>
    <p:extLst>
      <p:ext uri="{BB962C8B-B14F-4D97-AF65-F5344CB8AC3E}">
        <p14:creationId xmlns:p14="http://schemas.microsoft.com/office/powerpoint/2010/main" val="3171987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663B6F-FE68-42C6-84A9-CF98FA406047}"/>
              </a:ext>
            </a:extLst>
          </p:cNvPr>
          <p:cNvSpPr txBox="1"/>
          <p:nvPr/>
        </p:nvSpPr>
        <p:spPr>
          <a:xfrm>
            <a:off x="623392" y="2206605"/>
            <a:ext cx="11377264" cy="646331"/>
          </a:xfrm>
          <a:prstGeom prst="rect">
            <a:avLst/>
          </a:prstGeom>
          <a:noFill/>
        </p:spPr>
        <p:txBody>
          <a:bodyPr wrap="square" rtlCol="0">
            <a:spAutoFit/>
          </a:bodyPr>
          <a:lstStyle/>
          <a:p>
            <a:pPr defTabSz="913256" fontAlgn="base">
              <a:spcBef>
                <a:spcPct val="0"/>
              </a:spcBef>
              <a:spcAft>
                <a:spcPct val="0"/>
              </a:spcAft>
              <a:defRPr/>
            </a:pPr>
            <a:r>
              <a:rPr lang="vi-VN" altLang="zh-CN" sz="3600" dirty="0">
                <a:latin typeface="Times New Roman" pitchFamily="18" charset="0"/>
                <a:ea typeface="Arial-Rounded" panose="020B0500000000000000" pitchFamily="34" charset="0"/>
                <a:cs typeface="Times New Roman" pitchFamily="18" charset="0"/>
                <a:sym typeface="+mn-lt"/>
              </a:rPr>
              <a:t>3</a:t>
            </a:r>
            <a:r>
              <a:rPr lang="en-US" altLang="zh-CN" sz="3600" dirty="0">
                <a:latin typeface="Times New Roman" pitchFamily="18" charset="0"/>
                <a:ea typeface="Arial-Rounded" panose="020B0500000000000000" pitchFamily="34" charset="0"/>
                <a:cs typeface="Times New Roman" pitchFamily="18" charset="0"/>
                <a:sym typeface="+mn-lt"/>
              </a:rPr>
              <a:t>. </a:t>
            </a:r>
            <a:r>
              <a:rPr lang="vi-VN" altLang="zh-CN" sz="3600" dirty="0">
                <a:latin typeface="Times New Roman" pitchFamily="18" charset="0"/>
                <a:ea typeface="Arial-Rounded" panose="020B0500000000000000" pitchFamily="34" charset="0"/>
                <a:cs typeface="Times New Roman" pitchFamily="18" charset="0"/>
                <a:sym typeface="+mn-lt"/>
              </a:rPr>
              <a:t>San hô dưới đáy biển được so sánh với những gì?</a:t>
            </a:r>
            <a:endParaRPr lang="en-US" altLang="zh-CN" sz="3600" dirty="0">
              <a:latin typeface="Times New Roman" pitchFamily="18" charset="0"/>
              <a:ea typeface="Arial-Rounded" panose="020B0500000000000000" pitchFamily="34" charset="0"/>
              <a:cs typeface="Times New Roman" pitchFamily="18" charset="0"/>
              <a:sym typeface="+mn-lt"/>
            </a:endParaRPr>
          </a:p>
        </p:txBody>
      </p:sp>
      <p:sp>
        <p:nvSpPr>
          <p:cNvPr id="3" name="Rectangle 2"/>
          <p:cNvSpPr/>
          <p:nvPr/>
        </p:nvSpPr>
        <p:spPr>
          <a:xfrm>
            <a:off x="623392" y="2852936"/>
            <a:ext cx="11377264" cy="1200329"/>
          </a:xfrm>
          <a:prstGeom prst="rect">
            <a:avLst/>
          </a:prstGeom>
        </p:spPr>
        <p:txBody>
          <a:bodyPr wrap="square">
            <a:spAutoFit/>
          </a:bodyPr>
          <a:lstStyle/>
          <a:p>
            <a:r>
              <a:rPr lang="vi-VN" sz="3600" dirty="0">
                <a:solidFill>
                  <a:srgbClr val="FF0000"/>
                </a:solidFill>
                <a:latin typeface="+mj-lt"/>
                <a:ea typeface="MingLiU-ExtB" panose="02020500000000000000" pitchFamily="18" charset="-120"/>
              </a:rPr>
              <a:t>San hô dưới đáy biển được so sánh với một bức tranh khổng lồ, đẹp như những tòa lâu đài trong truyện cổ tích.</a:t>
            </a:r>
            <a:endParaRPr lang="en-US" sz="3600" dirty="0">
              <a:solidFill>
                <a:srgbClr val="FF0000"/>
              </a:solidFill>
              <a:latin typeface="+mj-lt"/>
              <a:ea typeface="MingLiU-ExtB" panose="02020500000000000000" pitchFamily="18" charset="-120"/>
            </a:endParaRPr>
          </a:p>
        </p:txBody>
      </p:sp>
    </p:spTree>
    <p:extLst>
      <p:ext uri="{BB962C8B-B14F-4D97-AF65-F5344CB8AC3E}">
        <p14:creationId xmlns:p14="http://schemas.microsoft.com/office/powerpoint/2010/main" val="3171987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663B6F-FE68-42C6-84A9-CF98FA406047}"/>
              </a:ext>
            </a:extLst>
          </p:cNvPr>
          <p:cNvSpPr txBox="1"/>
          <p:nvPr/>
        </p:nvSpPr>
        <p:spPr>
          <a:xfrm>
            <a:off x="551384" y="620688"/>
            <a:ext cx="11233248" cy="646331"/>
          </a:xfrm>
          <a:prstGeom prst="rect">
            <a:avLst/>
          </a:prstGeom>
          <a:noFill/>
        </p:spPr>
        <p:txBody>
          <a:bodyPr wrap="square" rtlCol="0">
            <a:spAutoFit/>
          </a:bodyPr>
          <a:lstStyle/>
          <a:p>
            <a:pPr defTabSz="913256" fontAlgn="base">
              <a:spcBef>
                <a:spcPct val="0"/>
              </a:spcBef>
              <a:spcAft>
                <a:spcPct val="0"/>
              </a:spcAft>
              <a:defRPr/>
            </a:pPr>
            <a:r>
              <a:rPr lang="vi-VN" altLang="zh-CN" sz="3600" dirty="0">
                <a:latin typeface="Times New Roman" pitchFamily="18" charset="0"/>
                <a:ea typeface="Arial-Rounded" panose="020B0500000000000000" pitchFamily="34" charset="0"/>
                <a:cs typeface="Times New Roman" pitchFamily="18" charset="0"/>
                <a:sym typeface="+mn-lt"/>
              </a:rPr>
              <a:t>4</a:t>
            </a:r>
            <a:r>
              <a:rPr lang="en-US" altLang="zh-CN" sz="3600" dirty="0">
                <a:latin typeface="Times New Roman" pitchFamily="18" charset="0"/>
                <a:ea typeface="Arial-Rounded" panose="020B0500000000000000" pitchFamily="34" charset="0"/>
                <a:cs typeface="Times New Roman" pitchFamily="18" charset="0"/>
                <a:sym typeface="+mn-lt"/>
              </a:rPr>
              <a:t>.</a:t>
            </a:r>
            <a:r>
              <a:rPr lang="vi-VN" altLang="zh-CN" sz="3600" dirty="0">
                <a:latin typeface="Times New Roman" pitchFamily="18" charset="0"/>
                <a:ea typeface="Arial-Rounded" panose="020B0500000000000000" pitchFamily="34" charset="0"/>
                <a:cs typeface="Times New Roman" pitchFamily="18" charset="0"/>
                <a:sym typeface="+mn-lt"/>
              </a:rPr>
              <a:t> Sau bài đọc, em biết thêm điều gì về biển ở Trường Sa?</a:t>
            </a:r>
            <a:r>
              <a:rPr lang="en-US" altLang="zh-CN" sz="3600" dirty="0">
                <a:latin typeface="Times New Roman" pitchFamily="18" charset="0"/>
                <a:ea typeface="Arial-Rounded" panose="020B0500000000000000" pitchFamily="34" charset="0"/>
                <a:cs typeface="Times New Roman" pitchFamily="18" charset="0"/>
                <a:sym typeface="+mn-lt"/>
              </a:rPr>
              <a:t> </a:t>
            </a:r>
          </a:p>
        </p:txBody>
      </p:sp>
      <p:sp>
        <p:nvSpPr>
          <p:cNvPr id="2" name="Rectangle 1"/>
          <p:cNvSpPr/>
          <p:nvPr/>
        </p:nvSpPr>
        <p:spPr>
          <a:xfrm>
            <a:off x="551384" y="1412776"/>
            <a:ext cx="11233248" cy="1870705"/>
          </a:xfrm>
          <a:prstGeom prst="rect">
            <a:avLst/>
          </a:prstGeom>
        </p:spPr>
        <p:txBody>
          <a:bodyPr wrap="square">
            <a:spAutoFit/>
          </a:bodyPr>
          <a:lstStyle/>
          <a:p>
            <a:pPr algn="just">
              <a:lnSpc>
                <a:spcPct val="107000"/>
              </a:lnSpc>
              <a:spcAft>
                <a:spcPts val="0"/>
              </a:spcAft>
            </a:pP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Sa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vùng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đáy</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rất</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xinh</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đẹp</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thú</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đáy</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8183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472" y="2708920"/>
            <a:ext cx="8955741" cy="833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prstClr val="black"/>
                </a:solidFill>
                <a:latin typeface="Times New Roman" panose="02020603050405020304" pitchFamily="18" charset="0"/>
                <a:cs typeface="Times New Roman" panose="02020603050405020304" pitchFamily="18" charset="0"/>
              </a:rPr>
              <a:t>LUYỆN ĐỌC LẠI</a:t>
            </a:r>
          </a:p>
        </p:txBody>
      </p:sp>
    </p:spTree>
    <p:extLst>
      <p:ext uri="{BB962C8B-B14F-4D97-AF65-F5344CB8AC3E}">
        <p14:creationId xmlns:p14="http://schemas.microsoft.com/office/powerpoint/2010/main" val="364220429"/>
      </p:ext>
    </p:extLst>
  </p:cSld>
  <p:clrMapOvr>
    <a:masterClrMapping/>
  </p:clrMapOvr>
  <p:transition spd="slow" advClick="0" advTm="2000">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434</Words>
  <Application>Microsoft Office PowerPoint</Application>
  <PresentationFormat>Widescreen</PresentationFormat>
  <Paragraphs>34</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Linhtu75@gmail.com</cp:lastModifiedBy>
  <cp:revision>105</cp:revision>
  <dcterms:created xsi:type="dcterms:W3CDTF">2021-07-09T06:30:31Z</dcterms:created>
  <dcterms:modified xsi:type="dcterms:W3CDTF">2026-04-15T13:34:59Z</dcterms:modified>
</cp:coreProperties>
</file>