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B339-7D5D-404D-A990-DBA6D5D6EBD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6DF7-84C4-4117-994B-14FB09DF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6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4DF-D5FA-44FD-8D53-1FA84DE0A0A8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1703513" y="332656"/>
            <a:ext cx="8424934" cy="1080120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ĐÁY BIỂN </a:t>
            </a:r>
          </a:p>
          <a:p>
            <a:pPr lvl="0" algn="ctr"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TRƯỜNG SA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412776"/>
            <a:ext cx="10729192" cy="51845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BDE0E8-7A16-1EBD-3B1F-6548C7E74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626024"/>
            <a:ext cx="678724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1912715" y="3276992"/>
            <a:ext cx="8717123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47729" y="1655174"/>
            <a:ext cx="4824536" cy="1845837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8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72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 </a:t>
              </a:r>
              <a:endParaRPr lang="zh-CN" altLang="en-US" sz="72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794242" y="484039"/>
            <a:ext cx="203147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2078383" y="567004"/>
            <a:ext cx="203147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2368312" y="567004"/>
            <a:ext cx="203147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9441743" y="468686"/>
            <a:ext cx="203147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9725884" y="551651"/>
            <a:ext cx="203147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0015813" y="551651"/>
            <a:ext cx="203147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523701" y="232579"/>
            <a:ext cx="896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ĐÁY BIỂN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TRƯỜNG SA</a:t>
            </a:r>
          </a:p>
        </p:txBody>
      </p:sp>
    </p:spTree>
    <p:extLst>
      <p:ext uri="{BB962C8B-B14F-4D97-AF65-F5344CB8AC3E}">
        <p14:creationId xmlns:p14="http://schemas.microsoft.com/office/powerpoint/2010/main" val="20753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58DFBD-8F9B-4BDF-9573-262585968152}"/>
              </a:ext>
            </a:extLst>
          </p:cNvPr>
          <p:cNvSpPr txBox="1"/>
          <p:nvPr/>
        </p:nvSpPr>
        <p:spPr>
          <a:xfrm>
            <a:off x="1853408" y="1661996"/>
            <a:ext cx="81369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HP001 4 hàng" panose="020B0603050302020204" pitchFamily="34" charset="0"/>
            </a:endParaRPr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672389" y="288325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0050" y="830997"/>
            <a:ext cx="52170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89C9E-2B97-4A57-AADE-6FBC7458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855640" y="1871724"/>
            <a:ext cx="246418" cy="365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789C9E-2B97-4A57-AADE-6FBC7458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953864" y="1848002"/>
            <a:ext cx="233924" cy="347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89C9E-2B97-4A57-AADE-6FBC7458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153116" y="1874566"/>
            <a:ext cx="216024" cy="320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89C9E-2B97-4A57-AADE-6FBC7458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638939" y="2491350"/>
            <a:ext cx="306136" cy="392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789C9E-2B97-4A57-AADE-6FBC7458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847528" y="3648848"/>
            <a:ext cx="360040" cy="5343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1504" y="1665565"/>
            <a:ext cx="504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4339" y="1652263"/>
            <a:ext cx="358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88478" y="1661993"/>
            <a:ext cx="3850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7528" y="3570817"/>
            <a:ext cx="44435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06703" y="2304982"/>
            <a:ext cx="4235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241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ADE442-949D-4253-817B-622884C385C0}"/>
              </a:ext>
            </a:extLst>
          </p:cNvPr>
          <p:cNvSpPr/>
          <p:nvPr/>
        </p:nvSpPr>
        <p:spPr>
          <a:xfrm>
            <a:off x="4051742" y="836715"/>
            <a:ext cx="4937873" cy="679167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186EC2-4184-410B-92F6-C920D38F752F}"/>
              </a:ext>
            </a:extLst>
          </p:cNvPr>
          <p:cNvSpPr/>
          <p:nvPr/>
        </p:nvSpPr>
        <p:spPr>
          <a:xfrm>
            <a:off x="5241940" y="2045424"/>
            <a:ext cx="186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2E0ED9-A335-468D-BE82-29FFC89BC036}"/>
              </a:ext>
            </a:extLst>
          </p:cNvPr>
          <p:cNvSpPr/>
          <p:nvPr/>
        </p:nvSpPr>
        <p:spPr>
          <a:xfrm>
            <a:off x="5230105" y="3493418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D0F4D-78CB-446E-A8FB-828238B8D831}"/>
              </a:ext>
            </a:extLst>
          </p:cNvPr>
          <p:cNvSpPr/>
          <p:nvPr/>
        </p:nvSpPr>
        <p:spPr>
          <a:xfrm>
            <a:off x="5223032" y="4210001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A93A89-AE4A-482F-A5AA-9814F6DBB579}"/>
              </a:ext>
            </a:extLst>
          </p:cNvPr>
          <p:cNvSpPr/>
          <p:nvPr/>
        </p:nvSpPr>
        <p:spPr>
          <a:xfrm>
            <a:off x="5220480" y="4960662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vỉa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6706CD-98A8-4262-ABB2-E3478CAB1AD6}"/>
              </a:ext>
            </a:extLst>
          </p:cNvPr>
          <p:cNvSpPr/>
          <p:nvPr/>
        </p:nvSpPr>
        <p:spPr>
          <a:xfrm>
            <a:off x="5241940" y="2052271"/>
            <a:ext cx="18678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ỡ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E375-2C1B-414B-AABD-32A0B6ABA3DF}"/>
              </a:ext>
            </a:extLst>
          </p:cNvPr>
          <p:cNvSpPr/>
          <p:nvPr/>
        </p:nvSpPr>
        <p:spPr>
          <a:xfrm>
            <a:off x="5241940" y="2742757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E59076-DCA8-4333-A42C-2B7DDF562FE2}"/>
              </a:ext>
            </a:extLst>
          </p:cNvPr>
          <p:cNvSpPr/>
          <p:nvPr/>
        </p:nvSpPr>
        <p:spPr>
          <a:xfrm>
            <a:off x="5241937" y="3486571"/>
            <a:ext cx="2191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ặc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09036-6726-4488-9617-395AFD3997EF}"/>
              </a:ext>
            </a:extLst>
          </p:cNvPr>
          <p:cNvSpPr/>
          <p:nvPr/>
        </p:nvSpPr>
        <p:spPr>
          <a:xfrm>
            <a:off x="5218494" y="4202802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2362B-0470-4651-969B-A243C3EDD173}"/>
              </a:ext>
            </a:extLst>
          </p:cNvPr>
          <p:cNvSpPr/>
          <p:nvPr/>
        </p:nvSpPr>
        <p:spPr>
          <a:xfrm>
            <a:off x="5218500" y="4958405"/>
            <a:ext cx="2731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vỉa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endParaRPr lang="en-US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23CCC-D9B7-4910-82DC-F68B213B8F5E}"/>
              </a:ext>
            </a:extLst>
          </p:cNvPr>
          <p:cNvSpPr/>
          <p:nvPr/>
        </p:nvSpPr>
        <p:spPr>
          <a:xfrm>
            <a:off x="5241940" y="2738167"/>
            <a:ext cx="28488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ăm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534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2389" y="429854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4061" y="1046467"/>
            <a:ext cx="52170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7648" y="2038278"/>
            <a:ext cx="2977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727848" y="2018491"/>
            <a:ext cx="277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15100" y="2012229"/>
            <a:ext cx="1844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894967" y="2624368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479140" y="2624368"/>
            <a:ext cx="2113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472251" y="2624368"/>
            <a:ext cx="2152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389037" y="2629757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8699769" y="2623495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863029" y="3288707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370336" y="3299485"/>
            <a:ext cx="2092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243741" y="3298612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8831313" y="3276599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863029" y="4000905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557982" y="3983408"/>
            <a:ext cx="4132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7577765" y="3992157"/>
            <a:ext cx="2492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1863032" y="4524125"/>
            <a:ext cx="23855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55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4E0B55-C3B3-4BF6-8ECB-E1F4925E1247}"/>
              </a:ext>
            </a:extLst>
          </p:cNvPr>
          <p:cNvSpPr/>
          <p:nvPr/>
        </p:nvSpPr>
        <p:spPr>
          <a:xfrm>
            <a:off x="2012860" y="280302"/>
            <a:ext cx="2642980" cy="768373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2DE0D-CC13-4F39-8E97-9285A0BE9593}"/>
              </a:ext>
            </a:extLst>
          </p:cNvPr>
          <p:cNvSpPr/>
          <p:nvPr/>
        </p:nvSpPr>
        <p:spPr>
          <a:xfrm>
            <a:off x="2012863" y="1484787"/>
            <a:ext cx="8646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>
                <a:solidFill>
                  <a:srgbClr val="0000FF"/>
                </a:solidFill>
                <a:latin typeface="+mj-lt"/>
              </a:rPr>
              <a:t>2. Chọn </a:t>
            </a:r>
            <a:r>
              <a:rPr lang="vi-VN" sz="4400" i="1" dirty="0">
                <a:solidFill>
                  <a:srgbClr val="FF0000"/>
                </a:solidFill>
                <a:latin typeface="+mj-lt"/>
              </a:rPr>
              <a:t>it </a:t>
            </a:r>
            <a:r>
              <a:rPr lang="vi-VN" sz="4400" dirty="0">
                <a:solidFill>
                  <a:srgbClr val="0000FF"/>
                </a:solidFill>
                <a:latin typeface="+mj-lt"/>
              </a:rPr>
              <a:t>hoặc </a:t>
            </a:r>
            <a:r>
              <a:rPr lang="vi-VN" sz="4400" i="1" dirty="0">
                <a:solidFill>
                  <a:srgbClr val="FF0000"/>
                </a:solidFill>
                <a:latin typeface="+mj-lt"/>
              </a:rPr>
              <a:t>uyt</a:t>
            </a:r>
            <a:r>
              <a:rPr lang="vi-VN" sz="4400" dirty="0">
                <a:solidFill>
                  <a:srgbClr val="0000FF"/>
                </a:solidFill>
                <a:latin typeface="+mj-lt"/>
              </a:rPr>
              <a:t> thay cho ô vuông.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8595C-6F57-404C-A649-2A81DE5C0123}"/>
              </a:ext>
            </a:extLst>
          </p:cNvPr>
          <p:cNvSpPr txBox="1"/>
          <p:nvPr/>
        </p:nvSpPr>
        <p:spPr>
          <a:xfrm>
            <a:off x="2351584" y="2690336"/>
            <a:ext cx="75608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a. Chú mực ống cứ thấy kẻ lạ là phun mực đen k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ịt</a:t>
            </a:r>
            <a:r>
              <a:rPr lang="vi-VN" sz="36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cả một vùng nước xanh.</a:t>
            </a:r>
          </a:p>
          <a:p>
            <a:r>
              <a:rPr lang="en-US" sz="36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b. Tàu ngầm trông như chiếc xe b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uýt</a:t>
            </a:r>
            <a:r>
              <a:rPr lang="vi-VN" sz="3600" dirty="0">
                <a:latin typeface="+mj-lt"/>
              </a:rPr>
              <a:t> chạy dưới đáy đại dương.</a:t>
            </a:r>
          </a:p>
          <a:p>
            <a:r>
              <a:rPr lang="en-US" sz="3600" dirty="0">
                <a:latin typeface="+mj-lt"/>
              </a:rPr>
              <a:t>     </a:t>
            </a:r>
            <a:r>
              <a:rPr lang="vi-VN" sz="3600" dirty="0">
                <a:latin typeface="+mj-lt"/>
              </a:rPr>
              <a:t>c. Cậu bé vừa đi vừa h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uýt 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>
                <a:latin typeface="+mj-lt"/>
              </a:rPr>
              <a:t>sáo.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C55517-E53C-4737-855E-FB0D986169CB}"/>
              </a:ext>
            </a:extLst>
          </p:cNvPr>
          <p:cNvSpPr/>
          <p:nvPr/>
        </p:nvSpPr>
        <p:spPr>
          <a:xfrm>
            <a:off x="4367808" y="3356992"/>
            <a:ext cx="432048" cy="41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ED160-0191-4EDD-A52C-506FB77D8199}"/>
              </a:ext>
            </a:extLst>
          </p:cNvPr>
          <p:cNvSpPr/>
          <p:nvPr/>
        </p:nvSpPr>
        <p:spPr>
          <a:xfrm>
            <a:off x="9120336" y="3892538"/>
            <a:ext cx="648072" cy="45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8A8E25-3072-42DC-A35B-D8D6987980B8}"/>
              </a:ext>
            </a:extLst>
          </p:cNvPr>
          <p:cNvSpPr/>
          <p:nvPr/>
        </p:nvSpPr>
        <p:spPr>
          <a:xfrm>
            <a:off x="7104112" y="4959330"/>
            <a:ext cx="648072" cy="485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FE3C88-0633-4F90-9FDF-BECA83D8A3C0}"/>
              </a:ext>
            </a:extLst>
          </p:cNvPr>
          <p:cNvSpPr txBox="1"/>
          <p:nvPr/>
        </p:nvSpPr>
        <p:spPr>
          <a:xfrm>
            <a:off x="1919536" y="976920"/>
            <a:ext cx="85689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FF"/>
                </a:solidFill>
                <a:latin typeface="+mj-lt"/>
              </a:rPr>
              <a:t>3. Chọn a hoặc b.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a. Tìm tiếng chứa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iêu</a:t>
            </a:r>
            <a:r>
              <a:rPr lang="vi-VN" sz="2800" dirty="0">
                <a:latin typeface="+mj-lt"/>
              </a:rPr>
              <a:t> hoặc </a:t>
            </a:r>
            <a:r>
              <a:rPr lang="vi-VN" sz="2800" i="1" dirty="0">
                <a:solidFill>
                  <a:srgbClr val="FF0000"/>
                </a:solidFill>
                <a:latin typeface="+mj-lt"/>
              </a:rPr>
              <a:t>ươu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latin typeface="+mj-lt"/>
              </a:rPr>
              <a:t>thay cho ô vuông.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      </a:t>
            </a:r>
            <a:r>
              <a:rPr lang="vi-VN" sz="2800" dirty="0">
                <a:latin typeface="+mj-lt"/>
              </a:rPr>
              <a:t>- Ốc       </a:t>
            </a:r>
            <a:r>
              <a:rPr lang="en-US" sz="2800" dirty="0">
                <a:latin typeface="+mj-lt"/>
              </a:rPr>
              <a:t>    </a:t>
            </a:r>
            <a:r>
              <a:rPr lang="vi-VN" sz="2800" dirty="0">
                <a:latin typeface="+mj-lt"/>
              </a:rPr>
              <a:t>sống trong ruộng lúa.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+mj-lt"/>
              </a:rPr>
              <a:t>       </a:t>
            </a:r>
            <a:r>
              <a:rPr lang="vi-VN" sz="2800" dirty="0">
                <a:latin typeface="+mj-lt"/>
              </a:rPr>
              <a:t>- Hội thi thả</a:t>
            </a:r>
            <a:r>
              <a:rPr lang="en-US" sz="2800" dirty="0">
                <a:latin typeface="+mj-lt"/>
              </a:rPr>
              <a:t>           </a:t>
            </a:r>
            <a:r>
              <a:rPr lang="vi-VN" sz="2800" dirty="0">
                <a:latin typeface="+mj-lt"/>
              </a:rPr>
              <a:t>được tổ chức trên bãi biển.</a:t>
            </a:r>
          </a:p>
          <a:p>
            <a:endParaRPr lang="vi-VN" sz="28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ED160-0191-4EDD-A52C-506FB77D8199}"/>
              </a:ext>
            </a:extLst>
          </p:cNvPr>
          <p:cNvSpPr/>
          <p:nvPr/>
        </p:nvSpPr>
        <p:spPr>
          <a:xfrm>
            <a:off x="3323691" y="2420891"/>
            <a:ext cx="648072" cy="45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84301" y="2388239"/>
            <a:ext cx="926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CED160-0191-4EDD-A52C-506FB77D8199}"/>
              </a:ext>
            </a:extLst>
          </p:cNvPr>
          <p:cNvSpPr/>
          <p:nvPr/>
        </p:nvSpPr>
        <p:spPr>
          <a:xfrm>
            <a:off x="4439816" y="3029570"/>
            <a:ext cx="648072" cy="45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2943" y="3030846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248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BAF0684-A246-4764-80C1-4C2AB6B3F8E3}"/>
              </a:ext>
            </a:extLst>
          </p:cNvPr>
          <p:cNvSpPr txBox="1"/>
          <p:nvPr/>
        </p:nvSpPr>
        <p:spPr>
          <a:xfrm>
            <a:off x="1991544" y="692699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4AFCE9-1CDF-4B16-B876-E7426CF3A1D7}"/>
              </a:ext>
            </a:extLst>
          </p:cNvPr>
          <p:cNvSpPr txBox="1">
            <a:spLocks/>
          </p:cNvSpPr>
          <p:nvPr/>
        </p:nvSpPr>
        <p:spPr>
          <a:xfrm>
            <a:off x="1775520" y="534156"/>
            <a:ext cx="8712968" cy="19374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4000" dirty="0">
                <a:solidFill>
                  <a:srgbClr val="0000FF"/>
                </a:solidFill>
              </a:rPr>
              <a:t>3. Chọn a hoặc b.</a:t>
            </a:r>
            <a:br>
              <a:rPr lang="en-US" sz="4000" dirty="0">
                <a:solidFill>
                  <a:srgbClr val="0000FF"/>
                </a:solidFill>
              </a:rPr>
            </a:b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chứa 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D1D5A890-6B57-4DF1-90CE-F1EAAE4EB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39" y="2456476"/>
            <a:ext cx="9036496" cy="31771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FDDC7B-0FCF-4B4C-969E-473CAE3CC884}"/>
              </a:ext>
            </a:extLst>
          </p:cNvPr>
          <p:cNvSpPr txBox="1"/>
          <p:nvPr/>
        </p:nvSpPr>
        <p:spPr>
          <a:xfrm>
            <a:off x="1896703" y="5310421"/>
            <a:ext cx="1729211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583C2A-78AC-4253-BCE5-F3328BD29379}"/>
              </a:ext>
            </a:extLst>
          </p:cNvPr>
          <p:cNvSpPr txBox="1"/>
          <p:nvPr/>
        </p:nvSpPr>
        <p:spPr>
          <a:xfrm>
            <a:off x="4083936" y="5331650"/>
            <a:ext cx="1655277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9BE40-2B59-449A-9547-CD21E3B1EF25}"/>
              </a:ext>
            </a:extLst>
          </p:cNvPr>
          <p:cNvSpPr txBox="1"/>
          <p:nvPr/>
        </p:nvSpPr>
        <p:spPr>
          <a:xfrm>
            <a:off x="6136257" y="5331650"/>
            <a:ext cx="1566249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63B0C-F146-4055-A1B8-813408499C2E}"/>
              </a:ext>
            </a:extLst>
          </p:cNvPr>
          <p:cNvSpPr txBox="1"/>
          <p:nvPr/>
        </p:nvSpPr>
        <p:spPr>
          <a:xfrm>
            <a:off x="8316248" y="5310420"/>
            <a:ext cx="1812203" cy="646331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0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64" y="3186341"/>
            <a:ext cx="5863916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4521984" y="3953844"/>
            <a:ext cx="128703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04563" y="4091429"/>
            <a:ext cx="1183843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40343" y="2879776"/>
            <a:ext cx="908705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135563" y="491822"/>
            <a:ext cx="8136903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8303637" y="3259318"/>
            <a:ext cx="929518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7964736" y="810849"/>
            <a:ext cx="1319997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2436463" y="598108"/>
            <a:ext cx="665736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69334" y="1216690"/>
            <a:ext cx="403607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9916" y="3006461"/>
            <a:ext cx="7943352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>
              <a:defRPr/>
            </a:pPr>
            <a:r>
              <a:rPr lang="vi-VN" sz="6600" b="1" dirty="0">
                <a:solidFill>
                  <a:srgbClr val="FF0000"/>
                </a:solidFill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CỦNG CỐ BÀI HỌC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328</Words>
  <Application>Microsoft Office PowerPoint</Application>
  <PresentationFormat>Widescreen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Linhtu75@gmail.com</cp:lastModifiedBy>
  <cp:revision>103</cp:revision>
  <dcterms:created xsi:type="dcterms:W3CDTF">2021-07-09T06:30:31Z</dcterms:created>
  <dcterms:modified xsi:type="dcterms:W3CDTF">2026-04-14T14:50:16Z</dcterms:modified>
</cp:coreProperties>
</file>