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2"/>
  </p:notesMasterIdLst>
  <p:sldIdLst>
    <p:sldId id="519" r:id="rId3"/>
    <p:sldId id="550" r:id="rId4"/>
    <p:sldId id="296" r:id="rId5"/>
    <p:sldId id="552" r:id="rId6"/>
    <p:sldId id="298" r:id="rId7"/>
    <p:sldId id="553" r:id="rId8"/>
    <p:sldId id="548" r:id="rId9"/>
    <p:sldId id="300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66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74" y="114"/>
      </p:cViewPr>
      <p:guideLst>
        <p:guide orient="horz" pos="216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24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9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8" y="3113690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6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4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8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5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6" y="6322746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1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8" y="1879378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2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4" y="4825114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8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8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2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2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8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8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8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5" y="2706024"/>
            <a:ext cx="3404231" cy="677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4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8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1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3" r:id="rId17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tm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7" y="1655171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CÁNH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ĐỒNG QUÊ 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09ED62-6594-2E22-537B-964A4332B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475" y="3892677"/>
            <a:ext cx="678724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6" y="526552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1" y="2352320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31092" y="2649218"/>
            <a:ext cx="8020035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bài bé nhìn thấy vầng dương đẹp như thế nào 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31" y="2529074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584326" y="4499841"/>
            <a:ext cx="5412219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Bé nhìn thấy v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 dương rực đỏ.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6" name="Picture 13" descr="sun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064" y="659581"/>
            <a:ext cx="15875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795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6" y="526552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1" y="2352320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70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Nắng ban mai được tả như thế nào 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31" y="2529074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1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Times New Roman" pitchFamily="18" charset="0"/>
                <a:cs typeface="Times New Roman" pitchFamily="18" charset="0"/>
              </a:rPr>
              <a:t>Nắng ban mai hiền hoà, như những dải lụa tơ vàng óng, như con sóng dập dờn trên đổng lúa xanh.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1" y="1612961"/>
            <a:ext cx="10058400" cy="26239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8254" y="537067"/>
            <a:ext cx="9546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>
                <a:solidFill>
                  <a:srgbClr val="FF0000"/>
                </a:solidFill>
              </a:rPr>
              <a:t>3. </a:t>
            </a:r>
            <a:r>
              <a:rPr lang="en-US" sz="2800"/>
              <a:t>Đ</a:t>
            </a:r>
            <a:r>
              <a:rPr lang="vi-VN" sz="2800"/>
              <a:t>àn chiền ch</a:t>
            </a:r>
            <a:r>
              <a:rPr lang="en-US" sz="2800">
                <a:latin typeface="Arial" pitchFamily="34" charset="0"/>
                <a:cs typeface="Arial" pitchFamily="34" charset="0"/>
              </a:rPr>
              <a:t>iệ</a:t>
            </a:r>
            <a:r>
              <a:rPr lang="vi-VN" sz="2800"/>
              <a:t>n và lũ châu chấu làm gì trên cánh đ</a:t>
            </a:r>
            <a:r>
              <a:rPr lang="en-US" sz="2800">
                <a:latin typeface="Arial" pitchFamily="34" charset="0"/>
                <a:cs typeface="Arial" pitchFamily="34" charset="0"/>
              </a:rPr>
              <a:t>ồ</a:t>
            </a:r>
            <a:r>
              <a:rPr lang="vi-VN" sz="2800"/>
              <a:t>ng?</a:t>
            </a:r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1438625" y="4518951"/>
            <a:ext cx="36884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/>
              <a:t>bay quanh và hót tích ri tích rích</a:t>
            </a:r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6230723" y="4734394"/>
            <a:ext cx="3720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/>
              <a:t>đu cỏ uống sương rơi</a:t>
            </a:r>
            <a:r>
              <a:rPr lang="vi-VN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9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5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289160" y="255369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vi-VN" sz="2800">
                <a:latin typeface="+mj-lt"/>
              </a:rPr>
              <a:t>Theo em, vì sao bé ngân nga hát giữa cánh đ</a:t>
            </a:r>
            <a:r>
              <a:rPr lang="en-US" sz="2800">
                <a:latin typeface="+mj-lt"/>
              </a:rPr>
              <a:t>ồ</a:t>
            </a:r>
            <a:r>
              <a:rPr lang="vi-VN" sz="2800">
                <a:latin typeface="+mj-lt"/>
              </a:rPr>
              <a:t>ng?</a:t>
            </a:r>
            <a:endParaRPr lang="en-US" sz="2800" kern="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5" y="448890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937265" y="4322790"/>
            <a:ext cx="8910843" cy="131601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+mj-lt"/>
              </a:rPr>
              <a:t>Bé ngàn nga hát khẽ bởi vì bé cảm thấy cánh đổng quê hương thật là đẹp, bé cảm thấy hạnh phúc trong lòng</a:t>
            </a:r>
            <a:endParaRPr lang="zh-CN" altLang="en-US" sz="28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856094" y="13648"/>
            <a:ext cx="3138985" cy="120100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10487" y="2576946"/>
            <a:ext cx="6621440" cy="10667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Học thuộc lòng </a:t>
            </a:r>
            <a:endParaRPr lang="en-US" sz="150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5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6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7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8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4609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1549" y="866643"/>
            <a:ext cx="1828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Bé theo mẹ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4805" y="866643"/>
            <a:ext cx="203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ra đồng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0210" y="1488955"/>
            <a:ext cx="2235200" cy="390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Vầng dương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2049" y="1416666"/>
            <a:ext cx="1668306" cy="53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lên rực đỏ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2400" y="1847041"/>
            <a:ext cx="2133600" cy="41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Muôn vàn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6163" y="1847041"/>
            <a:ext cx="3523500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kim cương nhỏ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1415" y="2286897"/>
            <a:ext cx="2373195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Lấp lánh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9843" y="2243501"/>
            <a:ext cx="5065405" cy="48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ngọn cỏ hoa.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6291" y="3231309"/>
            <a:ext cx="2148655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Nắng ban mai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0707" y="3282212"/>
            <a:ext cx="3454400" cy="42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hiền hòa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66651" y="3758808"/>
            <a:ext cx="1828800" cy="45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Tung lụa tơ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5154" y="3775866"/>
            <a:ext cx="2211302" cy="423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 vàng óng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0915" y="4354060"/>
            <a:ext cx="1661995" cy="457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Trải lên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38448" y="4931074"/>
            <a:ext cx="4876800" cy="457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muôn con sóng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6291" y="4931071"/>
            <a:ext cx="1763595" cy="457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Dập dờn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39759" y="4347133"/>
            <a:ext cx="2528064" cy="45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đồng lúa xanh.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38399" y="947871"/>
            <a:ext cx="2674043" cy="462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Đàn chiền chiện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07605" y="937722"/>
            <a:ext cx="1723479" cy="543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bay lượn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69205" y="1980392"/>
            <a:ext cx="2553629" cy="53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Lũ châu chấu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16323" y="1454989"/>
            <a:ext cx="2805154" cy="456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tích ri tích rích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82669" y="1500429"/>
            <a:ext cx="732115" cy="41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Hót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66508" y="1981911"/>
            <a:ext cx="2862997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tinh nghịch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79354" y="2416378"/>
            <a:ext cx="1560395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Đu cỏ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01054" y="2416377"/>
            <a:ext cx="4778988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uống sương rơi.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36125" y="3323102"/>
            <a:ext cx="2354997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Sóng xanh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28017" y="3323102"/>
            <a:ext cx="2725003" cy="42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cuộn chân trời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85820" y="3896857"/>
            <a:ext cx="2321785" cy="45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Cánh đồng như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107605" y="3877438"/>
            <a:ext cx="1657821" cy="423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tranh vẽ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7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3251077" y="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QUÊ EM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26267" y="4469409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hát khẽ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0978" y="4407854"/>
            <a:ext cx="222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Bé ngân nga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8557" y="4942006"/>
            <a:ext cx="248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Trong hương lúa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22834" y="4942006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mênh mông 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7562" y="5556739"/>
            <a:ext cx="28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Bùi Minh Huế</a:t>
            </a:r>
          </a:p>
        </p:txBody>
      </p:sp>
    </p:spTree>
    <p:extLst>
      <p:ext uri="{BB962C8B-B14F-4D97-AF65-F5344CB8AC3E}">
        <p14:creationId xmlns:p14="http://schemas.microsoft.com/office/powerpoint/2010/main" val="1160614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4" grpId="0"/>
      <p:bldP spid="17" grpId="0"/>
      <p:bldP spid="19" grpId="0"/>
      <p:bldP spid="21" grpId="0"/>
      <p:bldP spid="25" grpId="0"/>
      <p:bldP spid="27" grpId="0"/>
      <p:bldP spid="29" grpId="0"/>
      <p:bldP spid="32" grpId="0"/>
      <p:bldP spid="34" grpId="0"/>
      <p:bldP spid="36" grpId="0"/>
      <p:bldP spid="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6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5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F6392C-8C30-4BF2-B957-929426074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16182" y="2228671"/>
            <a:ext cx="55418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>
                <a:solidFill>
                  <a:srgbClr val="FF0000"/>
                </a:solidFill>
              </a:rPr>
              <a:t>1</a:t>
            </a:r>
            <a:r>
              <a:rPr lang="vi-VN" sz="2800"/>
              <a:t>. Tìm trong bài từ ngữ:</a:t>
            </a:r>
            <a:endParaRPr lang="en-US" sz="2800" b="1"/>
          </a:p>
          <a:p>
            <a:pPr lvl="0">
              <a:lnSpc>
                <a:spcPct val="150000"/>
              </a:lnSpc>
            </a:pPr>
            <a:r>
              <a:rPr lang="en-US" sz="2800"/>
              <a:t>a.</a:t>
            </a:r>
            <a:r>
              <a:rPr lang="vi-VN" sz="2800"/>
              <a:t>chỉ màu sắc của mặt trời</a:t>
            </a:r>
            <a:endParaRPr lang="en-US" sz="2800"/>
          </a:p>
          <a:p>
            <a:pPr lvl="0">
              <a:lnSpc>
                <a:spcPct val="150000"/>
              </a:lnSpc>
            </a:pPr>
            <a:r>
              <a:rPr lang="en-US" sz="2800"/>
              <a:t>b.</a:t>
            </a:r>
            <a:r>
              <a:rPr lang="vi-VN" sz="2800"/>
              <a:t>chỉ màu sắc của ánh nắng</a:t>
            </a:r>
            <a:endParaRPr lang="en-US" sz="2800"/>
          </a:p>
          <a:p>
            <a:pPr lvl="0">
              <a:lnSpc>
                <a:spcPct val="150000"/>
              </a:lnSpc>
            </a:pPr>
            <a:r>
              <a:rPr lang="en-US" sz="2800"/>
              <a:t>c.</a:t>
            </a:r>
            <a:r>
              <a:rPr lang="vi-VN" sz="2800"/>
              <a:t>chỉ màu sắc của đ</a:t>
            </a:r>
            <a:r>
              <a:rPr lang="en-US" sz="2800"/>
              <a:t>ồ</a:t>
            </a:r>
            <a:r>
              <a:rPr lang="vi-VN" sz="2800"/>
              <a:t>ng lúa</a:t>
            </a:r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5819321" y="2690336"/>
            <a:ext cx="1503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i="1">
                <a:solidFill>
                  <a:srgbClr val="FF0000"/>
                </a:solidFill>
              </a:rPr>
              <a:t>đỏ rực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7939" y="3338432"/>
            <a:ext cx="18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>
                <a:solidFill>
                  <a:schemeClr val="accent2">
                    <a:lumMod val="75000"/>
                  </a:schemeClr>
                </a:solidFill>
              </a:rPr>
              <a:t>vàng óng</a:t>
            </a:r>
            <a:endParaRPr lang="en-US" sz="32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2907" y="3923207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i="1">
                <a:solidFill>
                  <a:srgbClr val="00B050"/>
                </a:solidFill>
              </a:rPr>
              <a:t>xanh</a:t>
            </a:r>
            <a:r>
              <a:rPr lang="vi-VN" i="1"/>
              <a:t>.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82" y="1663151"/>
            <a:ext cx="3183348" cy="2054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73" y="1649907"/>
            <a:ext cx="3328366" cy="221622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17" y="1663151"/>
            <a:ext cx="3663083" cy="22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6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5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sp>
        <p:nvSpPr>
          <p:cNvPr id="21" name="Google Shape;792;p36">
            <a:extLst>
              <a:ext uri="{FF2B5EF4-FFF2-40B4-BE49-F238E27FC236}">
                <a16:creationId xmlns:a16="http://schemas.microsoft.com/office/drawing/2014/main" id="{C0F61090-E16C-421A-93D2-92BC9E9B06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76874" y="1441937"/>
            <a:ext cx="9344487" cy="108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vi-VN" sz="2800" i="1">
                <a:solidFill>
                  <a:srgbClr val="FF0000"/>
                </a:solidFill>
              </a:rPr>
              <a:t>2</a:t>
            </a:r>
            <a:r>
              <a:rPr lang="vi-VN" sz="2800" i="1"/>
              <a:t>. </a:t>
            </a:r>
            <a:r>
              <a:rPr lang="vi-VN" sz="2800"/>
              <a:t>Tìm thêm từ ngữ t</a:t>
            </a:r>
            <a:r>
              <a:rPr lang="en-US" sz="2800"/>
              <a:t>ả</a:t>
            </a:r>
            <a:r>
              <a:rPr lang="vi-VN" sz="2800"/>
              <a:t> mặt trời, ánh nắng, đ</a:t>
            </a:r>
            <a:r>
              <a:rPr lang="en-US" sz="2800"/>
              <a:t>ồ</a:t>
            </a:r>
            <a:r>
              <a:rPr lang="vi-VN" sz="2800"/>
              <a:t>ng lúa.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6BF288-08BC-4392-881A-9A3A089AA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79" y="2397440"/>
            <a:ext cx="6059110" cy="35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319</Words>
  <Application>Microsoft Office PowerPoint</Application>
  <PresentationFormat>Widescreen</PresentationFormat>
  <Paragraphs>62</Paragraphs>
  <Slides>9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96</cp:revision>
  <dcterms:created xsi:type="dcterms:W3CDTF">2021-06-19T10:18:58Z</dcterms:created>
  <dcterms:modified xsi:type="dcterms:W3CDTF">2026-04-14T14:33:41Z</dcterms:modified>
</cp:coreProperties>
</file>