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38C27-562C-4B66-843D-782362EC0C8E}" type="datetimeFigureOut">
              <a:rPr lang="en-US" smtClean="0"/>
              <a:t>12/01/2026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CD970-DED9-4F24-9A33-5AABB2C7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9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5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4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8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4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12/01/2026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76"/>
            <a:ext cx="14478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0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9"/>
            <a:ext cx="41148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12/01/2026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76"/>
            <a:ext cx="14478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5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8"/>
            <a:ext cx="38862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12/01/2026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76"/>
            <a:ext cx="14478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81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9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9"/>
            <a:ext cx="20193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12/01/2026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76"/>
            <a:ext cx="14478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85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12/01/2026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4237576"/>
            <a:ext cx="14478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99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12/01/2026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4237576"/>
            <a:ext cx="14478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63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071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182033"/>
            <a:ext cx="1504157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0" y="182043"/>
            <a:ext cx="2555875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4" y="956743"/>
            <a:ext cx="1504157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12/01/2026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76"/>
            <a:ext cx="14478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2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89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9"/>
            <a:ext cx="27432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32"/>
            <a:ext cx="27432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12/01/2026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76"/>
            <a:ext cx="14478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16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66809"/>
            <a:ext cx="41148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12/01/2026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76"/>
            <a:ext cx="14478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01"/>
            <a:ext cx="10287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01"/>
            <a:ext cx="30099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12/01/2026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76"/>
            <a:ext cx="14478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76"/>
            <a:ext cx="10668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3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3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5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4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3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8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5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3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5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8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9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9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9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9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50AC7584-B8AA-1E64-D6F1-0197CFFAA3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747" y="133648"/>
            <a:ext cx="1074296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9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5.sv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0.sv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57.sv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sv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55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5824"/>
            <a:ext cx="85344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45. Các số có bốn chữ số.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10000(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T12)</a:t>
            </a:r>
            <a:endParaRPr lang="en-US" sz="4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1481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FA7A054-149C-4DF0-9DCE-1CCD85F647C1}"/>
              </a:ext>
            </a:extLst>
          </p:cNvPr>
          <p:cNvSpPr/>
          <p:nvPr/>
        </p:nvSpPr>
        <p:spPr>
          <a:xfrm>
            <a:off x="371625" y="381001"/>
            <a:ext cx="8506733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477E48-5A38-45A3-9E37-1A04E4D36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54" y="735497"/>
            <a:ext cx="2143124" cy="2932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C7C682-9186-4DA8-B45A-41B52B50E4B5}"/>
              </a:ext>
            </a:extLst>
          </p:cNvPr>
          <p:cNvSpPr/>
          <p:nvPr/>
        </p:nvSpPr>
        <p:spPr>
          <a:xfrm>
            <a:off x="3279914" y="695740"/>
            <a:ext cx="5218044" cy="18983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6C98B2F-664C-4638-8071-1D4E42E9A77D}"/>
              </a:ext>
            </a:extLst>
          </p:cNvPr>
          <p:cNvSpPr/>
          <p:nvPr/>
        </p:nvSpPr>
        <p:spPr>
          <a:xfrm>
            <a:off x="3429001" y="894533"/>
            <a:ext cx="901976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0547E47E-4F14-4CFE-B57B-D0FA1A2C7FF3}"/>
              </a:ext>
            </a:extLst>
          </p:cNvPr>
          <p:cNvSpPr/>
          <p:nvPr/>
        </p:nvSpPr>
        <p:spPr>
          <a:xfrm>
            <a:off x="4442792" y="904472"/>
            <a:ext cx="901976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B703CC4E-0E91-4E23-97AD-4B25D806BAE5}"/>
              </a:ext>
            </a:extLst>
          </p:cNvPr>
          <p:cNvSpPr/>
          <p:nvPr/>
        </p:nvSpPr>
        <p:spPr>
          <a:xfrm>
            <a:off x="5441674" y="884594"/>
            <a:ext cx="901976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F8DE75FD-BD25-42A0-8793-005BFE0AE95D}"/>
              </a:ext>
            </a:extLst>
          </p:cNvPr>
          <p:cNvSpPr/>
          <p:nvPr/>
        </p:nvSpPr>
        <p:spPr>
          <a:xfrm>
            <a:off x="6433102" y="874655"/>
            <a:ext cx="901976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54B3F4A7-622E-487E-9FAB-FF76A9EC792E}"/>
              </a:ext>
            </a:extLst>
          </p:cNvPr>
          <p:cNvSpPr/>
          <p:nvPr/>
        </p:nvSpPr>
        <p:spPr>
          <a:xfrm>
            <a:off x="7409623" y="854777"/>
            <a:ext cx="901976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95D813DD-F3A6-49A5-8479-59E17C29353D}"/>
              </a:ext>
            </a:extLst>
          </p:cNvPr>
          <p:cNvSpPr/>
          <p:nvPr/>
        </p:nvSpPr>
        <p:spPr>
          <a:xfrm>
            <a:off x="3443911" y="1759231"/>
            <a:ext cx="901976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90B4F914-5DAB-418F-8AF4-AB37728A67BE}"/>
              </a:ext>
            </a:extLst>
          </p:cNvPr>
          <p:cNvSpPr/>
          <p:nvPr/>
        </p:nvSpPr>
        <p:spPr>
          <a:xfrm>
            <a:off x="4457701" y="1769168"/>
            <a:ext cx="901976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9745AEDB-620E-4DA1-A855-A444BCB4DB28}"/>
              </a:ext>
            </a:extLst>
          </p:cNvPr>
          <p:cNvSpPr/>
          <p:nvPr/>
        </p:nvSpPr>
        <p:spPr>
          <a:xfrm>
            <a:off x="5456584" y="1749288"/>
            <a:ext cx="901976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E2FFE520-DA2A-47D5-9C7C-DF87C6F92D52}"/>
              </a:ext>
            </a:extLst>
          </p:cNvPr>
          <p:cNvSpPr/>
          <p:nvPr/>
        </p:nvSpPr>
        <p:spPr>
          <a:xfrm>
            <a:off x="6448012" y="1739350"/>
            <a:ext cx="901976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2E171ECB-67C9-4BE6-B411-DF7FB9D5E1D7}"/>
              </a:ext>
            </a:extLst>
          </p:cNvPr>
          <p:cNvSpPr/>
          <p:nvPr/>
        </p:nvSpPr>
        <p:spPr>
          <a:xfrm>
            <a:off x="7424530" y="1719474"/>
            <a:ext cx="901976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AEEF60A-E0E0-422F-95A7-EDE734F42C4E}"/>
              </a:ext>
            </a:extLst>
          </p:cNvPr>
          <p:cNvCxnSpPr/>
          <p:nvPr/>
        </p:nvCxnSpPr>
        <p:spPr>
          <a:xfrm>
            <a:off x="5866572" y="2574246"/>
            <a:ext cx="0" cy="5565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0919E71C-8672-459D-9DBE-A7E0CF64EBA5}"/>
              </a:ext>
            </a:extLst>
          </p:cNvPr>
          <p:cNvSpPr/>
          <p:nvPr/>
        </p:nvSpPr>
        <p:spPr>
          <a:xfrm>
            <a:off x="5374585" y="3120899"/>
            <a:ext cx="976520" cy="5367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10 000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0C3FAD-1BA7-46B5-8DAA-7C4B4FC894E3}"/>
              </a:ext>
            </a:extLst>
          </p:cNvPr>
          <p:cNvSpPr txBox="1"/>
          <p:nvPr/>
        </p:nvSpPr>
        <p:spPr>
          <a:xfrm>
            <a:off x="752890" y="4025354"/>
            <a:ext cx="499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b)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1F0CA51-8C59-4638-A747-FE8C5F111553}"/>
              </a:ext>
            </a:extLst>
          </p:cNvPr>
          <p:cNvGrpSpPr/>
          <p:nvPr/>
        </p:nvGrpSpPr>
        <p:grpSpPr>
          <a:xfrm>
            <a:off x="1953045" y="4512376"/>
            <a:ext cx="5292587" cy="387627"/>
            <a:chOff x="2604052" y="4512365"/>
            <a:chExt cx="7056783" cy="38762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7377A3D8-BB19-45E1-99D0-40E216755DCD}"/>
                </a:ext>
              </a:extLst>
            </p:cNvPr>
            <p:cNvCxnSpPr>
              <a:cxnSpLocks/>
            </p:cNvCxnSpPr>
            <p:nvPr/>
          </p:nvCxnSpPr>
          <p:spPr>
            <a:xfrm>
              <a:off x="2604052" y="4711148"/>
              <a:ext cx="70567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DD6AECFE-04D3-401B-ADEE-6B33B7650453}"/>
                </a:ext>
              </a:extLst>
            </p:cNvPr>
            <p:cNvCxnSpPr/>
            <p:nvPr/>
          </p:nvCxnSpPr>
          <p:spPr>
            <a:xfrm>
              <a:off x="3240156" y="453224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E5B4CA5F-D801-4A29-B7E1-BBCCCD1FECED}"/>
                </a:ext>
              </a:extLst>
            </p:cNvPr>
            <p:cNvCxnSpPr/>
            <p:nvPr/>
          </p:nvCxnSpPr>
          <p:spPr>
            <a:xfrm>
              <a:off x="4154556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8479EDC0-040A-4D1D-884D-BA4C48B39D18}"/>
                </a:ext>
              </a:extLst>
            </p:cNvPr>
            <p:cNvCxnSpPr/>
            <p:nvPr/>
          </p:nvCxnSpPr>
          <p:spPr>
            <a:xfrm>
              <a:off x="5088834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21E348DB-0846-41D1-8BA7-E5428D7E5022}"/>
                </a:ext>
              </a:extLst>
            </p:cNvPr>
            <p:cNvCxnSpPr/>
            <p:nvPr/>
          </p:nvCxnSpPr>
          <p:spPr>
            <a:xfrm>
              <a:off x="5973416" y="451236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BDADC39E-9440-4DD3-9D92-E39EA76A6027}"/>
                </a:ext>
              </a:extLst>
            </p:cNvPr>
            <p:cNvCxnSpPr/>
            <p:nvPr/>
          </p:nvCxnSpPr>
          <p:spPr>
            <a:xfrm>
              <a:off x="6897757" y="454218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C0593EE5-C44E-43FC-BF0E-DFBACF66DE7E}"/>
                </a:ext>
              </a:extLst>
            </p:cNvPr>
            <p:cNvCxnSpPr/>
            <p:nvPr/>
          </p:nvCxnSpPr>
          <p:spPr>
            <a:xfrm>
              <a:off x="7772399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6F1625CE-D0A5-4F5B-B9BD-A8A525672072}"/>
                </a:ext>
              </a:extLst>
            </p:cNvPr>
            <p:cNvCxnSpPr/>
            <p:nvPr/>
          </p:nvCxnSpPr>
          <p:spPr>
            <a:xfrm>
              <a:off x="8647043" y="452230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906196E-E01C-4C22-AD66-ADB2B15156F9}"/>
              </a:ext>
            </a:extLst>
          </p:cNvPr>
          <p:cNvSpPr txBox="1"/>
          <p:nvPr/>
        </p:nvSpPr>
        <p:spPr>
          <a:xfrm>
            <a:off x="2079763" y="4929814"/>
            <a:ext cx="924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9 994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2C455FB4-647D-4ABA-B436-824B6B729FB9}"/>
              </a:ext>
            </a:extLst>
          </p:cNvPr>
          <p:cNvSpPr txBox="1"/>
          <p:nvPr/>
        </p:nvSpPr>
        <p:spPr>
          <a:xfrm>
            <a:off x="2765564" y="4929813"/>
            <a:ext cx="924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9 995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843D361-48E5-4A17-87E9-994055E1AEC0}"/>
              </a:ext>
            </a:extLst>
          </p:cNvPr>
          <p:cNvSpPr txBox="1"/>
          <p:nvPr/>
        </p:nvSpPr>
        <p:spPr>
          <a:xfrm>
            <a:off x="3503546" y="4909935"/>
            <a:ext cx="924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9 996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13D3F01-5309-461A-B2E4-C7A0B9D62377}"/>
              </a:ext>
            </a:extLst>
          </p:cNvPr>
          <p:cNvSpPr txBox="1"/>
          <p:nvPr/>
        </p:nvSpPr>
        <p:spPr>
          <a:xfrm>
            <a:off x="4189346" y="4909935"/>
            <a:ext cx="924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9 997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B970BD35-A8FA-4C19-BD30-B35D0818D39A}"/>
              </a:ext>
            </a:extLst>
          </p:cNvPr>
          <p:cNvSpPr txBox="1"/>
          <p:nvPr/>
        </p:nvSpPr>
        <p:spPr>
          <a:xfrm>
            <a:off x="4890053" y="4890056"/>
            <a:ext cx="924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9 998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A5EFD5C4-2B49-46A2-A456-580634B5A22E}"/>
              </a:ext>
            </a:extLst>
          </p:cNvPr>
          <p:cNvSpPr txBox="1"/>
          <p:nvPr/>
        </p:nvSpPr>
        <p:spPr>
          <a:xfrm>
            <a:off x="5568401" y="4890056"/>
            <a:ext cx="924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9 999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356D5F0E-5CB0-41FF-8653-6C89A776A8D6}"/>
              </a:ext>
            </a:extLst>
          </p:cNvPr>
          <p:cNvSpPr txBox="1"/>
          <p:nvPr/>
        </p:nvSpPr>
        <p:spPr>
          <a:xfrm>
            <a:off x="6306380" y="4899995"/>
            <a:ext cx="924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47570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8" grpId="0" animBg="1"/>
      <p:bldP spid="50" grpId="0" animBg="1"/>
      <p:bldP spid="51" grpId="0" animBg="1"/>
      <p:bldP spid="52" grpId="0" animBg="1"/>
      <p:bldP spid="55" grpId="0" animBg="1"/>
      <p:bldP spid="57" grpId="0" animBg="1"/>
      <p:bldP spid="78" grpId="0" animBg="1"/>
      <p:bldP spid="81" grpId="0" animBg="1"/>
      <p:bldP spid="82" grpId="0" animBg="1"/>
      <p:bldP spid="83" grpId="0" animBg="1"/>
      <p:bldP spid="13" grpId="0"/>
      <p:bldP spid="32" grpId="0"/>
      <p:bldP spid="91" grpId="0"/>
      <p:bldP spid="92" grpId="0"/>
      <p:bldP spid="93" grpId="0"/>
      <p:bldP spid="94" grpId="0"/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FA7A054-149C-4DF0-9DCE-1CCD85F647C1}"/>
              </a:ext>
            </a:extLst>
          </p:cNvPr>
          <p:cNvSpPr/>
          <p:nvPr/>
        </p:nvSpPr>
        <p:spPr>
          <a:xfrm>
            <a:off x="371623" y="119277"/>
            <a:ext cx="8506733" cy="64835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8545689" y="-559446"/>
            <a:ext cx="1196629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2624" y="5799771"/>
            <a:ext cx="8739775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8195298" y="5658926"/>
            <a:ext cx="908095" cy="11513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863BDC0-B92F-4899-A253-24A85A609EFD}"/>
              </a:ext>
            </a:extLst>
          </p:cNvPr>
          <p:cNvSpPr txBox="1"/>
          <p:nvPr/>
        </p:nvSpPr>
        <p:spPr>
          <a:xfrm>
            <a:off x="859066" y="271469"/>
            <a:ext cx="787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defRPr/>
            </a:pPr>
            <a:r>
              <a:rPr lang="vi-VN" sz="3200" b="1" dirty="0">
                <a:solidFill>
                  <a:sysClr val="windowText" lastClr="000000"/>
                </a:solidFill>
                <a:ea typeface="思源黑体 CN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.</a:t>
            </a:r>
            <a:r>
              <a:rPr lang="vi-VN" sz="3200" b="1" dirty="0">
                <a:solidFill>
                  <a:sysClr val="windowText" lastClr="000000"/>
                </a:solidFill>
                <a:ea typeface="思源黑体 CN"/>
                <a:cs typeface="Arial" panose="020B0604020202020204" pitchFamily="34" charset="0"/>
              </a:rPr>
              <a:t> Viết số rồi đọc số, biết số đó gồm: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C19257E-E55C-45E4-80C4-94533BAEFD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95" y="4107423"/>
            <a:ext cx="2335509" cy="290893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503B7E45-EF01-44EA-8CBE-6CF6428300C3}"/>
              </a:ext>
            </a:extLst>
          </p:cNvPr>
          <p:cNvGrpSpPr/>
          <p:nvPr/>
        </p:nvGrpSpPr>
        <p:grpSpPr>
          <a:xfrm>
            <a:off x="3730341" y="5416832"/>
            <a:ext cx="727363" cy="1106759"/>
            <a:chOff x="3584456" y="1236687"/>
            <a:chExt cx="4991837" cy="499183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788E0364-4C0C-4863-846B-E7B0AFCBB3CB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0236B393-E21A-4632-B84B-4FC76202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57" name="Graphic 46">
              <a:extLst>
                <a:ext uri="{FF2B5EF4-FFF2-40B4-BE49-F238E27FC236}">
                  <a16:creationId xmlns:a16="http://schemas.microsoft.com/office/drawing/2014/main" xmlns="" id="{0EBC3D0B-84C6-4C04-92AA-002B8212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837F795F-BE09-4CE3-A8DE-29CE778BA8C0}"/>
              </a:ext>
            </a:extLst>
          </p:cNvPr>
          <p:cNvGrpSpPr/>
          <p:nvPr/>
        </p:nvGrpSpPr>
        <p:grpSpPr>
          <a:xfrm>
            <a:off x="5082595" y="5406888"/>
            <a:ext cx="806340" cy="1065224"/>
            <a:chOff x="3710343" y="1046605"/>
            <a:chExt cx="5007462" cy="501690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6413DB1D-8DB0-42FC-9E7E-C9257B43ED9C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99C42E9A-7565-4925-A8DE-4393C009FCFC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91ECDB4D-F532-4AA4-9267-C3C89487A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7" name="Graphic 16">
              <a:extLst>
                <a:ext uri="{FF2B5EF4-FFF2-40B4-BE49-F238E27FC236}">
                  <a16:creationId xmlns:a16="http://schemas.microsoft.com/office/drawing/2014/main" xmlns="" id="{BE566BFF-1881-40CF-A3BB-29862C92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728334-84D6-49D9-B171-8B491DAC0812}"/>
              </a:ext>
            </a:extLst>
          </p:cNvPr>
          <p:cNvSpPr txBox="1"/>
          <p:nvPr/>
        </p:nvSpPr>
        <p:spPr>
          <a:xfrm>
            <a:off x="1080881" y="616233"/>
            <a:ext cx="634365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 2 nghìn, 9 trăm, 4 chục và 5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5 nghìn, 0 trăm, 7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6 nghìn, 3 trăm, 0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8 nghìn, 0 trăm, 6 chục và 0 đơn vị.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244115-530C-4812-82AF-22CB850EF6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94109" y="1818865"/>
            <a:ext cx="2772360" cy="3424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B2336E-AB38-4CB6-8A8D-9E80EA2567D6}"/>
              </a:ext>
            </a:extLst>
          </p:cNvPr>
          <p:cNvSpPr txBox="1"/>
          <p:nvPr/>
        </p:nvSpPr>
        <p:spPr>
          <a:xfrm>
            <a:off x="2370484" y="1421295"/>
            <a:ext cx="231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Calibri" panose="020F0502020204030204" pitchFamily="34" charset="0"/>
              </a:rPr>
              <a:t>2 945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5609B3D-BA1E-4C23-B67B-64B775203E01}"/>
              </a:ext>
            </a:extLst>
          </p:cNvPr>
          <p:cNvSpPr txBox="1"/>
          <p:nvPr/>
        </p:nvSpPr>
        <p:spPr>
          <a:xfrm>
            <a:off x="2415211" y="2365513"/>
            <a:ext cx="231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Calibri" panose="020F0502020204030204" pitchFamily="34" charset="0"/>
              </a:rPr>
              <a:t>5 072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63CCD61-2715-4E71-A0DD-5A2BDB65DCB2}"/>
              </a:ext>
            </a:extLst>
          </p:cNvPr>
          <p:cNvSpPr txBox="1"/>
          <p:nvPr/>
        </p:nvSpPr>
        <p:spPr>
          <a:xfrm>
            <a:off x="2452483" y="3349487"/>
            <a:ext cx="231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Calibri" panose="020F0502020204030204" pitchFamily="34" charset="0"/>
              </a:rPr>
              <a:t>6 302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FEFEEFF-89B6-439F-B2A7-9842BA8A2C6F}"/>
              </a:ext>
            </a:extLst>
          </p:cNvPr>
          <p:cNvSpPr txBox="1"/>
          <p:nvPr/>
        </p:nvSpPr>
        <p:spPr>
          <a:xfrm>
            <a:off x="2504662" y="4333461"/>
            <a:ext cx="231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Calibri" panose="020F0502020204030204" pitchFamily="34" charset="0"/>
              </a:rPr>
              <a:t>8 060</a:t>
            </a:r>
          </a:p>
        </p:txBody>
      </p:sp>
    </p:spTree>
    <p:extLst>
      <p:ext uri="{BB962C8B-B14F-4D97-AF65-F5344CB8AC3E}">
        <p14:creationId xmlns:p14="http://schemas.microsoft.com/office/powerpoint/2010/main" val="474728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9144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E5819117-5166-42A6-8404-8EE31F909E41}"/>
              </a:ext>
            </a:extLst>
          </p:cNvPr>
          <p:cNvSpPr/>
          <p:nvPr/>
        </p:nvSpPr>
        <p:spPr>
          <a:xfrm>
            <a:off x="371620" y="381001"/>
            <a:ext cx="8506733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E831401E-3E67-4067-870B-A7BC48F8C6C6}"/>
              </a:ext>
            </a:extLst>
          </p:cNvPr>
          <p:cNvSpPr/>
          <p:nvPr/>
        </p:nvSpPr>
        <p:spPr>
          <a:xfrm>
            <a:off x="682444" y="603093"/>
            <a:ext cx="449943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79A606E-093F-4359-A579-B06055B8F522}"/>
              </a:ext>
            </a:extLst>
          </p:cNvPr>
          <p:cNvSpPr txBox="1"/>
          <p:nvPr/>
        </p:nvSpPr>
        <p:spPr>
          <a:xfrm>
            <a:off x="1070941" y="712872"/>
            <a:ext cx="723320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Số liền trước của số 10</a:t>
            </a:r>
            <a:r>
              <a:rPr lang="en-US" sz="40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Số liền sau của số 8</a:t>
            </a:r>
            <a:r>
              <a:rPr lang="en-US" sz="40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999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Số 9</a:t>
            </a:r>
            <a:r>
              <a:rPr lang="en-US" sz="40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liền sau của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Số 4</a:t>
            </a:r>
            <a:r>
              <a:rPr lang="en-US" sz="40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078 là số liền trước của số nào?</a:t>
            </a:r>
            <a:endParaRPr lang="en-US" sz="40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DE4E83F-203E-4B05-A8FD-BBF4AD1CEF0F}"/>
              </a:ext>
            </a:extLst>
          </p:cNvPr>
          <p:cNvGrpSpPr/>
          <p:nvPr/>
        </p:nvGrpSpPr>
        <p:grpSpPr>
          <a:xfrm>
            <a:off x="3287643" y="4866156"/>
            <a:ext cx="1162798" cy="1575731"/>
            <a:chOff x="5479419" y="3505929"/>
            <a:chExt cx="2006943" cy="203973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6077BC71-1127-4BBD-98FD-EF6077CCFFA9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8CB73612-3C34-47A0-B5CA-F5014FC17674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0A056A83-1168-4605-9681-E88E9309F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7" name="Graphic 46">
                <a:extLst>
                  <a:ext uri="{FF2B5EF4-FFF2-40B4-BE49-F238E27FC236}">
                    <a16:creationId xmlns:a16="http://schemas.microsoft.com/office/drawing/2014/main" xmlns="" id="{13E4D54A-FD3C-4C74-8431-4C6D3859F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4E3065A4-C3BC-4971-A5E8-77AC5C82974F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200D78A9-EA08-42CA-9CA3-C277B3B0FAD6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8C4D7251-3B1C-415E-A9BF-541CE95B90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8A28EBD-D2F7-496A-ACF0-C302428B58FC}"/>
              </a:ext>
            </a:extLst>
          </p:cNvPr>
          <p:cNvGrpSpPr/>
          <p:nvPr/>
        </p:nvGrpSpPr>
        <p:grpSpPr>
          <a:xfrm>
            <a:off x="4869934" y="4892280"/>
            <a:ext cx="1397648" cy="1629897"/>
            <a:chOff x="3710343" y="1046605"/>
            <a:chExt cx="5007462" cy="501690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435E728D-67A6-4DCB-A5D1-F2C387DE49FA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16A6D610-270A-48EA-9508-9535F93B6A73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</a:endParaRP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94316C71-AE5E-4C43-9217-7E69E42A3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0" name="Graphic 16">
              <a:extLst>
                <a:ext uri="{FF2B5EF4-FFF2-40B4-BE49-F238E27FC236}">
                  <a16:creationId xmlns:a16="http://schemas.microsoft.com/office/drawing/2014/main" xmlns="" id="{4840E166-2897-47B6-BE0C-4B1638AB3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EFCF656-35F6-4BE1-B4AB-AB46EC0327D8}"/>
              </a:ext>
            </a:extLst>
          </p:cNvPr>
          <p:cNvSpPr/>
          <p:nvPr/>
        </p:nvSpPr>
        <p:spPr>
          <a:xfrm>
            <a:off x="7559040" y="904240"/>
            <a:ext cx="1143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9 999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EEAA9AB8-C975-453A-8FDE-AC51C243399C}"/>
              </a:ext>
            </a:extLst>
          </p:cNvPr>
          <p:cNvSpPr/>
          <p:nvPr/>
        </p:nvSpPr>
        <p:spPr>
          <a:xfrm>
            <a:off x="7010400" y="1879600"/>
            <a:ext cx="1143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A996B343-08F7-444E-8FE7-8EA15FCEC48F}"/>
              </a:ext>
            </a:extLst>
          </p:cNvPr>
          <p:cNvSpPr/>
          <p:nvPr/>
        </p:nvSpPr>
        <p:spPr>
          <a:xfrm>
            <a:off x="7056120" y="2722880"/>
            <a:ext cx="1143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8 999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13710847-3284-4E5E-858D-A1FEA77863F5}"/>
              </a:ext>
            </a:extLst>
          </p:cNvPr>
          <p:cNvSpPr/>
          <p:nvPr/>
        </p:nvSpPr>
        <p:spPr>
          <a:xfrm>
            <a:off x="7338060" y="3657600"/>
            <a:ext cx="1143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4 079</a:t>
            </a:r>
          </a:p>
        </p:txBody>
      </p:sp>
    </p:spTree>
    <p:extLst>
      <p:ext uri="{BB962C8B-B14F-4D97-AF65-F5344CB8AC3E}">
        <p14:creationId xmlns:p14="http://schemas.microsoft.com/office/powerpoint/2010/main" val="3434803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  <p:bldP spid="44" grpId="0" animBg="1"/>
      <p:bldP spid="45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9144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E5819117-5166-42A6-8404-8EE31F909E41}"/>
              </a:ext>
            </a:extLst>
          </p:cNvPr>
          <p:cNvSpPr/>
          <p:nvPr/>
        </p:nvSpPr>
        <p:spPr>
          <a:xfrm>
            <a:off x="408894" y="400883"/>
            <a:ext cx="8506733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68C661F-004E-491B-9EBB-031E53333E60}"/>
              </a:ext>
            </a:extLst>
          </p:cNvPr>
          <p:cNvSpPr/>
          <p:nvPr/>
        </p:nvSpPr>
        <p:spPr>
          <a:xfrm>
            <a:off x="682445" y="603093"/>
            <a:ext cx="449943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69E5A83-6C02-4077-94E9-1DD600167921}"/>
              </a:ext>
            </a:extLst>
          </p:cNvPr>
          <p:cNvSpPr txBox="1"/>
          <p:nvPr/>
        </p:nvSpPr>
        <p:spPr>
          <a:xfrm>
            <a:off x="1116663" y="347115"/>
            <a:ext cx="7233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 câu trả lời đúng:</a:t>
            </a:r>
            <a:endParaRPr lang="en-US" sz="40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484BCF1-2FFA-4326-8112-03F45D50D2C1}"/>
              </a:ext>
            </a:extLst>
          </p:cNvPr>
          <p:cNvSpPr txBox="1"/>
          <p:nvPr/>
        </p:nvSpPr>
        <p:spPr>
          <a:xfrm>
            <a:off x="1203960" y="1889760"/>
            <a:ext cx="63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EE149E0-C098-4D7E-831F-B1E95758A551}"/>
              </a:ext>
            </a:extLst>
          </p:cNvPr>
          <p:cNvSpPr txBox="1"/>
          <p:nvPr/>
        </p:nvSpPr>
        <p:spPr>
          <a:xfrm>
            <a:off x="1143000" y="1391920"/>
            <a:ext cx="6949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trăm là 7?</a:t>
            </a:r>
            <a:endParaRPr lang="en-US" sz="36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C921C7C-84D7-49EF-865C-74BCFF9DA766}"/>
              </a:ext>
            </a:extLst>
          </p:cNvPr>
          <p:cNvSpPr txBox="1"/>
          <p:nvPr/>
        </p:nvSpPr>
        <p:spPr>
          <a:xfrm>
            <a:off x="1181100" y="3078480"/>
            <a:ext cx="6949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nào dưới đây có chữ số hàng chục là 7?</a:t>
            </a:r>
            <a:endParaRPr lang="en-US" sz="36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6FA742C-1863-4532-B282-204D105669E7}"/>
              </a:ext>
            </a:extLst>
          </p:cNvPr>
          <p:cNvSpPr txBox="1"/>
          <p:nvPr/>
        </p:nvSpPr>
        <p:spPr>
          <a:xfrm>
            <a:off x="1196340" y="4693920"/>
            <a:ext cx="6949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cs typeface="Calibri" panose="020F0502020204030204" pitchFamily="34" charset="0"/>
              </a:rPr>
              <a:t>c) 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nghìn là 7?</a:t>
            </a:r>
            <a:endParaRPr lang="en-US" sz="36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FA840DF7-86B9-4B00-9D0D-EB1A6D18B851}"/>
              </a:ext>
            </a:extLst>
          </p:cNvPr>
          <p:cNvSpPr/>
          <p:nvPr/>
        </p:nvSpPr>
        <p:spPr>
          <a:xfrm>
            <a:off x="4122420" y="2468880"/>
            <a:ext cx="47244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7EF3859A-D1BF-4FCF-975D-C85C7F5583B4}"/>
              </a:ext>
            </a:extLst>
          </p:cNvPr>
          <p:cNvSpPr/>
          <p:nvPr/>
        </p:nvSpPr>
        <p:spPr>
          <a:xfrm>
            <a:off x="1127760" y="4145280"/>
            <a:ext cx="47244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5C1B87-4629-49A1-9E7B-636CEDD9249B}"/>
              </a:ext>
            </a:extLst>
          </p:cNvPr>
          <p:cNvSpPr/>
          <p:nvPr/>
        </p:nvSpPr>
        <p:spPr>
          <a:xfrm>
            <a:off x="2682240" y="5730240"/>
            <a:ext cx="47244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8829FE67-9DE0-43CE-981D-A56FD9C5E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141" y="4419600"/>
            <a:ext cx="1985378" cy="26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1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72" grpId="0"/>
      <p:bldP spid="73" grpId="0"/>
      <p:bldP spid="54" grpId="0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3340" y="0"/>
            <a:ext cx="9144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E5819117-5166-42A6-8404-8EE31F909E41}"/>
              </a:ext>
            </a:extLst>
          </p:cNvPr>
          <p:cNvSpPr/>
          <p:nvPr/>
        </p:nvSpPr>
        <p:spPr>
          <a:xfrm>
            <a:off x="371621" y="381001"/>
            <a:ext cx="8506733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4892" y="5553196"/>
            <a:ext cx="8739775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2" y="4"/>
            <a:ext cx="7776057" cy="62991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03A5E02-420A-4083-9E4D-647517B010FA}"/>
              </a:ext>
            </a:extLst>
          </p:cNvPr>
          <p:cNvSpPr txBox="1"/>
          <p:nvPr/>
        </p:nvSpPr>
        <p:spPr>
          <a:xfrm>
            <a:off x="1734136" y="647167"/>
            <a:ext cx="667425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C381A3D-5B9B-4C23-B3C2-22D2F7A34B10}"/>
              </a:ext>
            </a:extLst>
          </p:cNvPr>
          <p:cNvSpPr txBox="1"/>
          <p:nvPr/>
        </p:nvSpPr>
        <p:spPr>
          <a:xfrm>
            <a:off x="1141058" y="1"/>
            <a:ext cx="6983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 dirty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Dưới đây là nhà của Nam, Việt và Mai.</a:t>
            </a:r>
            <a:endParaRPr lang="en-US" sz="4000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FBC3AA67-0D9F-49C1-90FB-C0A9A430D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4683760"/>
            <a:ext cx="1810118" cy="2413490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xmlns="" id="{202FD0EC-2E87-478E-9093-0CE41D4D13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1" y="4598660"/>
            <a:ext cx="2043140" cy="2724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CB5D62-1966-48E3-AA19-DC2FB076C1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4960" y="1114742"/>
            <a:ext cx="6339840" cy="2651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8C4EEF-3223-42E7-A77F-02D6202776BC}"/>
              </a:ext>
            </a:extLst>
          </p:cNvPr>
          <p:cNvSpPr txBox="1"/>
          <p:nvPr/>
        </p:nvSpPr>
        <p:spPr>
          <a:xfrm>
            <a:off x="1600200" y="4470400"/>
            <a:ext cx="7056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Biết: - Nhà của Việt có trồng cây trước nhà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cs typeface="Calibri" panose="020F0502020204030204" pitchFamily="34" charset="0"/>
              </a:rPr>
              <a:t>        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 Nhà của Mai có ô cửa sổ cạn</a:t>
            </a:r>
            <a:r>
              <a:rPr lang="en-US" sz="2800" b="1">
                <a:solidFill>
                  <a:srgbClr val="002060"/>
                </a:solidFill>
                <a:cs typeface="Calibri" panose="020F0502020204030204" pitchFamily="34" charset="0"/>
              </a:rPr>
              <a:t>h</a:t>
            </a:r>
            <a:r>
              <a:rPr lang="vi-VN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tròn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tìm xem số được ghi trên nhà của mỗi bạn là số nào rồi đọc số đó.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7D360B0-46E4-4D70-9739-66795792CEFB}"/>
              </a:ext>
            </a:extLst>
          </p:cNvPr>
          <p:cNvSpPr/>
          <p:nvPr/>
        </p:nvSpPr>
        <p:spPr>
          <a:xfrm>
            <a:off x="1699260" y="3738880"/>
            <a:ext cx="150876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Nhà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89DC9F4-F11B-49E8-9AED-C7625D50A862}"/>
              </a:ext>
            </a:extLst>
          </p:cNvPr>
          <p:cNvSpPr/>
          <p:nvPr/>
        </p:nvSpPr>
        <p:spPr>
          <a:xfrm>
            <a:off x="3749040" y="3779520"/>
            <a:ext cx="150876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Nhà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Mai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1BA8F4B2-0464-4056-A752-B82972102DAA}"/>
              </a:ext>
            </a:extLst>
          </p:cNvPr>
          <p:cNvSpPr/>
          <p:nvPr/>
        </p:nvSpPr>
        <p:spPr>
          <a:xfrm>
            <a:off x="5989320" y="3738880"/>
            <a:ext cx="150876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Nhà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90C2F2-4384-4231-9617-63C82D6042F2}"/>
              </a:ext>
            </a:extLst>
          </p:cNvPr>
          <p:cNvSpPr txBox="1"/>
          <p:nvPr/>
        </p:nvSpPr>
        <p:spPr>
          <a:xfrm>
            <a:off x="1203960" y="591820"/>
            <a:ext cx="22326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B050"/>
                </a:solidFill>
              </a:rPr>
              <a:t>Ba </a:t>
            </a:r>
            <a:r>
              <a:rPr lang="en-US" sz="2600" b="1" dirty="0" err="1">
                <a:solidFill>
                  <a:srgbClr val="00B050"/>
                </a:solidFill>
              </a:rPr>
              <a:t>nghìn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bốn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trăm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linh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năm</a:t>
            </a:r>
            <a:endParaRPr lang="en-US" sz="2600" b="1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3E707EF-772C-4570-8C12-688D2B64DC83}"/>
              </a:ext>
            </a:extLst>
          </p:cNvPr>
          <p:cNvSpPr txBox="1"/>
          <p:nvPr/>
        </p:nvSpPr>
        <p:spPr>
          <a:xfrm>
            <a:off x="3200400" y="629921"/>
            <a:ext cx="241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nghìn bốn trăm năm mươi</a:t>
            </a:r>
            <a:endParaRPr lang="en-US" sz="24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A1F088E-1C98-45AB-84E0-861420CBF43A}"/>
              </a:ext>
            </a:extLst>
          </p:cNvPr>
          <p:cNvSpPr txBox="1"/>
          <p:nvPr/>
        </p:nvSpPr>
        <p:spPr>
          <a:xfrm>
            <a:off x="5638800" y="1341123"/>
            <a:ext cx="2415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nghìn</a:t>
            </a:r>
            <a:endParaRPr lang="en-US" sz="24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92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9" grpId="0" animBg="1"/>
      <p:bldP spid="30" grpId="0" animBg="1"/>
      <p:bldP spid="32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273</Words>
  <Application>Microsoft Office PowerPoint</Application>
  <PresentationFormat>On-screen Show (4:3)</PresentationFormat>
  <Paragraphs>63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2026-01-12T08:27:54Z</dcterms:created>
  <dcterms:modified xsi:type="dcterms:W3CDTF">2026-01-12T08:30:02Z</dcterms:modified>
</cp:coreProperties>
</file>