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2" r:id="rId3"/>
    <p:sldMasterId id="2147483692" r:id="rId4"/>
  </p:sldMasterIdLst>
  <p:notesMasterIdLst>
    <p:notesMasterId r:id="rId11"/>
  </p:notesMasterIdLst>
  <p:sldIdLst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85BD8D-9886-4F53-B13D-8C95615B5FD6}" type="datetimeFigureOut">
              <a:rPr lang="en-US" smtClean="0"/>
              <a:t>12/01/2026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82959A-F0E2-4A5D-98FD-9A943DF754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273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1447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38894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6" name="Google Shape;4676;g109e91da496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77" name="Google Shape;4677;g109e91da496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466474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77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214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35300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89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89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19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762403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817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17645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27093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>
              <a:solidFill>
                <a:srgbClr val="283039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283039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52701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7046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>
              <a:solidFill>
                <a:srgbClr val="283039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283039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2822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66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66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9" y="1930610"/>
            <a:ext cx="639017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F00F1D-61A2-433B-8CB9-5B1D3E253C64}"/>
              </a:ext>
            </a:extLst>
          </p:cNvPr>
          <p:cNvSpPr/>
          <p:nvPr userDrawn="1"/>
        </p:nvSpPr>
        <p:spPr>
          <a:xfrm>
            <a:off x="8396152" y="15"/>
            <a:ext cx="862148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937207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899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24959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53858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6000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67074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7510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>
              <a:solidFill>
                <a:srgbClr val="283039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283039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2744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490692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>
              <a:solidFill>
                <a:srgbClr val="283039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283039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80143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6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60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60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6" y="1930604"/>
            <a:ext cx="639017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F00F1D-61A2-433B-8CB9-5B1D3E253C64}"/>
              </a:ext>
            </a:extLst>
          </p:cNvPr>
          <p:cNvSpPr/>
          <p:nvPr userDrawn="1"/>
        </p:nvSpPr>
        <p:spPr>
          <a:xfrm>
            <a:off x="8396152" y="9"/>
            <a:ext cx="862148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015945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8831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5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0636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 userDrawn="1">
  <p:cSld name="Title only 2">
    <p:spTree>
      <p:nvGrpSpPr>
        <p:cNvPr id="1" name="Shape 17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372657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30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632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319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8073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580483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>
              <a:solidFill>
                <a:srgbClr val="283039"/>
              </a:solidFill>
            </a:endParaRPr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283039"/>
              </a:solidFill>
            </a:endParaRPr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5440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2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25771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>
              <a:solidFill>
                <a:srgbClr val="283039"/>
              </a:solidFill>
            </a:endParaRPr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>
              <a:solidFill>
                <a:srgbClr val="283039"/>
              </a:solidFill>
            </a:endParaRPr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430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6286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>
                <a:solidFill>
                  <a:srgbClr val="283039"/>
                </a:solidFill>
              </a:rPr>
              <a:pPr/>
              <a:t>12/01/2026</a:t>
            </a:fld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3028950" y="6356352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6457950" y="6356352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>
                <a:solidFill>
                  <a:srgbClr val="283039"/>
                </a:solidFill>
              </a:rPr>
              <a:pPr/>
              <a:t>‹#›</a:t>
            </a:fld>
            <a:endParaRPr lang="en-US" dirty="0">
              <a:solidFill>
                <a:srgbClr val="283039"/>
              </a:solidFill>
            </a:endParaRPr>
          </a:p>
        </p:txBody>
      </p:sp>
      <p:sp>
        <p:nvSpPr>
          <p:cNvPr id="18" name="Google Shape;18;p7"/>
          <p:cNvSpPr/>
          <p:nvPr/>
        </p:nvSpPr>
        <p:spPr>
          <a:xfrm>
            <a:off x="1972022" y="1930596"/>
            <a:ext cx="639017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dirty="0">
              <a:solidFill>
                <a:srgbClr val="FFFFFF"/>
              </a:solidFill>
              <a:latin typeface="UTM Avo" panose="02040603050506020204" pitchFamily="18" charset="0"/>
              <a:ea typeface="Cambria Math" panose="02040503050406030204" pitchFamily="18" charset="0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xmlns="" id="{75F00F1D-61A2-433B-8CB9-5B1D3E253C64}"/>
              </a:ext>
            </a:extLst>
          </p:cNvPr>
          <p:cNvSpPr/>
          <p:nvPr userDrawn="1"/>
        </p:nvSpPr>
        <p:spPr>
          <a:xfrm>
            <a:off x="8396152" y="1"/>
            <a:ext cx="862148" cy="1528355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9827652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6043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248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7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51" y="1535117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9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5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9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96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17027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3508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98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0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7567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49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87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7189" indent="0">
              <a:buNone/>
              <a:defRPr sz="1200"/>
            </a:lvl2pPr>
            <a:lvl3pPr marL="914377" indent="0">
              <a:buNone/>
              <a:defRPr sz="11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7323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10" Type="http://schemas.openxmlformats.org/officeDocument/2006/relationships/theme" Target="../theme/theme2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5.xml"/><Relationship Id="rId15" Type="http://schemas.openxmlformats.org/officeDocument/2006/relationships/image" Target="../media/image5.png"/><Relationship Id="rId10" Type="http://schemas.openxmlformats.org/officeDocument/2006/relationships/theme" Target="../theme/theme3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3.pn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image" Target="../media/image2.png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31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4.xml"/><Relationship Id="rId15" Type="http://schemas.openxmlformats.org/officeDocument/2006/relationships/image" Target="../media/image5.png"/><Relationship Id="rId10" Type="http://schemas.openxmlformats.org/officeDocument/2006/relationships/theme" Target="../theme/theme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38" tIns="45719" rIns="91438" bIns="4571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38" tIns="45719" rIns="91438" bIns="4571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0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8B90786B-46E6-43E4-AB7B-89DAEC1A0F2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12/01/2026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01"/>
            <a:ext cx="2895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01"/>
            <a:ext cx="2133600" cy="365125"/>
          </a:xfrm>
          <a:prstGeom prst="rect">
            <a:avLst/>
          </a:prstGeom>
        </p:spPr>
        <p:txBody>
          <a:bodyPr vert="horz" lIns="91438" tIns="45719" rIns="91438" bIns="45719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01E9F89B-F421-455A-9212-27966ACE0F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5216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377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91" indent="-342891" algn="l" defTabSz="91437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2" indent="-285744" algn="l" defTabSz="914377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BCD5B71E-6DA9-F5BE-D16C-8307EA73F9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91" y="474983"/>
            <a:ext cx="462029" cy="52651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BB645031-FD78-2849-7070-7A289A96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4205451" y="1919455"/>
            <a:ext cx="6858002" cy="3019097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BE20717A-5202-F43C-1A54-AEBC91682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4430295" y="2145836"/>
            <a:ext cx="6858002" cy="2566335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xmlns="" id="{E3662899-5F7F-F074-4339-D6369379EF05}"/>
              </a:ext>
            </a:extLst>
          </p:cNvPr>
          <p:cNvSpPr/>
          <p:nvPr userDrawn="1"/>
        </p:nvSpPr>
        <p:spPr>
          <a:xfrm>
            <a:off x="8" y="0"/>
            <a:ext cx="6857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366B4364-C496-C265-603A-3008B95B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656956" y="2656959"/>
            <a:ext cx="6858002" cy="154408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66ECADFB-4929-6DDD-EE70-7FB6620D4F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4327"/>
            <a:ext cx="2283566" cy="136655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xmlns="" id="{B5BAB810-7FA8-9EF9-0467-36DCAC6F94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0" y="4956424"/>
            <a:ext cx="1113818" cy="1562038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8C64A33F-B824-0BB5-C201-1439D35F5D5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-45536" y="1451804"/>
            <a:ext cx="1100152" cy="601218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xmlns="" id="{A3DC8464-A808-58E3-75E5-D80451BCDBC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5" y="135852"/>
            <a:ext cx="441509" cy="63140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A5A3496B-2081-14A4-ECC9-57605CF08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23249" y="4953873"/>
            <a:ext cx="2627376" cy="118087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184F215B-72EA-418D-26F9-68B35211352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2" y="5787404"/>
            <a:ext cx="541157" cy="73107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4FB1A1D-AB12-7A65-6D75-849C85AE7CAE}"/>
              </a:ext>
            </a:extLst>
          </p:cNvPr>
          <p:cNvSpPr/>
          <p:nvPr userDrawn="1"/>
        </p:nvSpPr>
        <p:spPr>
          <a:xfrm>
            <a:off x="250031" y="266700"/>
            <a:ext cx="86868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29409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BCD5B71E-6DA9-F5BE-D16C-8307EA73F9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88" y="474977"/>
            <a:ext cx="462029" cy="52651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BB645031-FD78-2849-7070-7A289A96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4205451" y="1919455"/>
            <a:ext cx="6858002" cy="3019097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BE20717A-5202-F43C-1A54-AEBC91682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4430295" y="2145836"/>
            <a:ext cx="6858002" cy="2566335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xmlns="" id="{E3662899-5F7F-F074-4339-D6369379EF05}"/>
              </a:ext>
            </a:extLst>
          </p:cNvPr>
          <p:cNvSpPr/>
          <p:nvPr userDrawn="1"/>
        </p:nvSpPr>
        <p:spPr>
          <a:xfrm>
            <a:off x="5" y="0"/>
            <a:ext cx="6857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366B4364-C496-C265-603A-3008B95B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656956" y="2656959"/>
            <a:ext cx="6858002" cy="154408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66ECADFB-4929-6DDD-EE70-7FB6620D4F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1" y="5544321"/>
            <a:ext cx="2283566" cy="136655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xmlns="" id="{B5BAB810-7FA8-9EF9-0467-36DCAC6F94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0" y="4956424"/>
            <a:ext cx="1113818" cy="1562038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8C64A33F-B824-0BB5-C201-1439D35F5D5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-45536" y="1451804"/>
            <a:ext cx="1100152" cy="601218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xmlns="" id="{A3DC8464-A808-58E3-75E5-D80451BCDBC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92" y="135852"/>
            <a:ext cx="441509" cy="63140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A5A3496B-2081-14A4-ECC9-57605CF08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23249" y="4953873"/>
            <a:ext cx="2627376" cy="118087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184F215B-72EA-418D-26F9-68B35211352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9" y="5787398"/>
            <a:ext cx="541157" cy="73107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4FB1A1D-AB12-7A65-6D75-849C85AE7CAE}"/>
              </a:ext>
            </a:extLst>
          </p:cNvPr>
          <p:cNvSpPr/>
          <p:nvPr userDrawn="1"/>
        </p:nvSpPr>
        <p:spPr>
          <a:xfrm>
            <a:off x="250031" y="266700"/>
            <a:ext cx="86868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514418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7">
            <a:extLst>
              <a:ext uri="{FF2B5EF4-FFF2-40B4-BE49-F238E27FC236}">
                <a16:creationId xmlns:a16="http://schemas.microsoft.com/office/drawing/2014/main" xmlns="" id="{BCD5B71E-6DA9-F5BE-D16C-8307EA73F95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6884" y="474969"/>
            <a:ext cx="462029" cy="526511"/>
          </a:xfrm>
          <a:prstGeom prst="rect">
            <a:avLst/>
          </a:prstGeom>
        </p:spPr>
      </p:pic>
      <p:pic>
        <p:nvPicPr>
          <p:cNvPr id="3" name="图片 8">
            <a:extLst>
              <a:ext uri="{FF2B5EF4-FFF2-40B4-BE49-F238E27FC236}">
                <a16:creationId xmlns:a16="http://schemas.microsoft.com/office/drawing/2014/main" xmlns="" id="{BB645031-FD78-2849-7070-7A289A96F7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76" t="25710" r="11937"/>
          <a:stretch/>
        </p:blipFill>
        <p:spPr>
          <a:xfrm rot="5400000">
            <a:off x="4205451" y="1919454"/>
            <a:ext cx="6858002" cy="3019097"/>
          </a:xfrm>
          <a:prstGeom prst="rect">
            <a:avLst/>
          </a:prstGeom>
        </p:spPr>
      </p:pic>
      <p:pic>
        <p:nvPicPr>
          <p:cNvPr id="4" name="图片 9">
            <a:extLst>
              <a:ext uri="{FF2B5EF4-FFF2-40B4-BE49-F238E27FC236}">
                <a16:creationId xmlns:a16="http://schemas.microsoft.com/office/drawing/2014/main" xmlns="" id="{BE20717A-5202-F43C-1A54-AEBC91682E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0" r="14844" b="26235"/>
          <a:stretch/>
        </p:blipFill>
        <p:spPr>
          <a:xfrm rot="5400000">
            <a:off x="4430295" y="2145835"/>
            <a:ext cx="6858002" cy="2566335"/>
          </a:xfrm>
          <a:prstGeom prst="rect">
            <a:avLst/>
          </a:prstGeom>
        </p:spPr>
      </p:pic>
      <p:sp>
        <p:nvSpPr>
          <p:cNvPr id="5" name="矩形 10">
            <a:extLst>
              <a:ext uri="{FF2B5EF4-FFF2-40B4-BE49-F238E27FC236}">
                <a16:creationId xmlns:a16="http://schemas.microsoft.com/office/drawing/2014/main" xmlns="" id="{E3662899-5F7F-F074-4339-D6369379EF05}"/>
              </a:ext>
            </a:extLst>
          </p:cNvPr>
          <p:cNvSpPr/>
          <p:nvPr userDrawn="1"/>
        </p:nvSpPr>
        <p:spPr>
          <a:xfrm>
            <a:off x="1" y="0"/>
            <a:ext cx="6857999" cy="6858000"/>
          </a:xfrm>
          <a:prstGeom prst="rect">
            <a:avLst/>
          </a:prstGeom>
          <a:solidFill>
            <a:srgbClr val="EAE6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FFFFFF"/>
              </a:solidFill>
            </a:endParaRPr>
          </a:p>
        </p:txBody>
      </p:sp>
      <p:pic>
        <p:nvPicPr>
          <p:cNvPr id="6" name="图片 11">
            <a:extLst>
              <a:ext uri="{FF2B5EF4-FFF2-40B4-BE49-F238E27FC236}">
                <a16:creationId xmlns:a16="http://schemas.microsoft.com/office/drawing/2014/main" xmlns="" id="{366B4364-C496-C265-603A-3008B95B13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11" r="17505" b="39390"/>
          <a:stretch/>
        </p:blipFill>
        <p:spPr>
          <a:xfrm rot="5400000">
            <a:off x="-2656956" y="2656955"/>
            <a:ext cx="6858002" cy="1544089"/>
          </a:xfrm>
          <a:prstGeom prst="rect">
            <a:avLst/>
          </a:prstGeom>
        </p:spPr>
      </p:pic>
      <p:pic>
        <p:nvPicPr>
          <p:cNvPr id="7" name="图片 12">
            <a:extLst>
              <a:ext uri="{FF2B5EF4-FFF2-40B4-BE49-F238E27FC236}">
                <a16:creationId xmlns:a16="http://schemas.microsoft.com/office/drawing/2014/main" xmlns="" id="{66ECADFB-4929-6DDD-EE70-7FB6620D4FF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5544313"/>
            <a:ext cx="2283566" cy="1366557"/>
          </a:xfrm>
          <a:prstGeom prst="rect">
            <a:avLst/>
          </a:prstGeom>
        </p:spPr>
      </p:pic>
      <p:pic>
        <p:nvPicPr>
          <p:cNvPr id="8" name="图片 13">
            <a:extLst>
              <a:ext uri="{FF2B5EF4-FFF2-40B4-BE49-F238E27FC236}">
                <a16:creationId xmlns:a16="http://schemas.microsoft.com/office/drawing/2014/main" xmlns="" id="{B5BAB810-7FA8-9EF9-0467-36DCAC6F94B6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040" y="4956424"/>
            <a:ext cx="1113818" cy="1562038"/>
          </a:xfrm>
          <a:prstGeom prst="rect">
            <a:avLst/>
          </a:prstGeom>
        </p:spPr>
      </p:pic>
      <p:pic>
        <p:nvPicPr>
          <p:cNvPr id="9" name="图片 14">
            <a:extLst>
              <a:ext uri="{FF2B5EF4-FFF2-40B4-BE49-F238E27FC236}">
                <a16:creationId xmlns:a16="http://schemas.microsoft.com/office/drawing/2014/main" xmlns="" id="{8C64A33F-B824-0BB5-C201-1439D35F5D5B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658397">
            <a:off x="-45536" y="1451804"/>
            <a:ext cx="1100152" cy="601218"/>
          </a:xfrm>
          <a:prstGeom prst="rect">
            <a:avLst/>
          </a:prstGeom>
        </p:spPr>
      </p:pic>
      <p:pic>
        <p:nvPicPr>
          <p:cNvPr id="10" name="图片 15">
            <a:extLst>
              <a:ext uri="{FF2B5EF4-FFF2-40B4-BE49-F238E27FC236}">
                <a16:creationId xmlns:a16="http://schemas.microsoft.com/office/drawing/2014/main" xmlns="" id="{A3DC8464-A808-58E3-75E5-D80451BCDBC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088" y="135851"/>
            <a:ext cx="441509" cy="631405"/>
          </a:xfrm>
          <a:prstGeom prst="rect">
            <a:avLst/>
          </a:prstGeom>
        </p:spPr>
      </p:pic>
      <p:pic>
        <p:nvPicPr>
          <p:cNvPr id="11" name="图片 16">
            <a:extLst>
              <a:ext uri="{FF2B5EF4-FFF2-40B4-BE49-F238E27FC236}">
                <a16:creationId xmlns:a16="http://schemas.microsoft.com/office/drawing/2014/main" xmlns="" id="{A5A3496B-2081-14A4-ECC9-57605CF089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6" t="20458" r="7564" b="-2098"/>
          <a:stretch/>
        </p:blipFill>
        <p:spPr>
          <a:xfrm rot="5400000" flipV="1">
            <a:off x="-723249" y="4953873"/>
            <a:ext cx="2627376" cy="1180878"/>
          </a:xfrm>
          <a:prstGeom prst="rect">
            <a:avLst/>
          </a:prstGeom>
        </p:spPr>
      </p:pic>
      <p:pic>
        <p:nvPicPr>
          <p:cNvPr id="12" name="图片 17">
            <a:extLst>
              <a:ext uri="{FF2B5EF4-FFF2-40B4-BE49-F238E27FC236}">
                <a16:creationId xmlns:a16="http://schemas.microsoft.com/office/drawing/2014/main" xmlns="" id="{184F215B-72EA-418D-26F9-68B352113525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5" y="5787390"/>
            <a:ext cx="541157" cy="731073"/>
          </a:xfrm>
          <a:prstGeom prst="rect">
            <a:avLst/>
          </a:prstGeom>
        </p:spPr>
      </p:pic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94FB1A1D-AB12-7A65-6D75-849C85AE7CAE}"/>
              </a:ext>
            </a:extLst>
          </p:cNvPr>
          <p:cNvSpPr/>
          <p:nvPr userDrawn="1"/>
        </p:nvSpPr>
        <p:spPr>
          <a:xfrm>
            <a:off x="250031" y="266700"/>
            <a:ext cx="8686800" cy="6343650"/>
          </a:xfrm>
          <a:prstGeom prst="round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endParaRPr lang="en-US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2838789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0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" y="0"/>
            <a:ext cx="914400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685830"/>
            <a:ext cx="8534400" cy="3631747"/>
          </a:xfrm>
          <a:prstGeom prst="rect">
            <a:avLst/>
          </a:prstGeom>
        </p:spPr>
        <p:txBody>
          <a:bodyPr wrap="square" lIns="91426" tIns="45712" rIns="91426" bIns="45712">
            <a:spAutoFit/>
            <a:scene3d>
              <a:camera prst="perspectiveFront"/>
              <a:lightRig rig="threePt" dir="t"/>
            </a:scene3d>
          </a:bodyPr>
          <a:lstStyle/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UBND PHƯỜNG HƯNG ĐẠO</a:t>
            </a:r>
          </a:p>
          <a:p>
            <a:pPr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19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blurRad="50800" dist="50800" dir="5400000" algn="ctr" rotWithShape="0">
                    <a:srgbClr val="F79646">
                      <a:lumMod val="75000"/>
                      <a:alpha val="91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ĐA PHÚC</a:t>
            </a:r>
            <a:endParaRPr lang="en-US" sz="19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endParaRPr lang="en-US" sz="3200" b="1" kern="10" dirty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Toán</a:t>
            </a:r>
          </a:p>
          <a:p>
            <a:pPr algn="ctr" defTabSz="914377"/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45. Các số có bốn chữ số. </a:t>
            </a: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10000( </a:t>
            </a:r>
            <a:r>
              <a:rPr lang="en-US" sz="40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T3)</a:t>
            </a:r>
            <a:endParaRPr lang="en-US" sz="43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kern="10" dirty="0">
                <a:ln w="9525">
                  <a:round/>
                  <a:headEnd/>
                  <a:tailEnd/>
                </a:ln>
                <a:solidFill>
                  <a:srgbClr val="EEECE1">
                    <a:lumMod val="25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Đào Thị Nhung</a:t>
            </a:r>
          </a:p>
        </p:txBody>
      </p:sp>
    </p:spTree>
    <p:extLst>
      <p:ext uri="{BB962C8B-B14F-4D97-AF65-F5344CB8AC3E}">
        <p14:creationId xmlns:p14="http://schemas.microsoft.com/office/powerpoint/2010/main" val="3676327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ll/>
      </p:transition>
    </mc:Choice>
    <mc:Fallback xmlns="">
      <p:transition spd="slow">
        <p:pull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9" name="Google Shape;4679;p59"/>
          <p:cNvSpPr/>
          <p:nvPr/>
        </p:nvSpPr>
        <p:spPr>
          <a:xfrm>
            <a:off x="1831950" y="125827"/>
            <a:ext cx="6176194" cy="801200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1.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Viết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rồi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đọc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,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biết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số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 </a:t>
            </a:r>
            <a:r>
              <a:rPr lang="en-US" sz="3733" b="1" kern="0" dirty="0" err="1">
                <a:solidFill>
                  <a:srgbClr val="FFFF00"/>
                </a:solidFill>
                <a:cs typeface="Arial"/>
                <a:sym typeface="Arial"/>
              </a:rPr>
              <a:t>gồm</a:t>
            </a:r>
            <a:r>
              <a:rPr lang="en-US" sz="3733" b="1" kern="0" dirty="0">
                <a:solidFill>
                  <a:srgbClr val="FFFF00"/>
                </a:solidFill>
                <a:cs typeface="Arial"/>
                <a:sym typeface="Arial"/>
              </a:rPr>
              <a:t>:</a:t>
            </a:r>
            <a:endParaRPr sz="3733" b="1" kern="0" dirty="0">
              <a:solidFill>
                <a:srgbClr val="FFFF00"/>
              </a:solidFill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52DE8A93-0D3D-4EEA-AEFD-DA07D9B8F734}"/>
              </a:ext>
            </a:extLst>
          </p:cNvPr>
          <p:cNvSpPr txBox="1"/>
          <p:nvPr/>
        </p:nvSpPr>
        <p:spPr>
          <a:xfrm>
            <a:off x="1514475" y="1076325"/>
            <a:ext cx="65008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Tám nghìn, bốn trăm, bảy chục, hai đơn vị.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Sáu nghìn, năm trăm, chín đơn vị.</a:t>
            </a:r>
          </a:p>
          <a:p>
            <a:pPr algn="just"/>
            <a:r>
              <a:rPr lang="vi-VN" sz="3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Ba nghìn, bảy trăm, sáu chục.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63B920CA-0A58-4A96-883A-682392EE96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6710200"/>
              </p:ext>
            </p:extLst>
          </p:nvPr>
        </p:nvGraphicFramePr>
        <p:xfrm>
          <a:off x="614370" y="2914650"/>
          <a:ext cx="8065295" cy="384048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3600451">
                  <a:extLst>
                    <a:ext uri="{9D8B030D-6E8A-4147-A177-3AD203B41FA5}">
                      <a16:colId xmlns:a16="http://schemas.microsoft.com/office/drawing/2014/main" xmlns="" val="14513548"/>
                    </a:ext>
                  </a:extLst>
                </a:gridCol>
                <a:gridCol w="837557">
                  <a:extLst>
                    <a:ext uri="{9D8B030D-6E8A-4147-A177-3AD203B41FA5}">
                      <a16:colId xmlns:a16="http://schemas.microsoft.com/office/drawing/2014/main" xmlns="" val="2410067461"/>
                    </a:ext>
                  </a:extLst>
                </a:gridCol>
                <a:gridCol w="3627287">
                  <a:extLst>
                    <a:ext uri="{9D8B030D-6E8A-4147-A177-3AD203B41FA5}">
                      <a16:colId xmlns:a16="http://schemas.microsoft.com/office/drawing/2014/main" xmlns="" val="653839825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gồm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Viết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Đọc</a:t>
                      </a:r>
                      <a:r>
                        <a:rPr lang="en-US" sz="2800" b="1" dirty="0">
                          <a:solidFill>
                            <a:srgbClr val="000000"/>
                          </a:solidFill>
                          <a:effectLst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000000"/>
                          </a:solidFill>
                          <a:effectLst/>
                        </a:rPr>
                        <a:t>số</a:t>
                      </a:r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3513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a) Tám nghìn, bốn trăm, bảy chục, hai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extLst>
                  <a:ext uri="{0D108BD9-81ED-4DB2-BD59-A6C34878D82A}">
                    <a16:rowId xmlns:a16="http://schemas.microsoft.com/office/drawing/2014/main" xmlns="" val="155476392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vi-VN" sz="2800">
                          <a:solidFill>
                            <a:srgbClr val="000000"/>
                          </a:solidFill>
                          <a:effectLst/>
                        </a:rPr>
                        <a:t>b) Sáu nghìn, năm trăm, chín đơn vị.</a:t>
                      </a:r>
                      <a:endParaRPr lang="vi-VN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extLst>
                  <a:ext uri="{0D108BD9-81ED-4DB2-BD59-A6C34878D82A}">
                    <a16:rowId xmlns:a16="http://schemas.microsoft.com/office/drawing/2014/main" xmlns="" val="1661144804"/>
                  </a:ext>
                </a:extLst>
              </a:tr>
              <a:tr h="750394">
                <a:tc>
                  <a:txBody>
                    <a:bodyPr/>
                    <a:lstStyle/>
                    <a:p>
                      <a:pPr algn="just"/>
                      <a:r>
                        <a:rPr lang="en-US" sz="2800">
                          <a:solidFill>
                            <a:srgbClr val="000000"/>
                          </a:solidFill>
                          <a:effectLst/>
                        </a:rPr>
                        <a:t>c) Ba nghìn, bảy trăm, sáu chục.</a:t>
                      </a:r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28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vi-VN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43698" marR="43698" marT="0" marB="0" anchor="ctr"/>
                </a:tc>
                <a:extLst>
                  <a:ext uri="{0D108BD9-81ED-4DB2-BD59-A6C34878D82A}">
                    <a16:rowId xmlns:a16="http://schemas.microsoft.com/office/drawing/2014/main" xmlns="" val="24782395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35AD5A-90FC-478A-9044-E223D0D8AB28}"/>
              </a:ext>
            </a:extLst>
          </p:cNvPr>
          <p:cNvSpPr txBox="1"/>
          <p:nvPr/>
        </p:nvSpPr>
        <p:spPr>
          <a:xfrm>
            <a:off x="4257681" y="3857633"/>
            <a:ext cx="76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8 472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0169D461-B9B1-4EFF-9D8C-628BBB7C8F69}"/>
              </a:ext>
            </a:extLst>
          </p:cNvPr>
          <p:cNvSpPr txBox="1"/>
          <p:nvPr/>
        </p:nvSpPr>
        <p:spPr>
          <a:xfrm>
            <a:off x="5136365" y="3743342"/>
            <a:ext cx="3621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Tám nghìn bốn trăm bảy mươi hai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7EB0455-159D-4CD1-9ED4-F93EC0FBF625}"/>
              </a:ext>
            </a:extLst>
          </p:cNvPr>
          <p:cNvSpPr txBox="1"/>
          <p:nvPr/>
        </p:nvSpPr>
        <p:spPr>
          <a:xfrm>
            <a:off x="4300546" y="4819658"/>
            <a:ext cx="76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6 509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02E7FF-F8D7-47B9-B178-4148058E0405}"/>
              </a:ext>
            </a:extLst>
          </p:cNvPr>
          <p:cNvSpPr txBox="1"/>
          <p:nvPr/>
        </p:nvSpPr>
        <p:spPr>
          <a:xfrm>
            <a:off x="5129213" y="4762508"/>
            <a:ext cx="35790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nghìn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trăm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linh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7BBACC2A-88EE-42DA-841B-38F49286B9B0}"/>
              </a:ext>
            </a:extLst>
          </p:cNvPr>
          <p:cNvSpPr txBox="1"/>
          <p:nvPr/>
        </p:nvSpPr>
        <p:spPr>
          <a:xfrm>
            <a:off x="4314834" y="5686433"/>
            <a:ext cx="7643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3 760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BB01F97-21D2-4540-B8FC-F9AA8A2654A0}"/>
              </a:ext>
            </a:extLst>
          </p:cNvPr>
          <p:cNvSpPr txBox="1"/>
          <p:nvPr/>
        </p:nvSpPr>
        <p:spPr>
          <a:xfrm>
            <a:off x="5229226" y="5667383"/>
            <a:ext cx="33147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 nghìn bảy trăm sáu mươi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xmlns="" id="{EA54ABDA-46DA-31C5-E7F5-AF2A9A097D2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47951" y="144161"/>
            <a:ext cx="1178741" cy="1571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99047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  <p:bldP spid="13" grpId="0"/>
      <p:bldP spid="15" grpId="0"/>
      <p:bldP spid="17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3761116" y="438303"/>
            <a:ext cx="1560978" cy="833853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2. </a:t>
            </a:r>
            <a:r>
              <a:rPr lang="en-US" sz="4267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Số</a:t>
            </a:r>
            <a:r>
              <a:rPr lang="en-US" sz="4267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?</a:t>
            </a:r>
            <a:endParaRPr sz="4267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D55AFE5-CC27-4A7A-8BCA-6376849D5AB9}"/>
              </a:ext>
            </a:extLst>
          </p:cNvPr>
          <p:cNvSpPr txBox="1"/>
          <p:nvPr/>
        </p:nvSpPr>
        <p:spPr>
          <a:xfrm>
            <a:off x="592933" y="1800228"/>
            <a:ext cx="98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83039"/>
                </a:solidFill>
              </a:rPr>
              <a:t>a)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AA40059-2537-4C34-A1AC-23EADA67F7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5" y="2587625"/>
            <a:ext cx="7779544" cy="8643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15371A22-B5C5-47A4-9934-96EC4B2EB3EE}"/>
              </a:ext>
            </a:extLst>
          </p:cNvPr>
          <p:cNvSpPr txBox="1"/>
          <p:nvPr/>
        </p:nvSpPr>
        <p:spPr>
          <a:xfrm>
            <a:off x="614362" y="3495676"/>
            <a:ext cx="9858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83039"/>
                </a:solidFill>
              </a:rPr>
              <a:t>b)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9F2DC66-F8A6-4666-B434-C2C25A644A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8644" y="4797917"/>
            <a:ext cx="7900988" cy="745377"/>
          </a:xfrm>
          <a:prstGeom prst="rect">
            <a:avLst/>
          </a:prstGeom>
        </p:spPr>
      </p:pic>
      <p:sp>
        <p:nvSpPr>
          <p:cNvPr id="13" name="Left Brace 12">
            <a:extLst>
              <a:ext uri="{FF2B5EF4-FFF2-40B4-BE49-F238E27FC236}">
                <a16:creationId xmlns:a16="http://schemas.microsoft.com/office/drawing/2014/main" xmlns="" id="{53931ECF-700E-4AC4-BBCE-4152BEEA7D64}"/>
              </a:ext>
            </a:extLst>
          </p:cNvPr>
          <p:cNvSpPr/>
          <p:nvPr/>
        </p:nvSpPr>
        <p:spPr>
          <a:xfrm rot="5400000">
            <a:off x="2019660" y="1938708"/>
            <a:ext cx="382660" cy="1264443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3039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B5B5FC-4D4C-4E7C-A108-53B4A7AC2EDB}"/>
              </a:ext>
            </a:extLst>
          </p:cNvPr>
          <p:cNvSpPr txBox="1"/>
          <p:nvPr/>
        </p:nvSpPr>
        <p:spPr>
          <a:xfrm>
            <a:off x="1739969" y="1862765"/>
            <a:ext cx="954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15" name="Left Brace 14">
            <a:extLst>
              <a:ext uri="{FF2B5EF4-FFF2-40B4-BE49-F238E27FC236}">
                <a16:creationId xmlns:a16="http://schemas.microsoft.com/office/drawing/2014/main" xmlns="" id="{D6598107-43D1-4A6A-AFBF-DA97BD5EFB78}"/>
              </a:ext>
            </a:extLst>
          </p:cNvPr>
          <p:cNvSpPr/>
          <p:nvPr/>
        </p:nvSpPr>
        <p:spPr>
          <a:xfrm rot="5400000">
            <a:off x="3741304" y="1910133"/>
            <a:ext cx="382660" cy="1264443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3039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29FF522B-46D8-4BD2-AC08-EC750BEDEBFE}"/>
              </a:ext>
            </a:extLst>
          </p:cNvPr>
          <p:cNvSpPr txBox="1"/>
          <p:nvPr/>
        </p:nvSpPr>
        <p:spPr>
          <a:xfrm>
            <a:off x="3461613" y="1834190"/>
            <a:ext cx="954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+ 100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470AB958-E4B9-4545-8F66-A5DA4F3FDFCB}"/>
              </a:ext>
            </a:extLst>
          </p:cNvPr>
          <p:cNvSpPr/>
          <p:nvPr/>
        </p:nvSpPr>
        <p:spPr>
          <a:xfrm>
            <a:off x="5815014" y="2800350"/>
            <a:ext cx="864394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3 800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B11CE498-F5C4-4131-8A98-34567F4C5E48}"/>
              </a:ext>
            </a:extLst>
          </p:cNvPr>
          <p:cNvSpPr/>
          <p:nvPr/>
        </p:nvSpPr>
        <p:spPr>
          <a:xfrm>
            <a:off x="7443789" y="2828925"/>
            <a:ext cx="864394" cy="4191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3 900</a:t>
            </a:r>
          </a:p>
        </p:txBody>
      </p:sp>
      <p:sp>
        <p:nvSpPr>
          <p:cNvPr id="23" name="Left Brace 22">
            <a:extLst>
              <a:ext uri="{FF2B5EF4-FFF2-40B4-BE49-F238E27FC236}">
                <a16:creationId xmlns:a16="http://schemas.microsoft.com/office/drawing/2014/main" xmlns="" id="{FA58C83C-927A-4493-861D-ED2364790F64}"/>
              </a:ext>
            </a:extLst>
          </p:cNvPr>
          <p:cNvSpPr/>
          <p:nvPr/>
        </p:nvSpPr>
        <p:spPr>
          <a:xfrm rot="5400000">
            <a:off x="1876785" y="4062783"/>
            <a:ext cx="382660" cy="1264443"/>
          </a:xfrm>
          <a:prstGeom prst="leftBrace">
            <a:avLst>
              <a:gd name="adj1" fmla="val 22463"/>
              <a:gd name="adj2" fmla="val 50000"/>
            </a:avLst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3039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051946BE-C514-42A6-9875-B598D0D961A0}"/>
              </a:ext>
            </a:extLst>
          </p:cNvPr>
          <p:cNvSpPr txBox="1"/>
          <p:nvPr/>
        </p:nvSpPr>
        <p:spPr>
          <a:xfrm>
            <a:off x="1597094" y="3986840"/>
            <a:ext cx="9541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+ 10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4465F3DA-DD53-427D-96E8-A4B8E02CC1D0}"/>
              </a:ext>
            </a:extLst>
          </p:cNvPr>
          <p:cNvSpPr/>
          <p:nvPr/>
        </p:nvSpPr>
        <p:spPr>
          <a:xfrm>
            <a:off x="4114800" y="4962538"/>
            <a:ext cx="85725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5 680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E7DA689D-4AF8-4AAA-8A3F-F63C6BC7E94D}"/>
              </a:ext>
            </a:extLst>
          </p:cNvPr>
          <p:cNvSpPr/>
          <p:nvPr/>
        </p:nvSpPr>
        <p:spPr>
          <a:xfrm>
            <a:off x="7436644" y="4943488"/>
            <a:ext cx="857250" cy="428625"/>
          </a:xfrm>
          <a:prstGeom prst="roundRect">
            <a:avLst/>
          </a:prstGeom>
          <a:solidFill>
            <a:schemeClr val="bg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5 700</a:t>
            </a:r>
          </a:p>
        </p:txBody>
      </p:sp>
    </p:spTree>
    <p:extLst>
      <p:ext uri="{BB962C8B-B14F-4D97-AF65-F5344CB8AC3E}">
        <p14:creationId xmlns:p14="http://schemas.microsoft.com/office/powerpoint/2010/main" val="3024917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5" grpId="0" animBg="1"/>
      <p:bldP spid="16" grpId="0"/>
      <p:bldP spid="7" grpId="0" animBg="1"/>
      <p:bldP spid="18" grpId="0" animBg="1"/>
      <p:bldP spid="23" grpId="0" animBg="1"/>
      <p:bldP spid="24" grpId="0"/>
      <p:bldP spid="8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E539C98-5343-4EE5-9BB4-DC2FFD9D73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4106" y="514688"/>
            <a:ext cx="1687214" cy="123759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5FC3245D-8D3D-41A1-8A3C-FC42B5401817}"/>
              </a:ext>
            </a:extLst>
          </p:cNvPr>
          <p:cNvGrpSpPr/>
          <p:nvPr/>
        </p:nvGrpSpPr>
        <p:grpSpPr>
          <a:xfrm>
            <a:off x="500063" y="2209806"/>
            <a:ext cx="4379119" cy="1077218"/>
            <a:chOff x="666749" y="2209800"/>
            <a:chExt cx="5838825" cy="107721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8B2FDC28-D033-4AAB-A295-57D51730CB74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a) 3892 = 3000 + 800 + 90 + </a:t>
              </a:r>
              <a:endParaRPr lang="en-US" sz="3200" b="1" dirty="0">
                <a:solidFill>
                  <a:srgbClr val="2830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E3A690A6-31F7-4619-8EAE-660BD573AB7F}"/>
                </a:ext>
              </a:extLst>
            </p:cNvPr>
            <p:cNvSpPr/>
            <p:nvPr/>
          </p:nvSpPr>
          <p:spPr>
            <a:xfrm>
              <a:off x="5353050" y="22764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2830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0A300B3-CD98-49DF-9BED-BC229781BEE7}"/>
              </a:ext>
            </a:extLst>
          </p:cNvPr>
          <p:cNvGrpSpPr/>
          <p:nvPr/>
        </p:nvGrpSpPr>
        <p:grpSpPr>
          <a:xfrm>
            <a:off x="5043492" y="2257436"/>
            <a:ext cx="4379119" cy="584775"/>
            <a:chOff x="666749" y="2209800"/>
            <a:chExt cx="5838825" cy="58477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030018C4-76E7-4A72-BDA0-FAACACBF0633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b) 5701 = 5000 +        + 1</a:t>
              </a:r>
              <a:endParaRPr lang="en-US" sz="3200" b="1" dirty="0">
                <a:solidFill>
                  <a:srgbClr val="2830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03FC3DB-3218-4D66-8196-3DCC9FD7AD23}"/>
                </a:ext>
              </a:extLst>
            </p:cNvPr>
            <p:cNvSpPr/>
            <p:nvPr/>
          </p:nvSpPr>
          <p:spPr>
            <a:xfrm>
              <a:off x="3543300" y="225742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2830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3E8037A3-1F88-4E38-A1CD-2D195A8BBE28}"/>
              </a:ext>
            </a:extLst>
          </p:cNvPr>
          <p:cNvGrpSpPr/>
          <p:nvPr/>
        </p:nvGrpSpPr>
        <p:grpSpPr>
          <a:xfrm>
            <a:off x="500063" y="3267076"/>
            <a:ext cx="4379119" cy="584775"/>
            <a:chOff x="666749" y="2209800"/>
            <a:chExt cx="5838825" cy="58477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E7D04DD4-EFDD-470B-BDC3-8525D40DDAF1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c) 6008 = 6000 + </a:t>
              </a:r>
              <a:endParaRPr lang="en-US" sz="3200" b="1" dirty="0">
                <a:solidFill>
                  <a:srgbClr val="2830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xmlns="" id="{24DEE903-059B-4877-86E4-91872BD633A5}"/>
                </a:ext>
              </a:extLst>
            </p:cNvPr>
            <p:cNvSpPr/>
            <p:nvPr/>
          </p:nvSpPr>
          <p:spPr>
            <a:xfrm>
              <a:off x="354330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2830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3EB3B2DE-33E8-4C5D-8998-A5A2C1182F5D}"/>
              </a:ext>
            </a:extLst>
          </p:cNvPr>
          <p:cNvGrpSpPr/>
          <p:nvPr/>
        </p:nvGrpSpPr>
        <p:grpSpPr>
          <a:xfrm>
            <a:off x="5050636" y="3286126"/>
            <a:ext cx="4379119" cy="584775"/>
            <a:chOff x="666749" y="2209800"/>
            <a:chExt cx="5838825" cy="584775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xmlns="" id="{2EAF6703-182E-48EF-91CC-BC62DD06C39C}"/>
                </a:ext>
              </a:extLst>
            </p:cNvPr>
            <p:cNvSpPr txBox="1"/>
            <p:nvPr/>
          </p:nvSpPr>
          <p:spPr>
            <a:xfrm>
              <a:off x="666749" y="2209800"/>
              <a:ext cx="58388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3200" b="1" dirty="0">
                  <a:solidFill>
                    <a:srgbClr val="0000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d) 2046 = 2000 +   ?    +</a:t>
              </a:r>
              <a:endParaRPr lang="en-US" sz="3200" b="1" dirty="0">
                <a:solidFill>
                  <a:srgbClr val="283039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5" name="Rectangle: Rounded Corners 24">
              <a:extLst>
                <a:ext uri="{FF2B5EF4-FFF2-40B4-BE49-F238E27FC236}">
                  <a16:creationId xmlns:a16="http://schemas.microsoft.com/office/drawing/2014/main" xmlns="" id="{7D2EE515-CB92-4840-9FC9-DAF3C3E81AC6}"/>
                </a:ext>
              </a:extLst>
            </p:cNvPr>
            <p:cNvSpPr/>
            <p:nvPr/>
          </p:nvSpPr>
          <p:spPr>
            <a:xfrm>
              <a:off x="3590925" y="2238375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2830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26" name="Rectangle: Rounded Corners 25">
              <a:extLst>
                <a:ext uri="{FF2B5EF4-FFF2-40B4-BE49-F238E27FC236}">
                  <a16:creationId xmlns:a16="http://schemas.microsoft.com/office/drawing/2014/main" xmlns="" id="{FFB0C0BA-A8F4-4C1A-A495-CD285ABDE6ED}"/>
                </a:ext>
              </a:extLst>
            </p:cNvPr>
            <p:cNvSpPr/>
            <p:nvPr/>
          </p:nvSpPr>
          <p:spPr>
            <a:xfrm>
              <a:off x="4667250" y="2247900"/>
              <a:ext cx="685800" cy="47625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283039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xmlns="" id="{625E3E39-D704-4FB8-B0BD-430F382A2381}"/>
              </a:ext>
            </a:extLst>
          </p:cNvPr>
          <p:cNvSpPr/>
          <p:nvPr/>
        </p:nvSpPr>
        <p:spPr>
          <a:xfrm>
            <a:off x="4007644" y="2257435"/>
            <a:ext cx="514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xmlns="" id="{2771AB11-0CB8-412B-8915-D272B45AF058}"/>
              </a:ext>
            </a:extLst>
          </p:cNvPr>
          <p:cNvSpPr/>
          <p:nvPr/>
        </p:nvSpPr>
        <p:spPr>
          <a:xfrm>
            <a:off x="7193756" y="2286010"/>
            <a:ext cx="514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xmlns="" id="{E6A419F0-7411-4A55-B1A5-7D4D28573223}"/>
              </a:ext>
            </a:extLst>
          </p:cNvPr>
          <p:cNvSpPr/>
          <p:nvPr/>
        </p:nvSpPr>
        <p:spPr>
          <a:xfrm>
            <a:off x="2664619" y="3286124"/>
            <a:ext cx="514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xmlns="" id="{72F59000-D16E-4B4F-940B-F996519136B6}"/>
              </a:ext>
            </a:extLst>
          </p:cNvPr>
          <p:cNvSpPr/>
          <p:nvPr/>
        </p:nvSpPr>
        <p:spPr>
          <a:xfrm>
            <a:off x="7236619" y="3286124"/>
            <a:ext cx="514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xmlns="" id="{45052C8E-89F4-400A-BEDD-649F2FCFCE84}"/>
              </a:ext>
            </a:extLst>
          </p:cNvPr>
          <p:cNvSpPr/>
          <p:nvPr/>
        </p:nvSpPr>
        <p:spPr>
          <a:xfrm>
            <a:off x="8051006" y="3295657"/>
            <a:ext cx="514350" cy="50482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5658449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4679;p59"/>
          <p:cNvSpPr/>
          <p:nvPr/>
        </p:nvSpPr>
        <p:spPr>
          <a:xfrm>
            <a:off x="3981642" y="237940"/>
            <a:ext cx="1485516" cy="661775"/>
          </a:xfrm>
          <a:prstGeom prst="roundRect">
            <a:avLst>
              <a:gd name="adj" fmla="val 20977"/>
            </a:avLst>
          </a:prstGeom>
          <a:solidFill>
            <a:schemeClr val="accent6"/>
          </a:solidFill>
          <a:ln>
            <a:noFill/>
          </a:ln>
          <a:effectLst>
            <a:outerShdw dist="66675" dir="3480000" algn="bl" rotWithShape="0">
              <a:schemeClr val="accent5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3733" b="1" kern="0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Bài</a:t>
            </a:r>
            <a:r>
              <a:rPr lang="en-US" sz="3733" b="1" kern="0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4</a:t>
            </a:r>
            <a:endParaRPr sz="3733" b="1" kern="0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B58EF5B-4F33-4BB8-A425-82527BE56486}"/>
              </a:ext>
            </a:extLst>
          </p:cNvPr>
          <p:cNvSpPr txBox="1"/>
          <p:nvPr/>
        </p:nvSpPr>
        <p:spPr>
          <a:xfrm>
            <a:off x="783776" y="1357225"/>
            <a:ext cx="7881257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Việt có hai cuốn sách cũ, mỗi cuốn đã bị mất một tờ, các trang còn lại như hình vẽ. Hỏi mỗi cuốn sách đó bị mất những trang nào?</a:t>
            </a:r>
            <a:endParaRPr lang="en-US" sz="3200" b="1" kern="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92769923-47A1-498E-85B9-9FA743F1D2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933" y="2989102"/>
            <a:ext cx="5843588" cy="224043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D911F9D-60E0-4ED4-B296-8FB0F6F4856F}"/>
              </a:ext>
            </a:extLst>
          </p:cNvPr>
          <p:cNvSpPr txBox="1"/>
          <p:nvPr/>
        </p:nvSpPr>
        <p:spPr>
          <a:xfrm>
            <a:off x="2307432" y="5267332"/>
            <a:ext cx="26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1505, 1506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57521983-5E0F-485B-BA35-70F562FA0028}"/>
              </a:ext>
            </a:extLst>
          </p:cNvPr>
          <p:cNvSpPr txBox="1"/>
          <p:nvPr/>
        </p:nvSpPr>
        <p:spPr>
          <a:xfrm>
            <a:off x="5322095" y="5295907"/>
            <a:ext cx="26931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1999, 2000</a:t>
            </a:r>
          </a:p>
        </p:txBody>
      </p:sp>
    </p:spTree>
    <p:extLst>
      <p:ext uri="{BB962C8B-B14F-4D97-AF65-F5344CB8AC3E}">
        <p14:creationId xmlns:p14="http://schemas.microsoft.com/office/powerpoint/2010/main" val="36413983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0BCB325-A7F6-4B1E-B5CC-D3364A4E3156}"/>
              </a:ext>
            </a:extLst>
          </p:cNvPr>
          <p:cNvSpPr txBox="1"/>
          <p:nvPr/>
        </p:nvSpPr>
        <p:spPr>
          <a:xfrm>
            <a:off x="1190288" y="652677"/>
            <a:ext cx="6953589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5</a:t>
            </a:r>
            <a:r>
              <a:rPr lang="en-US" sz="3200" b="1" kern="0" dirty="0">
                <a:solidFill>
                  <a:srgbClr val="002060"/>
                </a:solidFill>
                <a:cs typeface="Arial"/>
                <a:sym typeface="Arial"/>
              </a:rPr>
              <a:t>.</a:t>
            </a:r>
            <a:r>
              <a:rPr lang="vi-VN" sz="3200" b="1" kern="0" dirty="0">
                <a:solidFill>
                  <a:srgbClr val="002060"/>
                </a:solidFill>
                <a:cs typeface="Arial"/>
                <a:sym typeface="Arial"/>
              </a:rPr>
              <a:t> Từ các thẻ số bên, lập được tất cả bao nhiêu số có bốn chữ số?</a:t>
            </a:r>
            <a:endParaRPr lang="en-US" sz="4800" b="1" kern="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4B3A9B8-2CC7-4598-8ADC-1032D836A6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931" y="2678366"/>
            <a:ext cx="1200150" cy="19685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A256D7B5-1F91-42FD-90D0-254B02FA08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1669" y="2620246"/>
            <a:ext cx="1064418" cy="196604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1FCEFA28-E269-4ECC-BA38-E6AF7BDB34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78957" y="2495914"/>
            <a:ext cx="1035844" cy="207608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01969FE4-DEFF-441E-A15D-6E22EA92A4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70291" y="2676525"/>
            <a:ext cx="1191094" cy="2095500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104C878-75CC-4051-BD43-B8C7762645D3}"/>
              </a:ext>
            </a:extLst>
          </p:cNvPr>
          <p:cNvGrpSpPr/>
          <p:nvPr/>
        </p:nvGrpSpPr>
        <p:grpSpPr>
          <a:xfrm>
            <a:off x="5750719" y="1257301"/>
            <a:ext cx="2450306" cy="923925"/>
            <a:chOff x="7534275" y="1486264"/>
            <a:chExt cx="5719762" cy="217133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id="{9B55BF73-ACAA-4649-96C0-AB0B29E4008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id="{214C8B3C-5C45-4EAD-8C05-E82680B330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xmlns="" id="{B5721F00-8E32-4E45-9E4A-176B3EF178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306049" y="1486264"/>
              <a:ext cx="1381125" cy="207608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id="{2FD0AEA5-EAD8-4509-BD02-D3EA5E16DF5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1665912" y="1562100"/>
              <a:ext cx="1588125" cy="2095500"/>
            </a:xfrm>
            <a:prstGeom prst="rect">
              <a:avLst/>
            </a:prstGeom>
          </p:spPr>
        </p:pic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8E929E9-5260-418E-B9FE-5D0C9EAEC5F0}"/>
              </a:ext>
            </a:extLst>
          </p:cNvPr>
          <p:cNvSpPr txBox="1"/>
          <p:nvPr/>
        </p:nvSpPr>
        <p:spPr>
          <a:xfrm>
            <a:off x="878682" y="4819652"/>
            <a:ext cx="45005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283039"/>
                </a:solidFill>
              </a:rPr>
              <a:t>A. 4    B. 6   C. 12    D. 24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0F3EF0B7-D767-4325-B27E-45AB6188B328}"/>
              </a:ext>
            </a:extLst>
          </p:cNvPr>
          <p:cNvGrpSpPr/>
          <p:nvPr/>
        </p:nvGrpSpPr>
        <p:grpSpPr>
          <a:xfrm>
            <a:off x="5865020" y="2214947"/>
            <a:ext cx="2321719" cy="899728"/>
            <a:chOff x="7534275" y="1428479"/>
            <a:chExt cx="5757644" cy="2234086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id="{35D4BA49-CB9F-4385-8ABD-0FBE460F8E0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id="{FB75F836-572A-4722-8696-25A8863F412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4275" y="1591543"/>
              <a:ext cx="1419224" cy="1966043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id="{001D6DA7-AED5-41A2-A6A4-382954CEC2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AE09B03A-07C7-4216-B488-04C8F73798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1107978">
              <a:off x="10362867" y="1428479"/>
              <a:ext cx="1588125" cy="2095501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4E72FF22-D890-4611-BCF7-316403B08259}"/>
              </a:ext>
            </a:extLst>
          </p:cNvPr>
          <p:cNvGrpSpPr/>
          <p:nvPr/>
        </p:nvGrpSpPr>
        <p:grpSpPr>
          <a:xfrm>
            <a:off x="5880077" y="3043622"/>
            <a:ext cx="2378099" cy="946446"/>
            <a:chOff x="7532312" y="1472585"/>
            <a:chExt cx="5759607" cy="2255928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id="{D93EBF76-64B3-49B3-AF7D-C679F3C1AC6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218092" y="1478995"/>
              <a:ext cx="1600201" cy="1968564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id="{707EAA14-6B8A-4186-B813-3DBD7D1DD9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532312" y="1762471"/>
              <a:ext cx="1419224" cy="196604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:a16="http://schemas.microsoft.com/office/drawing/2014/main" xmlns="" id="{527FA277-C58E-4DA0-9087-2EB54D272E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10794" y="1586479"/>
              <a:ext cx="1381125" cy="2076086"/>
            </a:xfrm>
            <a:prstGeom prst="rect">
              <a:avLst/>
            </a:prstGeom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id="{0F569468-165C-4EAE-B753-3487E21B8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20709571">
              <a:off x="8961039" y="1472585"/>
              <a:ext cx="1588125" cy="2095499"/>
            </a:xfrm>
            <a:prstGeom prst="rect">
              <a:avLst/>
            </a:prstGeom>
          </p:spPr>
        </p:pic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xmlns="" id="{F932996B-BB91-4B17-ABAC-5EB5E0C71164}"/>
              </a:ext>
            </a:extLst>
          </p:cNvPr>
          <p:cNvGrpSpPr/>
          <p:nvPr/>
        </p:nvGrpSpPr>
        <p:grpSpPr>
          <a:xfrm>
            <a:off x="5819907" y="3948497"/>
            <a:ext cx="2532107" cy="879140"/>
            <a:chOff x="7317377" y="1495289"/>
            <a:chExt cx="6132605" cy="2095499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id="{22E99742-04FA-46F2-9991-FE5D9A2E3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82050" y="1592513"/>
              <a:ext cx="1600200" cy="1968563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xmlns="" id="{1A5B9F1A-58A0-4909-A352-861420953F9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30758" y="1535433"/>
              <a:ext cx="1419224" cy="1966042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xmlns="" id="{96F59D1D-7FC7-4420-B38D-1B3C6272FD0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xmlns="" id="{746FFB9D-C294-4658-A89F-A34BEBB48E2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xmlns="" id="{2655A80F-436A-48F8-9C34-EA2919A658B1}"/>
              </a:ext>
            </a:extLst>
          </p:cNvPr>
          <p:cNvGrpSpPr/>
          <p:nvPr/>
        </p:nvGrpSpPr>
        <p:grpSpPr>
          <a:xfrm>
            <a:off x="5862769" y="4837011"/>
            <a:ext cx="2501333" cy="905026"/>
            <a:chOff x="7317377" y="1433588"/>
            <a:chExt cx="6058071" cy="2157200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xmlns="" id="{EBC5462F-D2E7-42FE-8824-9D034D3C2B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xmlns="" id="{5FFC7785-E278-4D4A-A1E2-16B6C8A867D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037562" y="1580840"/>
              <a:ext cx="1419224" cy="1966042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xmlns="" id="{DDCC30D4-8D34-467A-9F5D-E5E644C41A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26657" y="1495666"/>
              <a:ext cx="1381125" cy="2076085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xmlns="" id="{2DE0003F-0872-489B-ABF7-57274DC40ED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422D0F8-2622-45D6-84DB-2D7218DAAEE5}"/>
              </a:ext>
            </a:extLst>
          </p:cNvPr>
          <p:cNvGrpSpPr/>
          <p:nvPr/>
        </p:nvGrpSpPr>
        <p:grpSpPr>
          <a:xfrm>
            <a:off x="5912775" y="5751411"/>
            <a:ext cx="2501333" cy="905026"/>
            <a:chOff x="7317377" y="1433588"/>
            <a:chExt cx="6058071" cy="2157200"/>
          </a:xfrm>
        </p:grpSpPr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xmlns="" id="{6BBCB08A-A8EC-4521-9203-2AAD5B6568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775247" y="1433588"/>
              <a:ext cx="1600201" cy="196856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xmlns="" id="{5EB16BF8-5F90-4ADC-A8A5-CBE39E89AC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681225" y="1512730"/>
              <a:ext cx="1419224" cy="196604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xmlns="" id="{304FF6A4-A3CB-4FFC-88EE-EBC3EB390C1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94425" y="1450259"/>
              <a:ext cx="1381126" cy="2076084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xmlns="" id="{4782A05C-5680-4703-9834-EBA0B46DC39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17377" y="1495289"/>
              <a:ext cx="1588125" cy="2095499"/>
            </a:xfrm>
            <a:prstGeom prst="rect">
              <a:avLst/>
            </a:prstGeom>
          </p:spPr>
        </p:pic>
      </p:grp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7DA66F2-802B-4349-B2A1-099D6C5E4C9B}"/>
              </a:ext>
            </a:extLst>
          </p:cNvPr>
          <p:cNvSpPr/>
          <p:nvPr/>
        </p:nvSpPr>
        <p:spPr>
          <a:xfrm>
            <a:off x="1664495" y="4762500"/>
            <a:ext cx="485775" cy="66675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2830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24164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4" grpId="0" animBg="1"/>
    </p:bldLst>
  </p:timing>
</p:sld>
</file>

<file path=ppt/theme/theme1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Geography Subject for Elementary: Europe Continent by Slidesgo">
  <a:themeElements>
    <a:clrScheme name="Simple Light">
      <a:dk1>
        <a:srgbClr val="283039"/>
      </a:dk1>
      <a:lt1>
        <a:srgbClr val="FFFFFF"/>
      </a:lt1>
      <a:dk2>
        <a:srgbClr val="9BE1F2"/>
      </a:dk2>
      <a:lt2>
        <a:srgbClr val="E3C7A4"/>
      </a:lt2>
      <a:accent1>
        <a:srgbClr val="778697"/>
      </a:accent1>
      <a:accent2>
        <a:srgbClr val="DFDFDF"/>
      </a:accent2>
      <a:accent3>
        <a:srgbClr val="9DCC75"/>
      </a:accent3>
      <a:accent4>
        <a:srgbClr val="FFC515"/>
      </a:accent4>
      <a:accent5>
        <a:srgbClr val="64A9CC"/>
      </a:accent5>
      <a:accent6>
        <a:srgbClr val="FF5F5F"/>
      </a:accent6>
      <a:hlink>
        <a:srgbClr val="28303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292</Words>
  <Application>Microsoft Office PowerPoint</Application>
  <PresentationFormat>On-screen Show (4:3)</PresentationFormat>
  <Paragraphs>52</Paragraphs>
  <Slides>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3_Office Theme</vt:lpstr>
      <vt:lpstr>Geography Subject for Elementary: Europe Continent by Slidesgo</vt:lpstr>
      <vt:lpstr>1_Geography Subject for Elementary: Europe Continent by Slidesgo</vt:lpstr>
      <vt:lpstr>2_Geography Subject for Elementary: Europe Continent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2026-01-12T08:17:16Z</dcterms:created>
  <dcterms:modified xsi:type="dcterms:W3CDTF">2026-01-12T08:19:26Z</dcterms:modified>
</cp:coreProperties>
</file>