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3EC0-CD7F-46AD-A6E0-65B9B5711D0D}" type="datetimeFigureOut">
              <a:rPr lang="en-US" smtClean="0"/>
              <a:t>12/01/2026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1568-0814-44E5-9EA9-23670A3B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4294-51A0-4BB3-A4DB-791E9984356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05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4294-51A0-4BB3-A4DB-791E9984356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24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4294-51A0-4BB3-A4DB-791E9984356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070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4294-51A0-4BB3-A4DB-791E9984356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59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4294-51A0-4BB3-A4DB-791E9984356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26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2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8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4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19025B-D977-47F0-B78F-4AC3F83A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76FA7E3-505D-47BA-9562-47AE1959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7070DF-7BBF-4419-82A0-40CDAFB7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E2FC45-9C15-44DD-A839-B507058D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2AD3CD6-C11F-4D10-9064-BF6E6945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DC114A-A91E-4DF9-BFE9-5F6489A1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6E28110-D2A2-413B-81F6-96F051834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A2DED67-3B77-44D9-9305-CF96D750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6BD5AEB-7DF3-48F4-A3A2-1132D86F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E43695-E6D5-46A7-BF1C-3104B386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F13623C-F357-494B-95B6-7A169F7B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F02924-33AF-43B9-9A4E-4D8F4E4B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C0DE0F1-C06C-4351-A309-D641B9A2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ADAE7DD-346B-4FF1-9774-1ADEA17C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27A85C1-8048-4314-B969-F8332ED0E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713060F-5CCA-4BCC-941E-C713F81A4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9F27895-A2E9-44C7-B73E-4DAB756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8E1D5E7-0282-4CE4-9170-F1E008B9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2974AF-46A6-416A-88F4-4FD31FD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DFFFBE-B3ED-4AB1-B337-0ABB2AFD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997455D-F1F8-47DE-BAD9-801C1574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C45EC9A-8F1C-4362-8C5E-0E9D1AD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FD1CFA2-FAA4-4382-B717-329D23B9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3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18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827EA8-AF91-4EA3-87FB-FCB566C6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A76DB50-1AA6-4D4C-BD33-8D284CF4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733692A-8D92-4539-9BE6-4AEC9B6E1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8CE732-D219-4CD0-91F1-F2C7857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EFD5E56-C567-402A-98D9-BDE6E887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B76FD05-D99B-46F1-B340-5AC403E1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A9B5C5-4285-4AE3-AFD8-6CB5837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89315BE-6366-4893-ADF7-EC8F877E4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0C2CBF1-F469-4AEF-B46F-D3DF73D4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D5B8168-B3F5-4521-81E2-C41D7620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DF698AA-94D3-4568-A5B1-1E907CEC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EDE1291-1E7C-4EB4-8D6C-DEEE3A69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A1FE23-2599-4A37-8181-3C7F1A4E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DAED116-1A34-4470-8444-14A465853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790F23F-2982-4948-8705-CCFD94A1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5F10E2-621D-4C4F-AC94-9DF1036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33F026-817B-4A77-8BB9-8A0AD453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165C5BB-CB00-4FF1-B84C-CCD570059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A1224C6-C6D8-42E9-AC23-50618427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E937272-358D-4580-A009-424BF738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>
                <a:solidFill>
                  <a:prstClr val="black"/>
                </a:solidFill>
              </a:rPr>
              <a:pPr/>
              <a:t>2026/1/12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3C9400-E68A-4E91-8FAD-00B7861A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D43D651-C947-4FB9-B00F-0336104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9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11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6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9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5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5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5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6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EFD39D7-BE34-B605-E0F5-F60B97AC7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9144000" cy="68707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0E06E84-62BE-BBFF-64D6-8191884C524B}"/>
              </a:ext>
            </a:extLst>
          </p:cNvPr>
          <p:cNvSpPr/>
          <p:nvPr userDrawn="1"/>
        </p:nvSpPr>
        <p:spPr>
          <a:xfrm>
            <a:off x="339330" y="247650"/>
            <a:ext cx="8465344" cy="645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37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 So sánh các số trong phạm vi 10000( T1)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8392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6DC67A-6703-4EFF-93E1-F0E9CED2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044" y="2981328"/>
            <a:ext cx="4221956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C291AFFC-E558-4C2B-8291-0BCB225EF12F}"/>
              </a:ext>
            </a:extLst>
          </p:cNvPr>
          <p:cNvSpPr/>
          <p:nvPr/>
        </p:nvSpPr>
        <p:spPr>
          <a:xfrm>
            <a:off x="2178845" y="1666875"/>
            <a:ext cx="1628775" cy="1009650"/>
          </a:xfrm>
          <a:prstGeom prst="wedgeRoundRectCallout">
            <a:avLst>
              <a:gd name="adj1" fmla="val 22381"/>
              <a:gd name="adj2" fmla="val 6922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Quê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tớ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có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đỉnh</a:t>
            </a:r>
            <a:r>
              <a:rPr lang="en-US" b="1" dirty="0">
                <a:solidFill>
                  <a:prstClr val="black"/>
                </a:solidFill>
              </a:rPr>
              <a:t> Phan-xi-</a:t>
            </a:r>
            <a:r>
              <a:rPr lang="en-US" b="1" dirty="0" err="1">
                <a:solidFill>
                  <a:prstClr val="black"/>
                </a:solidFill>
              </a:rPr>
              <a:t>păng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cao</a:t>
            </a:r>
            <a:r>
              <a:rPr lang="en-US" b="1" dirty="0">
                <a:solidFill>
                  <a:prstClr val="black"/>
                </a:solidFill>
              </a:rPr>
              <a:t> 3 143.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xmlns="" id="{206F0D6D-9241-4910-8688-3EF1062A9D06}"/>
              </a:ext>
            </a:extLst>
          </p:cNvPr>
          <p:cNvSpPr/>
          <p:nvPr/>
        </p:nvSpPr>
        <p:spPr>
          <a:xfrm>
            <a:off x="4036218" y="1628775"/>
            <a:ext cx="1721644" cy="1009650"/>
          </a:xfrm>
          <a:prstGeom prst="wedgeRoundRectCallout">
            <a:avLst>
              <a:gd name="adj1" fmla="val -1303"/>
              <a:gd name="adj2" fmla="val 767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Quê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tớ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có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đỉnh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Tây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Côn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Lĩnh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cao</a:t>
            </a:r>
            <a:r>
              <a:rPr lang="en-US" b="1" dirty="0">
                <a:solidFill>
                  <a:prstClr val="black"/>
                </a:solidFill>
              </a:rPr>
              <a:t> 2 427 m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xmlns="" id="{BF421D16-3071-46FC-ACC1-8852125D9FD0}"/>
              </a:ext>
            </a:extLst>
          </p:cNvPr>
          <p:cNvSpPr/>
          <p:nvPr/>
        </p:nvSpPr>
        <p:spPr>
          <a:xfrm>
            <a:off x="6165057" y="1800225"/>
            <a:ext cx="1857376" cy="1009650"/>
          </a:xfrm>
          <a:prstGeom prst="wedgeRoundRectCallout">
            <a:avLst>
              <a:gd name="adj1" fmla="val -39477"/>
              <a:gd name="adj2" fmla="val 7771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Thế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đỉnh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Phan-xi-</a:t>
            </a:r>
            <a:r>
              <a:rPr lang="en-US" b="1" dirty="0" err="1">
                <a:solidFill>
                  <a:prstClr val="black"/>
                </a:solidFill>
              </a:rPr>
              <a:t>păng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cao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hơn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đúng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không</a:t>
            </a:r>
            <a:r>
              <a:rPr lang="en-US" b="1" dirty="0">
                <a:solidFill>
                  <a:prstClr val="black"/>
                </a:solidFill>
              </a:rPr>
              <a:t> ạ?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E67657-D4C3-4309-A2D8-4737C30BC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" y="842979"/>
            <a:ext cx="14001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B02F170C-BF03-434C-A712-EBE0C93E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26" y="5074070"/>
            <a:ext cx="1350168" cy="166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6CDD1C-410E-40CF-9282-5682775C71A4}"/>
              </a:ext>
            </a:extLst>
          </p:cNvPr>
          <p:cNvSpPr txBox="1"/>
          <p:nvPr/>
        </p:nvSpPr>
        <p:spPr>
          <a:xfrm>
            <a:off x="907263" y="752488"/>
            <a:ext cx="4493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So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3 143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2 427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B5898D7-FD91-4372-B612-C498A590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71532"/>
              </p:ext>
            </p:extLst>
          </p:nvPr>
        </p:nvGraphicFramePr>
        <p:xfrm>
          <a:off x="621507" y="1762125"/>
          <a:ext cx="6129340" cy="24513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5868">
                  <a:extLst>
                    <a:ext uri="{9D8B030D-6E8A-4147-A177-3AD203B41FA5}">
                      <a16:colId xmlns:a16="http://schemas.microsoft.com/office/drawing/2014/main" xmlns="" val="1966571110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xmlns="" val="758589067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xmlns="" val="2670115575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xmlns="" val="3694492994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xmlns="" val="3433702222"/>
                    </a:ext>
                  </a:extLst>
                </a:gridCol>
              </a:tblGrid>
              <a:tr h="790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3899706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3 143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6326948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2 427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32932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F82A91-3F20-4C4A-BB9D-F1A7F1E28CE1}"/>
              </a:ext>
            </a:extLst>
          </p:cNvPr>
          <p:cNvSpPr txBox="1"/>
          <p:nvPr/>
        </p:nvSpPr>
        <p:spPr>
          <a:xfrm>
            <a:off x="2264570" y="2609863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03152C-9BBD-4D3F-8C83-9972D11DD271}"/>
              </a:ext>
            </a:extLst>
          </p:cNvPr>
          <p:cNvSpPr txBox="1"/>
          <p:nvPr/>
        </p:nvSpPr>
        <p:spPr>
          <a:xfrm>
            <a:off x="3414713" y="2657488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CCE3C4-F1D1-46A3-9C07-3ED2CF91B56A}"/>
              </a:ext>
            </a:extLst>
          </p:cNvPr>
          <p:cNvSpPr txBox="1"/>
          <p:nvPr/>
        </p:nvSpPr>
        <p:spPr>
          <a:xfrm>
            <a:off x="4664870" y="2657488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CA1437-7B56-4949-B261-A77B610CAC3E}"/>
              </a:ext>
            </a:extLst>
          </p:cNvPr>
          <p:cNvSpPr txBox="1"/>
          <p:nvPr/>
        </p:nvSpPr>
        <p:spPr>
          <a:xfrm>
            <a:off x="6015038" y="2619388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977C2D-8E53-4544-813C-9269B0F2C265}"/>
              </a:ext>
            </a:extLst>
          </p:cNvPr>
          <p:cNvSpPr txBox="1"/>
          <p:nvPr/>
        </p:nvSpPr>
        <p:spPr>
          <a:xfrm>
            <a:off x="2293145" y="3457577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CA960E-27A5-4FE9-898E-6DA1720F60CE}"/>
              </a:ext>
            </a:extLst>
          </p:cNvPr>
          <p:cNvSpPr txBox="1"/>
          <p:nvPr/>
        </p:nvSpPr>
        <p:spPr>
          <a:xfrm>
            <a:off x="3436145" y="3429004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3D2ABC-C619-4341-BA80-56E1590EAABB}"/>
              </a:ext>
            </a:extLst>
          </p:cNvPr>
          <p:cNvSpPr txBox="1"/>
          <p:nvPr/>
        </p:nvSpPr>
        <p:spPr>
          <a:xfrm>
            <a:off x="4722020" y="3467102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66FDB0-AEBF-4467-A8A4-7AA7DC4A7331}"/>
              </a:ext>
            </a:extLst>
          </p:cNvPr>
          <p:cNvSpPr txBox="1"/>
          <p:nvPr/>
        </p:nvSpPr>
        <p:spPr>
          <a:xfrm>
            <a:off x="6065045" y="3476626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9CF70B-514A-43AC-BA18-A0CEACB44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766" y="2671765"/>
            <a:ext cx="978694" cy="1552575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9EC5B335-F02B-4E09-913E-9F8904DF04E2}"/>
              </a:ext>
            </a:extLst>
          </p:cNvPr>
          <p:cNvSpPr/>
          <p:nvPr/>
        </p:nvSpPr>
        <p:spPr>
          <a:xfrm>
            <a:off x="6865143" y="1371600"/>
            <a:ext cx="2200276" cy="1009650"/>
          </a:xfrm>
          <a:prstGeom prst="wedgeRoundRectCallout">
            <a:avLst>
              <a:gd name="adj1" fmla="val 8600"/>
              <a:gd name="adj2" fmla="val 7488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1000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E96374-C462-441B-AE75-C000AA9C36AD}"/>
              </a:ext>
            </a:extLst>
          </p:cNvPr>
          <p:cNvSpPr txBox="1"/>
          <p:nvPr/>
        </p:nvSpPr>
        <p:spPr>
          <a:xfrm>
            <a:off x="1450187" y="4371981"/>
            <a:ext cx="547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3 143 &gt; 2 427 (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&gt; 2)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04C827-32BE-42A8-8908-5EAD0FB45A0B}"/>
              </a:ext>
            </a:extLst>
          </p:cNvPr>
          <p:cNvSpPr/>
          <p:nvPr/>
        </p:nvSpPr>
        <p:spPr>
          <a:xfrm>
            <a:off x="1850231" y="5019688"/>
            <a:ext cx="6115050" cy="981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nl-NL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 hai số có cùng số các chữ số thì so sánh từng cặp chữ số ở cùng một hàng kể từ trái qua phải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B02F170C-BF03-434C-A712-EBE0C93E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26" y="5074070"/>
            <a:ext cx="1350168" cy="166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6CDD1C-410E-40CF-9282-5682775C71A4}"/>
              </a:ext>
            </a:extLst>
          </p:cNvPr>
          <p:cNvSpPr txBox="1"/>
          <p:nvPr/>
        </p:nvSpPr>
        <p:spPr>
          <a:xfrm>
            <a:off x="907258" y="752486"/>
            <a:ext cx="742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998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2 021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B5898D7-FD91-4372-B612-C498A590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94948"/>
              </p:ext>
            </p:extLst>
          </p:nvPr>
        </p:nvGraphicFramePr>
        <p:xfrm>
          <a:off x="621507" y="1762135"/>
          <a:ext cx="6129340" cy="28258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5868">
                  <a:extLst>
                    <a:ext uri="{9D8B030D-6E8A-4147-A177-3AD203B41FA5}">
                      <a16:colId xmlns:a16="http://schemas.microsoft.com/office/drawing/2014/main" xmlns="" val="1966571110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xmlns="" val="758589067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xmlns="" val="2670115575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xmlns="" val="3694492994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xmlns="" val="3433702222"/>
                    </a:ext>
                  </a:extLst>
                </a:gridCol>
              </a:tblGrid>
              <a:tr h="790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3899706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6326948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2 021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32932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03152C-9BBD-4D3F-8C83-9972D11DD271}"/>
              </a:ext>
            </a:extLst>
          </p:cNvPr>
          <p:cNvSpPr txBox="1"/>
          <p:nvPr/>
        </p:nvSpPr>
        <p:spPr>
          <a:xfrm>
            <a:off x="3414713" y="2657486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CCE3C4-F1D1-46A3-9C07-3ED2CF91B56A}"/>
              </a:ext>
            </a:extLst>
          </p:cNvPr>
          <p:cNvSpPr txBox="1"/>
          <p:nvPr/>
        </p:nvSpPr>
        <p:spPr>
          <a:xfrm>
            <a:off x="4664870" y="2657486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CA1437-7B56-4949-B261-A77B610CAC3E}"/>
              </a:ext>
            </a:extLst>
          </p:cNvPr>
          <p:cNvSpPr txBox="1"/>
          <p:nvPr/>
        </p:nvSpPr>
        <p:spPr>
          <a:xfrm>
            <a:off x="6015038" y="2619386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977C2D-8E53-4544-813C-9269B0F2C265}"/>
              </a:ext>
            </a:extLst>
          </p:cNvPr>
          <p:cNvSpPr txBox="1"/>
          <p:nvPr/>
        </p:nvSpPr>
        <p:spPr>
          <a:xfrm>
            <a:off x="2293145" y="3457577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CA960E-27A5-4FE9-898E-6DA1720F60CE}"/>
              </a:ext>
            </a:extLst>
          </p:cNvPr>
          <p:cNvSpPr txBox="1"/>
          <p:nvPr/>
        </p:nvSpPr>
        <p:spPr>
          <a:xfrm>
            <a:off x="3436145" y="3429004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3D2ABC-C619-4341-BA80-56E1590EAABB}"/>
              </a:ext>
            </a:extLst>
          </p:cNvPr>
          <p:cNvSpPr txBox="1"/>
          <p:nvPr/>
        </p:nvSpPr>
        <p:spPr>
          <a:xfrm>
            <a:off x="4722020" y="3467102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66FDB0-AEBF-4467-A8A4-7AA7DC4A7331}"/>
              </a:ext>
            </a:extLst>
          </p:cNvPr>
          <p:cNvSpPr txBox="1"/>
          <p:nvPr/>
        </p:nvSpPr>
        <p:spPr>
          <a:xfrm>
            <a:off x="6065045" y="3476626"/>
            <a:ext cx="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9CF70B-514A-43AC-BA18-A0CEACB44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766" y="2671765"/>
            <a:ext cx="978694" cy="1552575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9EC5B335-F02B-4E09-913E-9F8904DF04E2}"/>
              </a:ext>
            </a:extLst>
          </p:cNvPr>
          <p:cNvSpPr/>
          <p:nvPr/>
        </p:nvSpPr>
        <p:spPr>
          <a:xfrm>
            <a:off x="6865143" y="1371600"/>
            <a:ext cx="2200276" cy="1009650"/>
          </a:xfrm>
          <a:prstGeom prst="wedgeRoundRectCallout">
            <a:avLst>
              <a:gd name="adj1" fmla="val 8600"/>
              <a:gd name="adj2" fmla="val 7488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1000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E96374-C462-441B-AE75-C000AA9C36AD}"/>
              </a:ext>
            </a:extLst>
          </p:cNvPr>
          <p:cNvSpPr txBox="1"/>
          <p:nvPr/>
        </p:nvSpPr>
        <p:spPr>
          <a:xfrm>
            <a:off x="1450186" y="4371980"/>
            <a:ext cx="547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998 &lt; 2 021 (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998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04C827-32BE-42A8-8908-5EAD0FB45A0B}"/>
              </a:ext>
            </a:extLst>
          </p:cNvPr>
          <p:cNvSpPr/>
          <p:nvPr/>
        </p:nvSpPr>
        <p:spPr>
          <a:xfrm>
            <a:off x="1850231" y="5019686"/>
            <a:ext cx="6115050" cy="981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số, số nào có ít chữ số hơn thì bé hơn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8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3E19E5-760C-4532-AF93-D5DE8BFD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2" y="838200"/>
            <a:ext cx="2164867" cy="7810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B0ED826-B16C-498A-A68D-34B17BA47B7D}"/>
              </a:ext>
            </a:extLst>
          </p:cNvPr>
          <p:cNvGrpSpPr/>
          <p:nvPr/>
        </p:nvGrpSpPr>
        <p:grpSpPr>
          <a:xfrm>
            <a:off x="850106" y="1576686"/>
            <a:ext cx="3286125" cy="2308324"/>
            <a:chOff x="1133475" y="1576685"/>
            <a:chExt cx="4381500" cy="23083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B1C306C-5833-44AC-BBBB-179E078B64A9}"/>
                </a:ext>
              </a:extLst>
            </p:cNvPr>
            <p:cNvSpPr txBox="1"/>
            <p:nvPr/>
          </p:nvSpPr>
          <p:spPr>
            <a:xfrm>
              <a:off x="1133475" y="1576685"/>
              <a:ext cx="438150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a) 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856           7 560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5 831         5 381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A9934DA7-D937-4043-AD97-EFE433B7B3D9}"/>
                </a:ext>
              </a:extLst>
            </p:cNvPr>
            <p:cNvSpPr/>
            <p:nvPr/>
          </p:nvSpPr>
          <p:spPr>
            <a:xfrm>
              <a:off x="2105025" y="236220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2D9A9D08-801A-4557-9428-7A1DA359A673}"/>
                </a:ext>
              </a:extLst>
            </p:cNvPr>
            <p:cNvSpPr/>
            <p:nvPr/>
          </p:nvSpPr>
          <p:spPr>
            <a:xfrm>
              <a:off x="2152650" y="314325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4E2E430-782F-42F9-94DE-2208042A9D88}"/>
              </a:ext>
            </a:extLst>
          </p:cNvPr>
          <p:cNvGrpSpPr/>
          <p:nvPr/>
        </p:nvGrpSpPr>
        <p:grpSpPr>
          <a:xfrm>
            <a:off x="5529266" y="1652886"/>
            <a:ext cx="3186113" cy="2308324"/>
            <a:chOff x="1266825" y="1576685"/>
            <a:chExt cx="4248150" cy="230832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973573AA-19B5-46B2-8942-8BD0F0D2121F}"/>
                </a:ext>
              </a:extLst>
            </p:cNvPr>
            <p:cNvSpPr txBox="1"/>
            <p:nvPr/>
          </p:nvSpPr>
          <p:spPr>
            <a:xfrm>
              <a:off x="1266825" y="1576685"/>
              <a:ext cx="424815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 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6 742           7620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8 905           8 955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00AADD53-5395-48A2-A599-B66B0B184DF5}"/>
                </a:ext>
              </a:extLst>
            </p:cNvPr>
            <p:cNvSpPr/>
            <p:nvPr/>
          </p:nvSpPr>
          <p:spPr>
            <a:xfrm>
              <a:off x="2381250" y="2371725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93F62B36-C3D4-42DC-AFFD-FD4F30E0F699}"/>
                </a:ext>
              </a:extLst>
            </p:cNvPr>
            <p:cNvSpPr/>
            <p:nvPr/>
          </p:nvSpPr>
          <p:spPr>
            <a:xfrm>
              <a:off x="2333625" y="314325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17C0A3A-2A09-4643-8371-917B6EE2BB57}"/>
              </a:ext>
            </a:extLst>
          </p:cNvPr>
          <p:cNvSpPr/>
          <p:nvPr/>
        </p:nvSpPr>
        <p:spPr>
          <a:xfrm>
            <a:off x="1557338" y="2343159"/>
            <a:ext cx="600075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1A295EC-3705-4BCC-9DBF-F5D8DF8CB826}"/>
              </a:ext>
            </a:extLst>
          </p:cNvPr>
          <p:cNvSpPr/>
          <p:nvPr/>
        </p:nvSpPr>
        <p:spPr>
          <a:xfrm>
            <a:off x="1085850" y="3267083"/>
            <a:ext cx="235744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F7BF48D-23A8-4BD7-8E8F-C503510FB627}"/>
              </a:ext>
            </a:extLst>
          </p:cNvPr>
          <p:cNvSpPr/>
          <p:nvPr/>
        </p:nvSpPr>
        <p:spPr>
          <a:xfrm>
            <a:off x="2407448" y="3171827"/>
            <a:ext cx="214313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F662D351-CDAD-4AC0-82C7-D23158B6F8C9}"/>
              </a:ext>
            </a:extLst>
          </p:cNvPr>
          <p:cNvSpPr/>
          <p:nvPr/>
        </p:nvSpPr>
        <p:spPr>
          <a:xfrm>
            <a:off x="1593056" y="3152776"/>
            <a:ext cx="600075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CC64A15-54F7-4AF6-93A0-792197DF0808}"/>
              </a:ext>
            </a:extLst>
          </p:cNvPr>
          <p:cNvSpPr/>
          <p:nvPr/>
        </p:nvSpPr>
        <p:spPr>
          <a:xfrm>
            <a:off x="5572125" y="2590809"/>
            <a:ext cx="235744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F81764F-D5C6-4231-B98A-C8F8485E0673}"/>
              </a:ext>
            </a:extLst>
          </p:cNvPr>
          <p:cNvSpPr/>
          <p:nvPr/>
        </p:nvSpPr>
        <p:spPr>
          <a:xfrm>
            <a:off x="6993732" y="2524134"/>
            <a:ext cx="235744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EEF61F4-A470-4E2A-8FAE-2929E05C741B}"/>
              </a:ext>
            </a:extLst>
          </p:cNvPr>
          <p:cNvSpPr/>
          <p:nvPr/>
        </p:nvSpPr>
        <p:spPr>
          <a:xfrm>
            <a:off x="6343652" y="2419359"/>
            <a:ext cx="600075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971713B-5D33-4475-801C-551B4B8A6CEC}"/>
              </a:ext>
            </a:extLst>
          </p:cNvPr>
          <p:cNvSpPr/>
          <p:nvPr/>
        </p:nvSpPr>
        <p:spPr>
          <a:xfrm>
            <a:off x="5979319" y="3305181"/>
            <a:ext cx="164306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CDF9F1C-6F75-4C03-847C-572BF32EEFE9}"/>
              </a:ext>
            </a:extLst>
          </p:cNvPr>
          <p:cNvSpPr/>
          <p:nvPr/>
        </p:nvSpPr>
        <p:spPr>
          <a:xfrm>
            <a:off x="7408071" y="3276607"/>
            <a:ext cx="178594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4FB964E-AD7C-4BD8-9C62-7FA25C0FDF9A}"/>
              </a:ext>
            </a:extLst>
          </p:cNvPr>
          <p:cNvSpPr/>
          <p:nvPr/>
        </p:nvSpPr>
        <p:spPr>
          <a:xfrm>
            <a:off x="6307931" y="3171825"/>
            <a:ext cx="600075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447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17E2C7-15EC-4F11-A831-7787B5479289}"/>
              </a:ext>
            </a:extLst>
          </p:cNvPr>
          <p:cNvSpPr txBox="1"/>
          <p:nvPr/>
        </p:nvSpPr>
        <p:spPr>
          <a:xfrm>
            <a:off x="566188" y="838203"/>
            <a:ext cx="8221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 bạn Mai, Nam và Việt đang ở trong mê cung (như hình vẽ):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FA392C-89C7-4D98-AE0B-E6E0ED457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74" y="1476382"/>
            <a:ext cx="3166307" cy="3784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F3D8A5-4F55-45A5-8B19-794D48EBCE98}"/>
              </a:ext>
            </a:extLst>
          </p:cNvPr>
          <p:cNvSpPr txBox="1"/>
          <p:nvPr/>
        </p:nvSpPr>
        <p:spPr>
          <a:xfrm>
            <a:off x="585791" y="1704982"/>
            <a:ext cx="4893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04CC5F2-44C6-4653-9FEF-593848C13843}"/>
              </a:ext>
            </a:extLst>
          </p:cNvPr>
          <p:cNvSpPr/>
          <p:nvPr/>
        </p:nvSpPr>
        <p:spPr>
          <a:xfrm>
            <a:off x="5972175" y="4295775"/>
            <a:ext cx="1950244" cy="723900"/>
          </a:xfrm>
          <a:custGeom>
            <a:avLst/>
            <a:gdLst>
              <a:gd name="connsiteX0" fmla="*/ 0 w 2600325"/>
              <a:gd name="connsiteY0" fmla="*/ 0 h 723900"/>
              <a:gd name="connsiteX1" fmla="*/ 19050 w 2600325"/>
              <a:gd name="connsiteY1" fmla="*/ 47625 h 723900"/>
              <a:gd name="connsiteX2" fmla="*/ 28575 w 2600325"/>
              <a:gd name="connsiteY2" fmla="*/ 428625 h 723900"/>
              <a:gd name="connsiteX3" fmla="*/ 38100 w 2600325"/>
              <a:gd name="connsiteY3" fmla="*/ 485775 h 723900"/>
              <a:gd name="connsiteX4" fmla="*/ 57150 w 2600325"/>
              <a:gd name="connsiteY4" fmla="*/ 514350 h 723900"/>
              <a:gd name="connsiteX5" fmla="*/ 104775 w 2600325"/>
              <a:gd name="connsiteY5" fmla="*/ 581025 h 723900"/>
              <a:gd name="connsiteX6" fmla="*/ 161925 w 2600325"/>
              <a:gd name="connsiteY6" fmla="*/ 600075 h 723900"/>
              <a:gd name="connsiteX7" fmla="*/ 314325 w 2600325"/>
              <a:gd name="connsiteY7" fmla="*/ 638175 h 723900"/>
              <a:gd name="connsiteX8" fmla="*/ 485775 w 2600325"/>
              <a:gd name="connsiteY8" fmla="*/ 647700 h 723900"/>
              <a:gd name="connsiteX9" fmla="*/ 647700 w 2600325"/>
              <a:gd name="connsiteY9" fmla="*/ 666750 h 723900"/>
              <a:gd name="connsiteX10" fmla="*/ 1581150 w 2600325"/>
              <a:gd name="connsiteY10" fmla="*/ 685800 h 723900"/>
              <a:gd name="connsiteX11" fmla="*/ 1628775 w 2600325"/>
              <a:gd name="connsiteY11" fmla="*/ 695325 h 723900"/>
              <a:gd name="connsiteX12" fmla="*/ 1714500 w 2600325"/>
              <a:gd name="connsiteY12" fmla="*/ 714375 h 723900"/>
              <a:gd name="connsiteX13" fmla="*/ 2600325 w 2600325"/>
              <a:gd name="connsiteY1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0325" h="723900">
                <a:moveTo>
                  <a:pt x="0" y="0"/>
                </a:moveTo>
                <a:cubicBezTo>
                  <a:pt x="6350" y="15875"/>
                  <a:pt x="17913" y="30565"/>
                  <a:pt x="19050" y="47625"/>
                </a:cubicBezTo>
                <a:cubicBezTo>
                  <a:pt x="27501" y="174383"/>
                  <a:pt x="23057" y="301705"/>
                  <a:pt x="28575" y="428625"/>
                </a:cubicBezTo>
                <a:cubicBezTo>
                  <a:pt x="29414" y="447920"/>
                  <a:pt x="31993" y="467453"/>
                  <a:pt x="38100" y="485775"/>
                </a:cubicBezTo>
                <a:cubicBezTo>
                  <a:pt x="41720" y="496635"/>
                  <a:pt x="51470" y="504411"/>
                  <a:pt x="57150" y="514350"/>
                </a:cubicBezTo>
                <a:cubicBezTo>
                  <a:pt x="72327" y="540909"/>
                  <a:pt x="75549" y="564789"/>
                  <a:pt x="104775" y="581025"/>
                </a:cubicBezTo>
                <a:cubicBezTo>
                  <a:pt x="122328" y="590777"/>
                  <a:pt x="142444" y="595205"/>
                  <a:pt x="161925" y="600075"/>
                </a:cubicBezTo>
                <a:cubicBezTo>
                  <a:pt x="212725" y="612775"/>
                  <a:pt x="262042" y="635270"/>
                  <a:pt x="314325" y="638175"/>
                </a:cubicBezTo>
                <a:lnTo>
                  <a:pt x="485775" y="647700"/>
                </a:lnTo>
                <a:cubicBezTo>
                  <a:pt x="539750" y="654050"/>
                  <a:pt x="593376" y="665152"/>
                  <a:pt x="647700" y="666750"/>
                </a:cubicBezTo>
                <a:lnTo>
                  <a:pt x="1581150" y="685800"/>
                </a:lnTo>
                <a:lnTo>
                  <a:pt x="1628775" y="695325"/>
                </a:lnTo>
                <a:cubicBezTo>
                  <a:pt x="1657397" y="701458"/>
                  <a:pt x="1685243" y="713451"/>
                  <a:pt x="1714500" y="714375"/>
                </a:cubicBezTo>
                <a:cubicBezTo>
                  <a:pt x="2024308" y="724158"/>
                  <a:pt x="2303846" y="723900"/>
                  <a:pt x="2600325" y="7239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894034-5E46-4E2E-ADF9-650EFAE68E3E}"/>
              </a:ext>
            </a:extLst>
          </p:cNvPr>
          <p:cNvSpPr txBox="1"/>
          <p:nvPr/>
        </p:nvSpPr>
        <p:spPr>
          <a:xfrm>
            <a:off x="657225" y="3543307"/>
            <a:ext cx="492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1 420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5E14B1A-27C1-408E-9C24-D4257E278FF9}"/>
              </a:ext>
            </a:extLst>
          </p:cNvPr>
          <p:cNvSpPr/>
          <p:nvPr/>
        </p:nvSpPr>
        <p:spPr>
          <a:xfrm>
            <a:off x="6322222" y="3495675"/>
            <a:ext cx="1471613" cy="715082"/>
          </a:xfrm>
          <a:custGeom>
            <a:avLst/>
            <a:gdLst>
              <a:gd name="connsiteX0" fmla="*/ 0 w 1952625"/>
              <a:gd name="connsiteY0" fmla="*/ 28575 h 676982"/>
              <a:gd name="connsiteX1" fmla="*/ 47625 w 1952625"/>
              <a:gd name="connsiteY1" fmla="*/ 57150 h 676982"/>
              <a:gd name="connsiteX2" fmla="*/ 85725 w 1952625"/>
              <a:gd name="connsiteY2" fmla="*/ 76200 h 676982"/>
              <a:gd name="connsiteX3" fmla="*/ 142875 w 1952625"/>
              <a:gd name="connsiteY3" fmla="*/ 209550 h 676982"/>
              <a:gd name="connsiteX4" fmla="*/ 219075 w 1952625"/>
              <a:gd name="connsiteY4" fmla="*/ 257175 h 676982"/>
              <a:gd name="connsiteX5" fmla="*/ 285750 w 1952625"/>
              <a:gd name="connsiteY5" fmla="*/ 276225 h 676982"/>
              <a:gd name="connsiteX6" fmla="*/ 323850 w 1952625"/>
              <a:gd name="connsiteY6" fmla="*/ 295275 h 676982"/>
              <a:gd name="connsiteX7" fmla="*/ 352425 w 1952625"/>
              <a:gd name="connsiteY7" fmla="*/ 323850 h 676982"/>
              <a:gd name="connsiteX8" fmla="*/ 381000 w 1952625"/>
              <a:gd name="connsiteY8" fmla="*/ 409575 h 676982"/>
              <a:gd name="connsiteX9" fmla="*/ 400050 w 1952625"/>
              <a:gd name="connsiteY9" fmla="*/ 447675 h 676982"/>
              <a:gd name="connsiteX10" fmla="*/ 409575 w 1952625"/>
              <a:gd name="connsiteY10" fmla="*/ 476250 h 676982"/>
              <a:gd name="connsiteX11" fmla="*/ 438150 w 1952625"/>
              <a:gd name="connsiteY11" fmla="*/ 523875 h 676982"/>
              <a:gd name="connsiteX12" fmla="*/ 457200 w 1952625"/>
              <a:gd name="connsiteY12" fmla="*/ 561975 h 676982"/>
              <a:gd name="connsiteX13" fmla="*/ 466725 w 1952625"/>
              <a:gd name="connsiteY13" fmla="*/ 600075 h 676982"/>
              <a:gd name="connsiteX14" fmla="*/ 495300 w 1952625"/>
              <a:gd name="connsiteY14" fmla="*/ 619125 h 676982"/>
              <a:gd name="connsiteX15" fmla="*/ 638175 w 1952625"/>
              <a:gd name="connsiteY15" fmla="*/ 638175 h 676982"/>
              <a:gd name="connsiteX16" fmla="*/ 1190625 w 1952625"/>
              <a:gd name="connsiteY16" fmla="*/ 666750 h 676982"/>
              <a:gd name="connsiteX17" fmla="*/ 1247775 w 1952625"/>
              <a:gd name="connsiteY17" fmla="*/ 676275 h 676982"/>
              <a:gd name="connsiteX18" fmla="*/ 1457325 w 1952625"/>
              <a:gd name="connsiteY18" fmla="*/ 647700 h 676982"/>
              <a:gd name="connsiteX19" fmla="*/ 1485900 w 1952625"/>
              <a:gd name="connsiteY19" fmla="*/ 619125 h 676982"/>
              <a:gd name="connsiteX20" fmla="*/ 1504950 w 1952625"/>
              <a:gd name="connsiteY20" fmla="*/ 561975 h 676982"/>
              <a:gd name="connsiteX21" fmla="*/ 1514475 w 1952625"/>
              <a:gd name="connsiteY21" fmla="*/ 514350 h 676982"/>
              <a:gd name="connsiteX22" fmla="*/ 1533525 w 1952625"/>
              <a:gd name="connsiteY22" fmla="*/ 466725 h 676982"/>
              <a:gd name="connsiteX23" fmla="*/ 1571625 w 1952625"/>
              <a:gd name="connsiteY23" fmla="*/ 238125 h 676982"/>
              <a:gd name="connsiteX24" fmla="*/ 1609725 w 1952625"/>
              <a:gd name="connsiteY24" fmla="*/ 228600 h 676982"/>
              <a:gd name="connsiteX25" fmla="*/ 1809750 w 1952625"/>
              <a:gd name="connsiteY25" fmla="*/ 123825 h 676982"/>
              <a:gd name="connsiteX26" fmla="*/ 1857375 w 1952625"/>
              <a:gd name="connsiteY26" fmla="*/ 85725 h 676982"/>
              <a:gd name="connsiteX27" fmla="*/ 1914525 w 1952625"/>
              <a:gd name="connsiteY27" fmla="*/ 28575 h 676982"/>
              <a:gd name="connsiteX28" fmla="*/ 1952625 w 1952625"/>
              <a:gd name="connsiteY28" fmla="*/ 0 h 67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52625" h="676982">
                <a:moveTo>
                  <a:pt x="0" y="28575"/>
                </a:moveTo>
                <a:cubicBezTo>
                  <a:pt x="15875" y="38100"/>
                  <a:pt x="31441" y="48159"/>
                  <a:pt x="47625" y="57150"/>
                </a:cubicBezTo>
                <a:cubicBezTo>
                  <a:pt x="60037" y="64046"/>
                  <a:pt x="78102" y="64221"/>
                  <a:pt x="85725" y="76200"/>
                </a:cubicBezTo>
                <a:cubicBezTo>
                  <a:pt x="112399" y="118117"/>
                  <a:pt x="103570" y="173818"/>
                  <a:pt x="142875" y="209550"/>
                </a:cubicBezTo>
                <a:cubicBezTo>
                  <a:pt x="165038" y="229698"/>
                  <a:pt x="190016" y="249910"/>
                  <a:pt x="219075" y="257175"/>
                </a:cubicBezTo>
                <a:cubicBezTo>
                  <a:pt x="238409" y="262008"/>
                  <a:pt x="266619" y="268026"/>
                  <a:pt x="285750" y="276225"/>
                </a:cubicBezTo>
                <a:cubicBezTo>
                  <a:pt x="298801" y="281818"/>
                  <a:pt x="312296" y="287022"/>
                  <a:pt x="323850" y="295275"/>
                </a:cubicBezTo>
                <a:cubicBezTo>
                  <a:pt x="334811" y="303105"/>
                  <a:pt x="342900" y="314325"/>
                  <a:pt x="352425" y="323850"/>
                </a:cubicBezTo>
                <a:cubicBezTo>
                  <a:pt x="363481" y="368076"/>
                  <a:pt x="360504" y="363459"/>
                  <a:pt x="381000" y="409575"/>
                </a:cubicBezTo>
                <a:cubicBezTo>
                  <a:pt x="386767" y="422550"/>
                  <a:pt x="394457" y="434624"/>
                  <a:pt x="400050" y="447675"/>
                </a:cubicBezTo>
                <a:cubicBezTo>
                  <a:pt x="404005" y="456903"/>
                  <a:pt x="405085" y="467270"/>
                  <a:pt x="409575" y="476250"/>
                </a:cubicBezTo>
                <a:cubicBezTo>
                  <a:pt x="417854" y="492809"/>
                  <a:pt x="429159" y="507691"/>
                  <a:pt x="438150" y="523875"/>
                </a:cubicBezTo>
                <a:cubicBezTo>
                  <a:pt x="445046" y="536287"/>
                  <a:pt x="452214" y="548680"/>
                  <a:pt x="457200" y="561975"/>
                </a:cubicBezTo>
                <a:cubicBezTo>
                  <a:pt x="461797" y="574232"/>
                  <a:pt x="459463" y="589183"/>
                  <a:pt x="466725" y="600075"/>
                </a:cubicBezTo>
                <a:cubicBezTo>
                  <a:pt x="473075" y="609600"/>
                  <a:pt x="484778" y="614616"/>
                  <a:pt x="495300" y="619125"/>
                </a:cubicBezTo>
                <a:cubicBezTo>
                  <a:pt x="529281" y="633688"/>
                  <a:pt x="622540" y="636754"/>
                  <a:pt x="638175" y="638175"/>
                </a:cubicBezTo>
                <a:cubicBezTo>
                  <a:pt x="845328" y="689963"/>
                  <a:pt x="629008" y="638669"/>
                  <a:pt x="1190625" y="666750"/>
                </a:cubicBezTo>
                <a:cubicBezTo>
                  <a:pt x="1209914" y="667714"/>
                  <a:pt x="1228725" y="673100"/>
                  <a:pt x="1247775" y="676275"/>
                </a:cubicBezTo>
                <a:cubicBezTo>
                  <a:pt x="1316306" y="672468"/>
                  <a:pt x="1397078" y="690734"/>
                  <a:pt x="1457325" y="647700"/>
                </a:cubicBezTo>
                <a:cubicBezTo>
                  <a:pt x="1468286" y="639870"/>
                  <a:pt x="1476375" y="628650"/>
                  <a:pt x="1485900" y="619125"/>
                </a:cubicBezTo>
                <a:cubicBezTo>
                  <a:pt x="1492250" y="600075"/>
                  <a:pt x="1499666" y="581348"/>
                  <a:pt x="1504950" y="561975"/>
                </a:cubicBezTo>
                <a:cubicBezTo>
                  <a:pt x="1509210" y="546356"/>
                  <a:pt x="1509823" y="529857"/>
                  <a:pt x="1514475" y="514350"/>
                </a:cubicBezTo>
                <a:cubicBezTo>
                  <a:pt x="1519388" y="497973"/>
                  <a:pt x="1527175" y="482600"/>
                  <a:pt x="1533525" y="466725"/>
                </a:cubicBezTo>
                <a:cubicBezTo>
                  <a:pt x="1539623" y="405741"/>
                  <a:pt x="1547690" y="289413"/>
                  <a:pt x="1571625" y="238125"/>
                </a:cubicBezTo>
                <a:cubicBezTo>
                  <a:pt x="1577161" y="226262"/>
                  <a:pt x="1597468" y="233197"/>
                  <a:pt x="1609725" y="228600"/>
                </a:cubicBezTo>
                <a:cubicBezTo>
                  <a:pt x="1717543" y="188168"/>
                  <a:pt x="1721452" y="186895"/>
                  <a:pt x="1809750" y="123825"/>
                </a:cubicBezTo>
                <a:cubicBezTo>
                  <a:pt x="1826293" y="112008"/>
                  <a:pt x="1842332" y="99400"/>
                  <a:pt x="1857375" y="85725"/>
                </a:cubicBezTo>
                <a:cubicBezTo>
                  <a:pt x="1877310" y="67603"/>
                  <a:pt x="1892972" y="44739"/>
                  <a:pt x="1914525" y="28575"/>
                </a:cubicBezTo>
                <a:lnTo>
                  <a:pt x="1952625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8D0B96-9CA1-437A-9F12-C680E917B553}"/>
              </a:ext>
            </a:extLst>
          </p:cNvPr>
          <p:cNvSpPr txBox="1"/>
          <p:nvPr/>
        </p:nvSpPr>
        <p:spPr>
          <a:xfrm>
            <a:off x="671514" y="4038607"/>
            <a:ext cx="492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2 401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333C043-32F1-48E8-A89E-0102D91BF65F}"/>
              </a:ext>
            </a:extLst>
          </p:cNvPr>
          <p:cNvSpPr/>
          <p:nvPr/>
        </p:nvSpPr>
        <p:spPr>
          <a:xfrm>
            <a:off x="6879435" y="2066932"/>
            <a:ext cx="821531" cy="942975"/>
          </a:xfrm>
          <a:custGeom>
            <a:avLst/>
            <a:gdLst>
              <a:gd name="connsiteX0" fmla="*/ 0 w 1095375"/>
              <a:gd name="connsiteY0" fmla="*/ 838200 h 942975"/>
              <a:gd name="connsiteX1" fmla="*/ 38100 w 1095375"/>
              <a:gd name="connsiteY1" fmla="*/ 885825 h 942975"/>
              <a:gd name="connsiteX2" fmla="*/ 104775 w 1095375"/>
              <a:gd name="connsiteY2" fmla="*/ 904875 h 942975"/>
              <a:gd name="connsiteX3" fmla="*/ 200025 w 1095375"/>
              <a:gd name="connsiteY3" fmla="*/ 923925 h 942975"/>
              <a:gd name="connsiteX4" fmla="*/ 304800 w 1095375"/>
              <a:gd name="connsiteY4" fmla="*/ 933450 h 942975"/>
              <a:gd name="connsiteX5" fmla="*/ 390525 w 1095375"/>
              <a:gd name="connsiteY5" fmla="*/ 942975 h 942975"/>
              <a:gd name="connsiteX6" fmla="*/ 428625 w 1095375"/>
              <a:gd name="connsiteY6" fmla="*/ 923925 h 942975"/>
              <a:gd name="connsiteX7" fmla="*/ 438150 w 1095375"/>
              <a:gd name="connsiteY7" fmla="*/ 876300 h 942975"/>
              <a:gd name="connsiteX8" fmla="*/ 447675 w 1095375"/>
              <a:gd name="connsiteY8" fmla="*/ 647700 h 942975"/>
              <a:gd name="connsiteX9" fmla="*/ 466725 w 1095375"/>
              <a:gd name="connsiteY9" fmla="*/ 609600 h 942975"/>
              <a:gd name="connsiteX10" fmla="*/ 619125 w 1095375"/>
              <a:gd name="connsiteY10" fmla="*/ 581025 h 942975"/>
              <a:gd name="connsiteX11" fmla="*/ 1057275 w 1095375"/>
              <a:gd name="connsiteY11" fmla="*/ 590550 h 942975"/>
              <a:gd name="connsiteX12" fmla="*/ 1085850 w 1095375"/>
              <a:gd name="connsiteY12" fmla="*/ 552450 h 942975"/>
              <a:gd name="connsiteX13" fmla="*/ 1095375 w 1095375"/>
              <a:gd name="connsiteY13" fmla="*/ 485775 h 942975"/>
              <a:gd name="connsiteX14" fmla="*/ 1085850 w 1095375"/>
              <a:gd name="connsiteY1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5375" h="942975">
                <a:moveTo>
                  <a:pt x="0" y="838200"/>
                </a:moveTo>
                <a:cubicBezTo>
                  <a:pt x="12700" y="854075"/>
                  <a:pt x="20948" y="874910"/>
                  <a:pt x="38100" y="885825"/>
                </a:cubicBezTo>
                <a:cubicBezTo>
                  <a:pt x="57601" y="898235"/>
                  <a:pt x="82275" y="899581"/>
                  <a:pt x="104775" y="904875"/>
                </a:cubicBezTo>
                <a:cubicBezTo>
                  <a:pt x="136293" y="912291"/>
                  <a:pt x="167972" y="919346"/>
                  <a:pt x="200025" y="923925"/>
                </a:cubicBezTo>
                <a:cubicBezTo>
                  <a:pt x="234742" y="928885"/>
                  <a:pt x="269905" y="929961"/>
                  <a:pt x="304800" y="933450"/>
                </a:cubicBezTo>
                <a:cubicBezTo>
                  <a:pt x="333408" y="936311"/>
                  <a:pt x="361950" y="939800"/>
                  <a:pt x="390525" y="942975"/>
                </a:cubicBezTo>
                <a:cubicBezTo>
                  <a:pt x="403225" y="936625"/>
                  <a:pt x="420372" y="935479"/>
                  <a:pt x="428625" y="923925"/>
                </a:cubicBezTo>
                <a:cubicBezTo>
                  <a:pt x="438035" y="910751"/>
                  <a:pt x="437036" y="892451"/>
                  <a:pt x="438150" y="876300"/>
                </a:cubicBezTo>
                <a:cubicBezTo>
                  <a:pt x="443397" y="800215"/>
                  <a:pt x="439550" y="723532"/>
                  <a:pt x="447675" y="647700"/>
                </a:cubicBezTo>
                <a:cubicBezTo>
                  <a:pt x="449188" y="633582"/>
                  <a:pt x="453491" y="614746"/>
                  <a:pt x="466725" y="609600"/>
                </a:cubicBezTo>
                <a:cubicBezTo>
                  <a:pt x="514896" y="590867"/>
                  <a:pt x="568325" y="590550"/>
                  <a:pt x="619125" y="581025"/>
                </a:cubicBezTo>
                <a:cubicBezTo>
                  <a:pt x="689361" y="585869"/>
                  <a:pt x="955490" y="615996"/>
                  <a:pt x="1057275" y="590550"/>
                </a:cubicBezTo>
                <a:cubicBezTo>
                  <a:pt x="1072676" y="586700"/>
                  <a:pt x="1076325" y="565150"/>
                  <a:pt x="1085850" y="552450"/>
                </a:cubicBezTo>
                <a:cubicBezTo>
                  <a:pt x="1089025" y="530225"/>
                  <a:pt x="1095375" y="508226"/>
                  <a:pt x="1095375" y="485775"/>
                </a:cubicBezTo>
                <a:cubicBezTo>
                  <a:pt x="1095375" y="323819"/>
                  <a:pt x="1085850" y="161956"/>
                  <a:pt x="108585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073EBF-7973-4292-9E44-BA41294773CE}"/>
              </a:ext>
            </a:extLst>
          </p:cNvPr>
          <p:cNvSpPr txBox="1"/>
          <p:nvPr/>
        </p:nvSpPr>
        <p:spPr>
          <a:xfrm>
            <a:off x="707232" y="4600582"/>
            <a:ext cx="4922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1 240</a:t>
            </a:r>
          </a:p>
        </p:txBody>
      </p:sp>
    </p:spTree>
    <p:extLst>
      <p:ext uri="{BB962C8B-B14F-4D97-AF65-F5344CB8AC3E}">
        <p14:creationId xmlns:p14="http://schemas.microsoft.com/office/powerpoint/2010/main" val="17054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B80F506-481A-4547-9BB4-532750E0B479}"/>
              </a:ext>
            </a:extLst>
          </p:cNvPr>
          <p:cNvSpPr txBox="1"/>
          <p:nvPr/>
        </p:nvSpPr>
        <p:spPr>
          <a:xfrm>
            <a:off x="778669" y="695327"/>
            <a:ext cx="7536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bạn Mai, Nam và Việt đang ở trong mê cung (như hình vẽ):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E05D5A9-3F77-4FE5-B4D4-000E571DCBBD}"/>
              </a:ext>
            </a:extLst>
          </p:cNvPr>
          <p:cNvSpPr txBox="1"/>
          <p:nvPr/>
        </p:nvSpPr>
        <p:spPr>
          <a:xfrm>
            <a:off x="435769" y="1704980"/>
            <a:ext cx="504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6480DD6-D477-4793-87D3-577688F02E89}"/>
              </a:ext>
            </a:extLst>
          </p:cNvPr>
          <p:cNvSpPr txBox="1"/>
          <p:nvPr/>
        </p:nvSpPr>
        <p:spPr>
          <a:xfrm>
            <a:off x="1050131" y="2695578"/>
            <a:ext cx="4257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sánh: 1 240 &lt; 1 420 &lt; 2 401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2941004-B1E3-4ABA-8231-BB4C4B2D161F}"/>
              </a:ext>
            </a:extLst>
          </p:cNvPr>
          <p:cNvSpPr txBox="1"/>
          <p:nvPr/>
        </p:nvSpPr>
        <p:spPr>
          <a:xfrm>
            <a:off x="492919" y="3390900"/>
            <a:ext cx="4850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Bạn Nam ra khỏi mê cung qua cửa ghi số lớn nhất: 2 401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5DD2A38-0894-47B2-B471-ABDFC70C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1" y="1257300"/>
            <a:ext cx="3100388" cy="38671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D120B78-DA76-4252-AEDE-9A10E1DD2844}"/>
              </a:ext>
            </a:extLst>
          </p:cNvPr>
          <p:cNvSpPr txBox="1"/>
          <p:nvPr/>
        </p:nvSpPr>
        <p:spPr>
          <a:xfrm>
            <a:off x="407194" y="4600580"/>
            <a:ext cx="504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3E611E5-EB89-4565-967B-D402B516B099}"/>
              </a:ext>
            </a:extLst>
          </p:cNvPr>
          <p:cNvSpPr txBox="1"/>
          <p:nvPr/>
        </p:nvSpPr>
        <p:spPr>
          <a:xfrm>
            <a:off x="592931" y="5438775"/>
            <a:ext cx="5364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Bạn Việt ra khỏi mê cung qua cửa ghi số bé nhất: 1 240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B80F506-481A-4547-9BB4-532750E0B479}"/>
              </a:ext>
            </a:extLst>
          </p:cNvPr>
          <p:cNvSpPr txBox="1"/>
          <p:nvPr/>
        </p:nvSpPr>
        <p:spPr>
          <a:xfrm>
            <a:off x="778669" y="695326"/>
            <a:ext cx="7536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bạn Mai, Nam và Việt đang ở trong mê cung (như hình vẽ):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E05D5A9-3F77-4FE5-B4D4-000E571DCBBD}"/>
              </a:ext>
            </a:extLst>
          </p:cNvPr>
          <p:cNvSpPr txBox="1"/>
          <p:nvPr/>
        </p:nvSpPr>
        <p:spPr>
          <a:xfrm>
            <a:off x="435769" y="1704978"/>
            <a:ext cx="504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6480DD6-D477-4793-87D3-577688F02E89}"/>
              </a:ext>
            </a:extLst>
          </p:cNvPr>
          <p:cNvSpPr txBox="1"/>
          <p:nvPr/>
        </p:nvSpPr>
        <p:spPr>
          <a:xfrm>
            <a:off x="1050131" y="2695577"/>
            <a:ext cx="4257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sánh: 1 240 &lt; 1 420 &lt; 2 401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2941004-B1E3-4ABA-8231-BB4C4B2D161F}"/>
              </a:ext>
            </a:extLst>
          </p:cNvPr>
          <p:cNvSpPr txBox="1"/>
          <p:nvPr/>
        </p:nvSpPr>
        <p:spPr>
          <a:xfrm>
            <a:off x="492919" y="3390900"/>
            <a:ext cx="4850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Bạn Nam ra khỏi mê cung qua cửa ghi số lớn nhất: 2 401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5DD2A38-0894-47B2-B471-ABDFC70C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1" y="1257300"/>
            <a:ext cx="3100388" cy="38671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D120B78-DA76-4252-AEDE-9A10E1DD2844}"/>
              </a:ext>
            </a:extLst>
          </p:cNvPr>
          <p:cNvSpPr txBox="1"/>
          <p:nvPr/>
        </p:nvSpPr>
        <p:spPr>
          <a:xfrm>
            <a:off x="407194" y="4600578"/>
            <a:ext cx="504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3E611E5-EB89-4565-967B-D402B516B099}"/>
              </a:ext>
            </a:extLst>
          </p:cNvPr>
          <p:cNvSpPr txBox="1"/>
          <p:nvPr/>
        </p:nvSpPr>
        <p:spPr>
          <a:xfrm>
            <a:off x="592931" y="5438775"/>
            <a:ext cx="5364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Bạn Việt ra khỏi mê cung qua cửa ghi số bé nhất: 1 240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3C15F0-903F-4DFD-8BA3-452E2923B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61" y="6234854"/>
            <a:ext cx="1980565" cy="26441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4EF1581-7181-4E67-8A1C-3BF6233E9E1D}"/>
              </a:ext>
            </a:extLst>
          </p:cNvPr>
          <p:cNvSpPr/>
          <p:nvPr/>
        </p:nvSpPr>
        <p:spPr>
          <a:xfrm>
            <a:off x="555626" y="403015"/>
            <a:ext cx="440055" cy="5884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F2B72A5F-3AF6-457B-8AD8-BFDDDE14BDDA}"/>
              </a:ext>
            </a:extLst>
          </p:cNvPr>
          <p:cNvSpPr txBox="1"/>
          <p:nvPr/>
        </p:nvSpPr>
        <p:spPr>
          <a:xfrm>
            <a:off x="1021397" y="439632"/>
            <a:ext cx="723138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vi-VN" sz="2667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Rô – bốt từng đi qua bốn cây cầu có chiều dài như sau:</a:t>
            </a:r>
            <a:endParaRPr lang="en-US" sz="2667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988CB7E-44B2-47A2-AFC8-E9150422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047750"/>
            <a:ext cx="5038624" cy="3886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4081252-DEE4-42B8-8DCB-1B416CC428D7}"/>
              </a:ext>
            </a:extLst>
          </p:cNvPr>
          <p:cNvSpPr txBox="1"/>
          <p:nvPr/>
        </p:nvSpPr>
        <p:spPr>
          <a:xfrm>
            <a:off x="5529762" y="1148096"/>
            <a:ext cx="3178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747059F-BCF5-49ED-95C9-DCEFB85B5968}"/>
              </a:ext>
            </a:extLst>
          </p:cNvPr>
          <p:cNvSpPr txBox="1"/>
          <p:nvPr/>
        </p:nvSpPr>
        <p:spPr>
          <a:xfrm>
            <a:off x="5586412" y="2572859"/>
            <a:ext cx="3557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 sánh: 2 750 &lt; 3 900 &lt; </a:t>
            </a:r>
          </a:p>
          <a:p>
            <a:pPr algn="just"/>
            <a:r>
              <a:rPr lang="de-DE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4 480 &lt; 5 440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4158F1B-A447-488E-A346-2FEC382B0E91}"/>
              </a:ext>
            </a:extLst>
          </p:cNvPr>
          <p:cNvSpPr txBox="1"/>
          <p:nvPr/>
        </p:nvSpPr>
        <p:spPr>
          <a:xfrm>
            <a:off x="5436394" y="3505201"/>
            <a:ext cx="3557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 cầu dài nhất là cầu Đình Vũ – Cát Hải.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7CA8A7C-935D-4F96-A3C1-77D6AB76438C}"/>
              </a:ext>
            </a:extLst>
          </p:cNvPr>
          <p:cNvSpPr txBox="1"/>
          <p:nvPr/>
        </p:nvSpPr>
        <p:spPr>
          <a:xfrm>
            <a:off x="5450681" y="4391026"/>
            <a:ext cx="3557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 cầu ngắn nhất là cầu Cần Thơ.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215F77F-9C41-40F1-941C-ACA7343C0638}"/>
              </a:ext>
            </a:extLst>
          </p:cNvPr>
          <p:cNvSpPr txBox="1"/>
          <p:nvPr/>
        </p:nvSpPr>
        <p:spPr>
          <a:xfrm>
            <a:off x="507207" y="4953001"/>
            <a:ext cx="4593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ngắn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1AAF835-68A9-49C7-9BF1-82CB6D81236A}"/>
              </a:ext>
            </a:extLst>
          </p:cNvPr>
          <p:cNvSpPr txBox="1"/>
          <p:nvPr/>
        </p:nvSpPr>
        <p:spPr>
          <a:xfrm>
            <a:off x="470491" y="5988954"/>
            <a:ext cx="8234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ầu Đình Vũ – Cát Hải, cầu Vĩnh Thịnh, cầu Nhật Tân, cầu Cần Thơ.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607</Words>
  <Application>Microsoft Office PowerPoint</Application>
  <PresentationFormat>On-screen Show (4:3)</PresentationFormat>
  <Paragraphs>93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3_Office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2026-01-12T08:19:44Z</dcterms:created>
  <dcterms:modified xsi:type="dcterms:W3CDTF">2026-01-12T08:22:17Z</dcterms:modified>
</cp:coreProperties>
</file>