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 id="2147483714" r:id="rId4"/>
  </p:sldMasterIdLst>
  <p:sldIdLst>
    <p:sldId id="257" r:id="rId5"/>
    <p:sldId id="258" r:id="rId6"/>
    <p:sldId id="259" r:id="rId7"/>
    <p:sldId id="261"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46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6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1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09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 y="13"/>
            <a:ext cx="9131039" cy="6844937"/>
          </a:xfrm>
          <a:prstGeom prst="rect">
            <a:avLst/>
          </a:prstGeom>
        </p:spPr>
      </p:pic>
      <p:pic>
        <p:nvPicPr>
          <p:cNvPr id="2" name="Đồ họa 7">
            <a:extLst>
              <a:ext uri="{FF2B5EF4-FFF2-40B4-BE49-F238E27FC236}">
                <a16:creationId xmlns:a16="http://schemas.microsoft.com/office/drawing/2014/main" xmlns="" id="{02D7EFBB-CE42-82B2-8555-48FDBF597E5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121724" y="13"/>
            <a:ext cx="1022276" cy="1096353"/>
          </a:xfrm>
          <a:prstGeom prst="rect">
            <a:avLst/>
          </a:prstGeom>
        </p:spPr>
      </p:pic>
    </p:spTree>
    <p:extLst>
      <p:ext uri="{BB962C8B-B14F-4D97-AF65-F5344CB8AC3E}">
        <p14:creationId xmlns:p14="http://schemas.microsoft.com/office/powerpoint/2010/main" val="158008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88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639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63"/>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4" name="Footer Placeholder 3"/>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63"/>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957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3"/>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3" name="Footer Placeholder 2"/>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63"/>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334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0B1E60C3-9521-0908-E20F-17099CBDA311}"/>
              </a:ext>
            </a:extLst>
          </p:cNvPr>
          <p:cNvSpPr/>
          <p:nvPr userDrawn="1"/>
        </p:nvSpPr>
        <p:spPr>
          <a:xfrm>
            <a:off x="292900" y="274321"/>
            <a:ext cx="8558213"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26394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3025451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41068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240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302146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369082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334029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850658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707555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215071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58956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4263604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2679178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18638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64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6"/>
            <a:ext cx="1228725" cy="2930055"/>
          </a:xfrm>
          <a:prstGeom prst="rect">
            <a:avLst/>
          </a:prstGeom>
        </p:spPr>
      </p:pic>
    </p:spTree>
    <p:extLst>
      <p:ext uri="{BB962C8B-B14F-4D97-AF65-F5344CB8AC3E}">
        <p14:creationId xmlns:p14="http://schemas.microsoft.com/office/powerpoint/2010/main" val="4049510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900"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20"/>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75"/>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388527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 y="7"/>
            <a:ext cx="9131039" cy="6844937"/>
          </a:xfrm>
          <a:prstGeom prst="rect">
            <a:avLst/>
          </a:prstGeom>
        </p:spPr>
      </p:pic>
      <p:pic>
        <p:nvPicPr>
          <p:cNvPr id="2" name="Đồ họa 7">
            <a:extLst>
              <a:ext uri="{FF2B5EF4-FFF2-40B4-BE49-F238E27FC236}">
                <a16:creationId xmlns:a16="http://schemas.microsoft.com/office/drawing/2014/main" xmlns="" id="{02D7EFBB-CE42-82B2-8555-48FDBF597E5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121724" y="7"/>
            <a:ext cx="1022276" cy="1096353"/>
          </a:xfrm>
          <a:prstGeom prst="rect">
            <a:avLst/>
          </a:prstGeom>
        </p:spPr>
      </p:pic>
    </p:spTree>
    <p:extLst>
      <p:ext uri="{BB962C8B-B14F-4D97-AF65-F5344CB8AC3E}">
        <p14:creationId xmlns:p14="http://schemas.microsoft.com/office/powerpoint/2010/main" val="1989512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8700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7760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7"/>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7"/>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8218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7"/>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3" name="Footer Placeholder 2"/>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7"/>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5943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0B1E60C3-9521-0908-E20F-17099CBDA311}"/>
              </a:ext>
            </a:extLst>
          </p:cNvPr>
          <p:cNvSpPr/>
          <p:nvPr userDrawn="1"/>
        </p:nvSpPr>
        <p:spPr>
          <a:xfrm>
            <a:off x="292897" y="274321"/>
            <a:ext cx="8558213"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2607088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3233931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213966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332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2531460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531738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3466076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1243715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3843359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231433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467012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3451775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3138400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194004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4"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4"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1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70"/>
            <a:ext cx="1228725" cy="2930055"/>
          </a:xfrm>
          <a:prstGeom prst="rect">
            <a:avLst/>
          </a:prstGeom>
        </p:spPr>
      </p:pic>
    </p:spTree>
    <p:extLst>
      <p:ext uri="{BB962C8B-B14F-4D97-AF65-F5344CB8AC3E}">
        <p14:creationId xmlns:p14="http://schemas.microsoft.com/office/powerpoint/2010/main" val="830337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7"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14"/>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9"/>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1584971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1"/>
            <a:ext cx="9131039" cy="6844937"/>
          </a:xfrm>
          <a:prstGeom prst="rect">
            <a:avLst/>
          </a:prstGeom>
        </p:spPr>
      </p:pic>
      <p:pic>
        <p:nvPicPr>
          <p:cNvPr id="2" name="Đồ họa 7">
            <a:extLst>
              <a:ext uri="{FF2B5EF4-FFF2-40B4-BE49-F238E27FC236}">
                <a16:creationId xmlns:a16="http://schemas.microsoft.com/office/drawing/2014/main" xmlns="" id="{02D7EFBB-CE42-82B2-8555-48FDBF597E5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121724" y="1"/>
            <a:ext cx="1022276" cy="1096353"/>
          </a:xfrm>
          <a:prstGeom prst="rect">
            <a:avLst/>
          </a:prstGeom>
        </p:spPr>
      </p:pic>
    </p:spTree>
    <p:extLst>
      <p:ext uri="{BB962C8B-B14F-4D97-AF65-F5344CB8AC3E}">
        <p14:creationId xmlns:p14="http://schemas.microsoft.com/office/powerpoint/2010/main" val="3351709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8013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9900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986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CA82B0-CF8D-4016-BDBE-79713C0B08F7}" type="datetimeFigureOut">
              <a:rPr lang="en-US">
                <a:solidFill>
                  <a:prstClr val="black"/>
                </a:solidFill>
              </a:rPr>
              <a:pPr/>
              <a:t>12/01/2026</a:t>
            </a:fld>
            <a:endParaRPr lang="en-US">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170A90A-7C2C-4E5F-9027-3C27BA3026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376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0B1E60C3-9521-0908-E20F-17099CBDA311}"/>
              </a:ext>
            </a:extLst>
          </p:cNvPr>
          <p:cNvSpPr/>
          <p:nvPr userDrawn="1"/>
        </p:nvSpPr>
        <p:spPr>
          <a:xfrm>
            <a:off x="292894" y="274321"/>
            <a:ext cx="8558213"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2191125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2512684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426131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15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3587797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528728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499553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568738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4044658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1618164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1448141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2545144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2620416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329755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428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xmlns="" id="{65F97B1F-41CD-3138-587E-C0B687B9A3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82" b="57714"/>
          <a:stretch/>
        </p:blipFill>
        <p:spPr>
          <a:xfrm>
            <a:off x="1" y="0"/>
            <a:ext cx="1485900" cy="4352924"/>
          </a:xfrm>
          <a:prstGeom prst="rect">
            <a:avLst/>
          </a:prstGeom>
        </p:spPr>
      </p:pic>
      <p:pic>
        <p:nvPicPr>
          <p:cNvPr id="3" name="图片 35">
            <a:extLst>
              <a:ext uri="{FF2B5EF4-FFF2-40B4-BE49-F238E27FC236}">
                <a16:creationId xmlns:a16="http://schemas.microsoft.com/office/drawing/2014/main" xmlns="" id="{14AF3F37-1B20-740F-DC6B-D2DEB91C8E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11" r="3081" b="71536"/>
          <a:stretch/>
        </p:blipFill>
        <p:spPr>
          <a:xfrm>
            <a:off x="7758113" y="4764"/>
            <a:ext cx="1228725" cy="2930055"/>
          </a:xfrm>
          <a:prstGeom prst="rect">
            <a:avLst/>
          </a:prstGeom>
        </p:spPr>
      </p:pic>
    </p:spTree>
    <p:extLst>
      <p:ext uri="{BB962C8B-B14F-4D97-AF65-F5344CB8AC3E}">
        <p14:creationId xmlns:p14="http://schemas.microsoft.com/office/powerpoint/2010/main" val="2435140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xmlns=""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932856" y="-932854"/>
            <a:ext cx="1276798" cy="3142512"/>
          </a:xfrm>
          <a:prstGeom prst="rect">
            <a:avLst/>
          </a:prstGeom>
        </p:spPr>
      </p:pic>
      <p:pic>
        <p:nvPicPr>
          <p:cNvPr id="4" name="图片 15">
            <a:extLst>
              <a:ext uri="{FF2B5EF4-FFF2-40B4-BE49-F238E27FC236}">
                <a16:creationId xmlns:a16="http://schemas.microsoft.com/office/drawing/2014/main" xmlns=""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6590124" y="-786598"/>
            <a:ext cx="1767280" cy="3340473"/>
          </a:xfrm>
          <a:prstGeom prst="rect">
            <a:avLst/>
          </a:prstGeom>
        </p:spPr>
      </p:pic>
      <p:sp>
        <p:nvSpPr>
          <p:cNvPr id="2" name="矩形: 圆角 6">
            <a:extLst>
              <a:ext uri="{FF2B5EF4-FFF2-40B4-BE49-F238E27FC236}">
                <a16:creationId xmlns:a16="http://schemas.microsoft.com/office/drawing/2014/main" xmlns="" id="{0B1E60C3-9521-0908-E20F-17099CBDA311}"/>
              </a:ext>
            </a:extLst>
          </p:cNvPr>
          <p:cNvSpPr/>
          <p:nvPr userDrawn="1"/>
        </p:nvSpPr>
        <p:spPr>
          <a:xfrm>
            <a:off x="292894" y="542611"/>
            <a:ext cx="8558213"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5" name="组合 30">
            <a:extLst>
              <a:ext uri="{FF2B5EF4-FFF2-40B4-BE49-F238E27FC236}">
                <a16:creationId xmlns:a16="http://schemas.microsoft.com/office/drawing/2014/main" xmlns="" id="{3D308B17-293F-7E13-20AF-859CB600BD31}"/>
              </a:ext>
            </a:extLst>
          </p:cNvPr>
          <p:cNvGrpSpPr/>
          <p:nvPr userDrawn="1"/>
        </p:nvGrpSpPr>
        <p:grpSpPr>
          <a:xfrm>
            <a:off x="0" y="6101308"/>
            <a:ext cx="9144000" cy="756693"/>
            <a:chOff x="0" y="6101307"/>
            <a:chExt cx="12192000" cy="756693"/>
          </a:xfrm>
        </p:grpSpPr>
        <p:pic>
          <p:nvPicPr>
            <p:cNvPr id="6" name="图片 19">
              <a:extLst>
                <a:ext uri="{FF2B5EF4-FFF2-40B4-BE49-F238E27FC236}">
                  <a16:creationId xmlns:a16="http://schemas.microsoft.com/office/drawing/2014/main" xmlns=""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xmlns=""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xmlns=""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xmlns=""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xmlns="" id="{29689D37-EFE0-ABC0-323E-EA23E9C3494D}"/>
              </a:ext>
            </a:extLst>
          </p:cNvPr>
          <p:cNvSpPr txBox="1">
            <a:spLocks/>
          </p:cNvSpPr>
          <p:nvPr userDrawn="1"/>
        </p:nvSpPr>
        <p:spPr>
          <a:xfrm>
            <a:off x="-120303" y="6382263"/>
            <a:ext cx="1155005"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err="1">
                <a:solidFill>
                  <a:srgbClr val="5B9BD5">
                    <a:lumMod val="50000"/>
                  </a:srgbClr>
                </a:solidFill>
                <a:latin typeface="#9Slide07 HoneyCream" pitchFamily="2" charset="0"/>
              </a:rPr>
              <a:t>Măng</a:t>
            </a:r>
            <a:r>
              <a:rPr lang="en-US" sz="2000" dirty="0">
                <a:solidFill>
                  <a:srgbClr val="5B9BD5">
                    <a:lumMod val="50000"/>
                  </a:srgbClr>
                </a:solidFill>
                <a:latin typeface="#9Slide07 HoneyCream" pitchFamily="2" charset="0"/>
              </a:rPr>
              <a:t> Non</a:t>
            </a:r>
          </a:p>
        </p:txBody>
      </p:sp>
    </p:spTree>
    <p:extLst>
      <p:ext uri="{BB962C8B-B14F-4D97-AF65-F5344CB8AC3E}">
        <p14:creationId xmlns:p14="http://schemas.microsoft.com/office/powerpoint/2010/main" val="172462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124"/>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85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413"/>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12/01/2026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79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3.sv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3.sv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2.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3.sv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2.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27"/>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12/01/2026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27"/>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27"/>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28880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3751" y="-1277"/>
            <a:ext cx="9128768" cy="6843235"/>
          </a:xfrm>
          <a:prstGeom prst="rect">
            <a:avLst/>
          </a:prstGeom>
        </p:spPr>
      </p:pic>
      <p:pic>
        <p:nvPicPr>
          <p:cNvPr id="6" name="Đồ họa 7">
            <a:extLst>
              <a:ext uri="{FF2B5EF4-FFF2-40B4-BE49-F238E27FC236}">
                <a16:creationId xmlns:a16="http://schemas.microsoft.com/office/drawing/2014/main" xmlns="" id="{6C78DDF2-73C0-7BDC-F3E3-D3B9C0E03638}"/>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8066998" y="76363"/>
            <a:ext cx="1022276" cy="1096353"/>
          </a:xfrm>
          <a:prstGeom prst="rect">
            <a:avLst/>
          </a:prstGeom>
        </p:spPr>
      </p:pic>
    </p:spTree>
    <p:extLst>
      <p:ext uri="{BB962C8B-B14F-4D97-AF65-F5344CB8AC3E}">
        <p14:creationId xmlns:p14="http://schemas.microsoft.com/office/powerpoint/2010/main" val="3794512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3751" y="-1277"/>
            <a:ext cx="9128768" cy="6843235"/>
          </a:xfrm>
          <a:prstGeom prst="rect">
            <a:avLst/>
          </a:prstGeom>
        </p:spPr>
      </p:pic>
      <p:pic>
        <p:nvPicPr>
          <p:cNvPr id="6" name="Đồ họa 7">
            <a:extLst>
              <a:ext uri="{FF2B5EF4-FFF2-40B4-BE49-F238E27FC236}">
                <a16:creationId xmlns:a16="http://schemas.microsoft.com/office/drawing/2014/main" xmlns="" id="{6C78DDF2-73C0-7BDC-F3E3-D3B9C0E03638}"/>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8066998" y="76357"/>
            <a:ext cx="1022276" cy="1096353"/>
          </a:xfrm>
          <a:prstGeom prst="rect">
            <a:avLst/>
          </a:prstGeom>
        </p:spPr>
      </p:pic>
    </p:spTree>
    <p:extLst>
      <p:ext uri="{BB962C8B-B14F-4D97-AF65-F5344CB8AC3E}">
        <p14:creationId xmlns:p14="http://schemas.microsoft.com/office/powerpoint/2010/main" val="20764505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3751" y="-1277"/>
            <a:ext cx="9128768" cy="6843235"/>
          </a:xfrm>
          <a:prstGeom prst="rect">
            <a:avLst/>
          </a:prstGeom>
        </p:spPr>
      </p:pic>
      <p:pic>
        <p:nvPicPr>
          <p:cNvPr id="6" name="Đồ họa 7">
            <a:extLst>
              <a:ext uri="{FF2B5EF4-FFF2-40B4-BE49-F238E27FC236}">
                <a16:creationId xmlns:a16="http://schemas.microsoft.com/office/drawing/2014/main" xmlns="" id="{6C78DDF2-73C0-7BDC-F3E3-D3B9C0E03638}"/>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8066998" y="76351"/>
            <a:ext cx="1022276" cy="1096353"/>
          </a:xfrm>
          <a:prstGeom prst="rect">
            <a:avLst/>
          </a:prstGeom>
        </p:spPr>
      </p:pic>
    </p:spTree>
    <p:extLst>
      <p:ext uri="{BB962C8B-B14F-4D97-AF65-F5344CB8AC3E}">
        <p14:creationId xmlns:p14="http://schemas.microsoft.com/office/powerpoint/2010/main" val="28840666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Layout" Target="../slideLayouts/slideLayout5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5843"/>
            <a:ext cx="85344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46.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So sánh các số trong phạm vi 10000(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T2)</a:t>
            </a:r>
            <a:endParaRPr lang="en-US" sz="4300" b="1" dirty="0">
              <a:solidFill>
                <a:srgbClr val="0070C0"/>
              </a:solidFill>
              <a:latin typeface="Arial" pitchFamily="34" charset="0"/>
              <a:cs typeface="Arial" pitchFamily="34" charset="0"/>
            </a:endParaRPr>
          </a:p>
          <a:p>
            <a:pPr algn="ctr" defTabSz="914377" fontAlgn="base">
              <a:spcBef>
                <a:spcPct val="0"/>
              </a:spcBef>
              <a:spcAft>
                <a:spcPct val="0"/>
              </a:spcAft>
            </a:pPr>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244986495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E2B8DA1-234E-554A-33F0-A413D6D15DD8}"/>
              </a:ext>
            </a:extLst>
          </p:cNvPr>
          <p:cNvGrpSpPr/>
          <p:nvPr/>
        </p:nvGrpSpPr>
        <p:grpSpPr>
          <a:xfrm>
            <a:off x="585789" y="1576686"/>
            <a:ext cx="3550444" cy="2308324"/>
            <a:chOff x="781050" y="1576685"/>
            <a:chExt cx="4733925" cy="2308324"/>
          </a:xfrm>
        </p:grpSpPr>
        <p:sp>
          <p:nvSpPr>
            <p:cNvPr id="7" name="TextBox 6">
              <a:extLst>
                <a:ext uri="{FF2B5EF4-FFF2-40B4-BE49-F238E27FC236}">
                  <a16:creationId xmlns:a16="http://schemas.microsoft.com/office/drawing/2014/main" xmlns="" id="{DED18E7D-898A-83FD-7E11-2023C56DB2C6}"/>
                </a:ext>
              </a:extLst>
            </p:cNvPr>
            <p:cNvSpPr txBox="1"/>
            <p:nvPr/>
          </p:nvSpPr>
          <p:spPr>
            <a:xfrm>
              <a:off x="781050" y="1576685"/>
              <a:ext cx="4733925" cy="2308324"/>
            </a:xfrm>
            <a:prstGeom prst="rect">
              <a:avLst/>
            </a:prstGeom>
            <a:noFill/>
          </p:spPr>
          <p:txBody>
            <a:bodyPr wrap="square">
              <a:spAutoFit/>
            </a:bodyPr>
            <a:lstStyle/>
            <a:p>
              <a:pPr algn="just">
                <a:lnSpc>
                  <a:spcPct val="150000"/>
                </a:lnSpc>
              </a:pPr>
              <a:r>
                <a:rPr lang="pt-BR" sz="3200" dirty="0">
                  <a:solidFill>
                    <a:srgbClr val="000000"/>
                  </a:solidFill>
                  <a:cs typeface="Calibri" panose="020F0502020204030204" pitchFamily="34" charset="0"/>
                </a:rPr>
                <a:t>a) </a:t>
              </a:r>
            </a:p>
            <a:p>
              <a:pPr algn="just">
                <a:lnSpc>
                  <a:spcPct val="150000"/>
                </a:lnSpc>
              </a:pPr>
              <a:r>
                <a:rPr lang="pt-BR" sz="3200" dirty="0">
                  <a:solidFill>
                    <a:srgbClr val="000000"/>
                  </a:solidFill>
                  <a:cs typeface="Calibri" panose="020F0502020204030204" pitchFamily="34" charset="0"/>
                </a:rPr>
                <a:t>10 000 &gt; 9 999</a:t>
              </a:r>
            </a:p>
            <a:p>
              <a:pPr algn="just">
                <a:lnSpc>
                  <a:spcPct val="150000"/>
                </a:lnSpc>
              </a:pPr>
              <a:r>
                <a:rPr lang="pt-BR" sz="3200" dirty="0">
                  <a:solidFill>
                    <a:srgbClr val="000000"/>
                  </a:solidFill>
                  <a:cs typeface="Calibri" panose="020F0502020204030204" pitchFamily="34" charset="0"/>
                </a:rPr>
                <a:t>6 742  &gt;  6 743</a:t>
              </a:r>
            </a:p>
          </p:txBody>
        </p:sp>
        <p:sp>
          <p:nvSpPr>
            <p:cNvPr id="8" name="Rectangle: Rounded Corners 7">
              <a:extLst>
                <a:ext uri="{FF2B5EF4-FFF2-40B4-BE49-F238E27FC236}">
                  <a16:creationId xmlns:a16="http://schemas.microsoft.com/office/drawing/2014/main" xmlns="" id="{EFED3BBB-0339-E574-9ACE-4C6D122A58AA}"/>
                </a:ext>
              </a:extLst>
            </p:cNvPr>
            <p:cNvSpPr/>
            <p:nvPr/>
          </p:nvSpPr>
          <p:spPr>
            <a:xfrm>
              <a:off x="3619500" y="2400300"/>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cs typeface="Calibri" panose="020F0502020204030204" pitchFamily="34" charset="0"/>
                </a:rPr>
                <a:t>?</a:t>
              </a:r>
            </a:p>
          </p:txBody>
        </p:sp>
        <p:sp>
          <p:nvSpPr>
            <p:cNvPr id="12" name="Rectangle: Rounded Corners 11">
              <a:extLst>
                <a:ext uri="{FF2B5EF4-FFF2-40B4-BE49-F238E27FC236}">
                  <a16:creationId xmlns:a16="http://schemas.microsoft.com/office/drawing/2014/main" xmlns="" id="{D6512E42-09D0-BFD4-09F7-ABE647DD353E}"/>
                </a:ext>
              </a:extLst>
            </p:cNvPr>
            <p:cNvSpPr/>
            <p:nvPr/>
          </p:nvSpPr>
          <p:spPr>
            <a:xfrm>
              <a:off x="3657600" y="31527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cs typeface="Calibri" panose="020F0502020204030204" pitchFamily="34" charset="0"/>
                </a:rPr>
                <a:t>?</a:t>
              </a:r>
            </a:p>
          </p:txBody>
        </p:sp>
      </p:grpSp>
      <p:grpSp>
        <p:nvGrpSpPr>
          <p:cNvPr id="47" name="Group 46">
            <a:extLst>
              <a:ext uri="{FF2B5EF4-FFF2-40B4-BE49-F238E27FC236}">
                <a16:creationId xmlns:a16="http://schemas.microsoft.com/office/drawing/2014/main" xmlns="" id="{4F24BAA2-30F5-3B1F-4B65-36C791F67AD1}"/>
              </a:ext>
            </a:extLst>
          </p:cNvPr>
          <p:cNvGrpSpPr/>
          <p:nvPr/>
        </p:nvGrpSpPr>
        <p:grpSpPr>
          <a:xfrm>
            <a:off x="4421982" y="1652886"/>
            <a:ext cx="4293394" cy="3046988"/>
            <a:chOff x="-209550" y="1576685"/>
            <a:chExt cx="5724525" cy="3046988"/>
          </a:xfrm>
        </p:grpSpPr>
        <p:sp>
          <p:nvSpPr>
            <p:cNvPr id="48" name="TextBox 47">
              <a:extLst>
                <a:ext uri="{FF2B5EF4-FFF2-40B4-BE49-F238E27FC236}">
                  <a16:creationId xmlns:a16="http://schemas.microsoft.com/office/drawing/2014/main" xmlns="" id="{0E143FFC-5A79-229D-05E5-EC7EECDBA41B}"/>
                </a:ext>
              </a:extLst>
            </p:cNvPr>
            <p:cNvSpPr txBox="1"/>
            <p:nvPr/>
          </p:nvSpPr>
          <p:spPr>
            <a:xfrm>
              <a:off x="-209550" y="1576685"/>
              <a:ext cx="5724525" cy="3046988"/>
            </a:xfrm>
            <a:prstGeom prst="rect">
              <a:avLst/>
            </a:prstGeom>
            <a:noFill/>
          </p:spPr>
          <p:txBody>
            <a:bodyPr wrap="square">
              <a:spAutoFit/>
            </a:bodyPr>
            <a:lstStyle/>
            <a:p>
              <a:pPr algn="just">
                <a:lnSpc>
                  <a:spcPct val="150000"/>
                </a:lnSpc>
              </a:pPr>
              <a:r>
                <a:rPr lang="pt-BR" sz="3200" dirty="0">
                  <a:solidFill>
                    <a:srgbClr val="000000"/>
                  </a:solidFill>
                  <a:cs typeface="Calibri" panose="020F0502020204030204" pitchFamily="34" charset="0"/>
                </a:rPr>
                <a:t>b) </a:t>
              </a:r>
            </a:p>
            <a:p>
              <a:pPr algn="just">
                <a:lnSpc>
                  <a:spcPct val="150000"/>
                </a:lnSpc>
              </a:pPr>
              <a:r>
                <a:rPr lang="pt-BR" sz="3200" dirty="0">
                  <a:solidFill>
                    <a:srgbClr val="000000"/>
                  </a:solidFill>
                  <a:cs typeface="Calibri" panose="020F0502020204030204" pitchFamily="34" charset="0"/>
                </a:rPr>
                <a:t>3 080 = 3 000 + 80</a:t>
              </a:r>
            </a:p>
            <a:p>
              <a:pPr algn="just">
                <a:lnSpc>
                  <a:spcPct val="150000"/>
                </a:lnSpc>
              </a:pPr>
              <a:r>
                <a:rPr lang="pt-BR" sz="3200" dirty="0">
                  <a:solidFill>
                    <a:srgbClr val="000000"/>
                  </a:solidFill>
                  <a:cs typeface="Calibri" panose="020F0502020204030204" pitchFamily="34" charset="0"/>
                </a:rPr>
                <a:t>9 876 = 9 000+ 800 + 70 + 6</a:t>
              </a:r>
            </a:p>
          </p:txBody>
        </p:sp>
        <p:sp>
          <p:nvSpPr>
            <p:cNvPr id="49" name="Rectangle: Rounded Corners 48">
              <a:extLst>
                <a:ext uri="{FF2B5EF4-FFF2-40B4-BE49-F238E27FC236}">
                  <a16:creationId xmlns:a16="http://schemas.microsoft.com/office/drawing/2014/main" xmlns="" id="{C8CAFA47-D48A-CCD1-0192-6FB4F52A8675}"/>
                </a:ext>
              </a:extLst>
            </p:cNvPr>
            <p:cNvSpPr/>
            <p:nvPr/>
          </p:nvSpPr>
          <p:spPr>
            <a:xfrm>
              <a:off x="4524375" y="24288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cs typeface="Calibri" panose="020F0502020204030204" pitchFamily="34" charset="0"/>
                </a:rPr>
                <a:t>?</a:t>
              </a:r>
            </a:p>
          </p:txBody>
        </p:sp>
        <p:sp>
          <p:nvSpPr>
            <p:cNvPr id="50" name="Rectangle: Rounded Corners 49">
              <a:extLst>
                <a:ext uri="{FF2B5EF4-FFF2-40B4-BE49-F238E27FC236}">
                  <a16:creationId xmlns:a16="http://schemas.microsoft.com/office/drawing/2014/main" xmlns="" id="{703BE71D-CA8E-F5F0-AE52-C3CAE245F3F8}"/>
                </a:ext>
              </a:extLst>
            </p:cNvPr>
            <p:cNvSpPr/>
            <p:nvPr/>
          </p:nvSpPr>
          <p:spPr>
            <a:xfrm>
              <a:off x="4533900" y="313372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cs typeface="Calibri" panose="020F0502020204030204" pitchFamily="34" charset="0"/>
                </a:rPr>
                <a:t>?</a:t>
              </a:r>
            </a:p>
          </p:txBody>
        </p:sp>
      </p:grpSp>
      <p:sp>
        <p:nvSpPr>
          <p:cNvPr id="52" name="Rectangle: Rounded Corners 51">
            <a:extLst>
              <a:ext uri="{FF2B5EF4-FFF2-40B4-BE49-F238E27FC236}">
                <a16:creationId xmlns:a16="http://schemas.microsoft.com/office/drawing/2014/main" xmlns="" id="{465EB3E2-617C-2065-DDB9-379F310ACBEB}"/>
              </a:ext>
            </a:extLst>
          </p:cNvPr>
          <p:cNvSpPr/>
          <p:nvPr/>
        </p:nvSpPr>
        <p:spPr>
          <a:xfrm>
            <a:off x="2700338" y="2362215"/>
            <a:ext cx="600075"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cs typeface="Calibri" panose="020F0502020204030204" pitchFamily="34" charset="0"/>
              </a:rPr>
              <a:t>Đ</a:t>
            </a:r>
          </a:p>
        </p:txBody>
      </p:sp>
      <p:sp>
        <p:nvSpPr>
          <p:cNvPr id="53" name="Rectangle: Rounded Corners 52">
            <a:extLst>
              <a:ext uri="{FF2B5EF4-FFF2-40B4-BE49-F238E27FC236}">
                <a16:creationId xmlns:a16="http://schemas.microsoft.com/office/drawing/2014/main" xmlns="" id="{FB243370-B5DD-DB9B-32B6-43D4C5B71756}"/>
              </a:ext>
            </a:extLst>
          </p:cNvPr>
          <p:cNvSpPr/>
          <p:nvPr/>
        </p:nvSpPr>
        <p:spPr>
          <a:xfrm>
            <a:off x="2728913" y="3133727"/>
            <a:ext cx="600075"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cs typeface="Calibri" panose="020F0502020204030204" pitchFamily="34" charset="0"/>
              </a:rPr>
              <a:t>S</a:t>
            </a:r>
          </a:p>
        </p:txBody>
      </p:sp>
      <p:sp>
        <p:nvSpPr>
          <p:cNvPr id="54" name="Rectangle: Rounded Corners 53">
            <a:extLst>
              <a:ext uri="{FF2B5EF4-FFF2-40B4-BE49-F238E27FC236}">
                <a16:creationId xmlns:a16="http://schemas.microsoft.com/office/drawing/2014/main" xmlns="" id="{2EAA6303-9E96-9047-BAF6-789415664941}"/>
              </a:ext>
            </a:extLst>
          </p:cNvPr>
          <p:cNvSpPr/>
          <p:nvPr/>
        </p:nvSpPr>
        <p:spPr>
          <a:xfrm>
            <a:off x="7965281" y="2486040"/>
            <a:ext cx="600075"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cs typeface="Calibri" panose="020F0502020204030204" pitchFamily="34" charset="0"/>
              </a:rPr>
              <a:t>Đ</a:t>
            </a:r>
          </a:p>
        </p:txBody>
      </p:sp>
      <p:sp>
        <p:nvSpPr>
          <p:cNvPr id="55" name="Rectangle: Rounded Corners 54">
            <a:extLst>
              <a:ext uri="{FF2B5EF4-FFF2-40B4-BE49-F238E27FC236}">
                <a16:creationId xmlns:a16="http://schemas.microsoft.com/office/drawing/2014/main" xmlns="" id="{87B2FB96-167F-DD04-DE7F-00EE13F3CAC7}"/>
              </a:ext>
            </a:extLst>
          </p:cNvPr>
          <p:cNvSpPr/>
          <p:nvPr/>
        </p:nvSpPr>
        <p:spPr>
          <a:xfrm>
            <a:off x="7979570" y="3200400"/>
            <a:ext cx="600075"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cs typeface="Calibri" panose="020F0502020204030204" pitchFamily="34" charset="0"/>
              </a:rPr>
              <a:t>Đ</a:t>
            </a:r>
          </a:p>
        </p:txBody>
      </p:sp>
      <p:grpSp>
        <p:nvGrpSpPr>
          <p:cNvPr id="56" name="Group 55">
            <a:extLst>
              <a:ext uri="{FF2B5EF4-FFF2-40B4-BE49-F238E27FC236}">
                <a16:creationId xmlns:a16="http://schemas.microsoft.com/office/drawing/2014/main" xmlns="" id="{799577AC-7E60-CA29-53F4-2BBF62CB773E}"/>
              </a:ext>
            </a:extLst>
          </p:cNvPr>
          <p:cNvGrpSpPr/>
          <p:nvPr/>
        </p:nvGrpSpPr>
        <p:grpSpPr>
          <a:xfrm>
            <a:off x="1138720" y="499477"/>
            <a:ext cx="1440181" cy="1329919"/>
            <a:chOff x="809897" y="544762"/>
            <a:chExt cx="11242615" cy="1847237"/>
          </a:xfrm>
        </p:grpSpPr>
        <p:sp>
          <p:nvSpPr>
            <p:cNvPr id="57" name="Rectangle: Rounded Corners 16">
              <a:extLst>
                <a:ext uri="{FF2B5EF4-FFF2-40B4-BE49-F238E27FC236}">
                  <a16:creationId xmlns:a16="http://schemas.microsoft.com/office/drawing/2014/main" xmlns="" id="{0550DDCD-7373-2A7D-6668-199DD5AA1F1E}"/>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8" name="TextBox 57">
              <a:extLst>
                <a:ext uri="{FF2B5EF4-FFF2-40B4-BE49-F238E27FC236}">
                  <a16:creationId xmlns:a16="http://schemas.microsoft.com/office/drawing/2014/main" xmlns="" id="{6028B0F2-994A-DD46-FEDD-F21A20FF4E85}"/>
                </a:ext>
              </a:extLst>
            </p:cNvPr>
            <p:cNvSpPr txBox="1"/>
            <p:nvPr/>
          </p:nvSpPr>
          <p:spPr>
            <a:xfrm>
              <a:off x="1314846" y="622162"/>
              <a:ext cx="10737666" cy="1769837"/>
            </a:xfrm>
            <a:prstGeom prst="rect">
              <a:avLst/>
            </a:prstGeom>
            <a:noFill/>
          </p:spPr>
          <p:txBody>
            <a:bodyPr wrap="square" rtlCol="0">
              <a:spAutoFit/>
            </a:bodyPr>
            <a:lstStyle/>
            <a:p>
              <a:pPr algn="just">
                <a:lnSpc>
                  <a:spcPct val="80000"/>
                </a:lnSpc>
              </a:pPr>
              <a:r>
                <a:rPr lang="en-US" sz="4800" b="1" dirty="0">
                  <a:solidFill>
                    <a:prstClr val="black"/>
                  </a:solidFill>
                  <a:latin typeface="Cambria" panose="02040503050406030204" pitchFamily="18" charset="0"/>
                  <a:ea typeface="Cambria" panose="02040503050406030204" pitchFamily="18" charset="0"/>
                </a:rPr>
                <a:t>Đ, S?</a:t>
              </a:r>
            </a:p>
          </p:txBody>
        </p:sp>
      </p:grpSp>
      <p:sp>
        <p:nvSpPr>
          <p:cNvPr id="59" name="Oval 58">
            <a:extLst>
              <a:ext uri="{FF2B5EF4-FFF2-40B4-BE49-F238E27FC236}">
                <a16:creationId xmlns:a16="http://schemas.microsoft.com/office/drawing/2014/main" xmlns="" id="{EBDB323E-5C88-9171-3803-2E05CF4653A7}"/>
              </a:ext>
            </a:extLst>
          </p:cNvPr>
          <p:cNvSpPr/>
          <p:nvPr/>
        </p:nvSpPr>
        <p:spPr>
          <a:xfrm>
            <a:off x="422418" y="499471"/>
            <a:ext cx="625289"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36652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B8A46467-EFBA-AB71-E9BA-33FC24528F81}"/>
              </a:ext>
            </a:extLst>
          </p:cNvPr>
          <p:cNvGrpSpPr/>
          <p:nvPr/>
        </p:nvGrpSpPr>
        <p:grpSpPr>
          <a:xfrm>
            <a:off x="1" y="114312"/>
            <a:ext cx="9572624" cy="2714837"/>
            <a:chOff x="2971800" y="403525"/>
            <a:chExt cx="17231471" cy="2192108"/>
          </a:xfrm>
        </p:grpSpPr>
        <p:pic>
          <p:nvPicPr>
            <p:cNvPr id="13" name="Picture 12">
              <a:extLst>
                <a:ext uri="{FF2B5EF4-FFF2-40B4-BE49-F238E27FC236}">
                  <a16:creationId xmlns:a16="http://schemas.microsoft.com/office/drawing/2014/main" xmlns="" id="{EBC7646A-366D-ADAE-87E3-1E6DF5B8B31C}"/>
                </a:ext>
              </a:extLst>
            </p:cNvPr>
            <p:cNvPicPr>
              <a:picLocks noChangeAspect="1"/>
            </p:cNvPicPr>
            <p:nvPr/>
          </p:nvPicPr>
          <p:blipFill rotWithShape="1">
            <a:blip r:embed="rId2"/>
            <a:srcRect r="-8064"/>
            <a:stretch/>
          </p:blipFill>
          <p:spPr>
            <a:xfrm>
              <a:off x="2971800" y="403525"/>
              <a:ext cx="17231471" cy="1285672"/>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xmlns="" id="{2169FACE-4689-D446-5876-C23D6FE8E5CB}"/>
                </a:ext>
              </a:extLst>
            </p:cNvPr>
            <p:cNvSpPr txBox="1"/>
            <p:nvPr/>
          </p:nvSpPr>
          <p:spPr>
            <a:xfrm>
              <a:off x="3687678" y="508102"/>
              <a:ext cx="14869601" cy="2087531"/>
            </a:xfrm>
            <a:prstGeom prst="rect">
              <a:avLst/>
            </a:prstGeom>
            <a:noFill/>
          </p:spPr>
          <p:txBody>
            <a:bodyPr wrap="square" lIns="0" tIns="0" rIns="0" bIns="0"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2</a:t>
              </a:r>
              <a:r>
                <a:rPr lang="en-US" sz="2800" b="1" dirty="0">
                  <a:solidFill>
                    <a:srgbClr val="002060"/>
                  </a:solidFill>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Hai chú sóc đi du lịch vòng quanh thế giới bằng khinh khí cầu. Hai chú đã chuẩn bị bốn túi hạt dẻ để ăn dần theo thứ tự từ túi nặng nhất đến túi nhẹ nhất. Hỏi túi nào được ăn cuối cùng?</a:t>
              </a:r>
            </a:p>
            <a:p>
              <a:r>
                <a:rPr lang="vi-VN" sz="2800" b="1" dirty="0">
                  <a:solidFill>
                    <a:srgbClr val="002060"/>
                  </a:solidFill>
                  <a:latin typeface="Calibri" panose="020F0502020204030204" pitchFamily="34" charset="0"/>
                  <a:cs typeface="Calibri" panose="020F0502020204030204" pitchFamily="34" charset="0"/>
                </a:rPr>
                <a:t/>
              </a:r>
              <a:br>
                <a:rPr lang="vi-VN" sz="2800" b="1" dirty="0">
                  <a:solidFill>
                    <a:srgbClr val="002060"/>
                  </a:solidFill>
                  <a:latin typeface="Calibri" panose="020F0502020204030204" pitchFamily="34" charset="0"/>
                  <a:cs typeface="Calibri" panose="020F0502020204030204" pitchFamily="34" charset="0"/>
                </a:rPr>
              </a:br>
              <a:endParaRPr lang="en-US" sz="2800" b="1" dirty="0">
                <a:solidFill>
                  <a:srgbClr val="002060"/>
                </a:solidFill>
                <a:cs typeface="Calibri" panose="020F0502020204030204" pitchFamily="34" charset="0"/>
              </a:endParaRPr>
            </a:p>
          </p:txBody>
        </p:sp>
      </p:grpSp>
      <p:pic>
        <p:nvPicPr>
          <p:cNvPr id="18" name="Picture 17">
            <a:extLst>
              <a:ext uri="{FF2B5EF4-FFF2-40B4-BE49-F238E27FC236}">
                <a16:creationId xmlns:a16="http://schemas.microsoft.com/office/drawing/2014/main" xmlns="" id="{201E1C17-8ABD-CEA2-5378-BAF9E408C705}"/>
              </a:ext>
            </a:extLst>
          </p:cNvPr>
          <p:cNvPicPr>
            <a:picLocks noChangeAspect="1"/>
          </p:cNvPicPr>
          <p:nvPr/>
        </p:nvPicPr>
        <p:blipFill>
          <a:blip r:embed="rId3"/>
          <a:stretch>
            <a:fillRect/>
          </a:stretch>
        </p:blipFill>
        <p:spPr>
          <a:xfrm>
            <a:off x="2850667" y="2002537"/>
            <a:ext cx="3136106" cy="2214449"/>
          </a:xfrm>
          <a:prstGeom prst="rect">
            <a:avLst/>
          </a:prstGeom>
        </p:spPr>
      </p:pic>
      <p:sp>
        <p:nvSpPr>
          <p:cNvPr id="19" name="TextBox 18">
            <a:extLst>
              <a:ext uri="{FF2B5EF4-FFF2-40B4-BE49-F238E27FC236}">
                <a16:creationId xmlns:a16="http://schemas.microsoft.com/office/drawing/2014/main" xmlns="" id="{7B38088A-015B-A80E-EEE0-9E46FA979F3D}"/>
              </a:ext>
            </a:extLst>
          </p:cNvPr>
          <p:cNvSpPr txBox="1"/>
          <p:nvPr/>
        </p:nvSpPr>
        <p:spPr>
          <a:xfrm>
            <a:off x="737983" y="4340926"/>
            <a:ext cx="7256186" cy="1200329"/>
          </a:xfrm>
          <a:prstGeom prst="rect">
            <a:avLst/>
          </a:prstGeom>
          <a:noFill/>
        </p:spPr>
        <p:txBody>
          <a:bodyPr wrap="square" rtlCol="0">
            <a:spAutoFit/>
          </a:bodyPr>
          <a:lstStyle/>
          <a:p>
            <a:r>
              <a:rPr lang="de-DE" sz="3600" b="1" dirty="0">
                <a:solidFill>
                  <a:srgbClr val="FF0000"/>
                </a:solidFill>
                <a:latin typeface="Cambria" panose="02040503050406030204" pitchFamily="18" charset="0"/>
                <a:ea typeface="Cambria" panose="02040503050406030204" pitchFamily="18" charset="0"/>
                <a:cs typeface="Calibri" panose="020F0502020204030204" pitchFamily="34" charset="0"/>
              </a:rPr>
              <a:t>So sánh: 4 352 g &lt; 4 532 g &lt; 5 342 g &lt; 5 432 g</a:t>
            </a:r>
            <a:endPar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20" name="TextBox 19">
            <a:extLst>
              <a:ext uri="{FF2B5EF4-FFF2-40B4-BE49-F238E27FC236}">
                <a16:creationId xmlns:a16="http://schemas.microsoft.com/office/drawing/2014/main" xmlns="" id="{A1B497FD-726A-F88C-A309-2A073E62BBE6}"/>
              </a:ext>
            </a:extLst>
          </p:cNvPr>
          <p:cNvSpPr txBox="1"/>
          <p:nvPr/>
        </p:nvSpPr>
        <p:spPr>
          <a:xfrm>
            <a:off x="986150" y="5188467"/>
            <a:ext cx="7743825" cy="1754326"/>
          </a:xfrm>
          <a:prstGeom prst="rect">
            <a:avLst/>
          </a:prstGeom>
          <a:noFill/>
        </p:spPr>
        <p:txBody>
          <a:bodyPr wrap="square" rtlCol="0">
            <a:spAutoFit/>
          </a:bodyPr>
          <a:lstStyle/>
          <a:p>
            <a:pPr algn="just"/>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Túi nhẹ nhất được ăn cuối cùng, đó là túi có chứa số: 4</a:t>
            </a:r>
            <a:r>
              <a:rPr lang="en-US" sz="36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b="1">
                <a:solidFill>
                  <a:srgbClr val="FF0000"/>
                </a:solidFill>
                <a:latin typeface="Cambria" panose="02040503050406030204" pitchFamily="18" charset="0"/>
                <a:ea typeface="Cambria" panose="02040503050406030204" pitchFamily="18" charset="0"/>
                <a:cs typeface="Calibri" panose="020F0502020204030204" pitchFamily="34" charset="0"/>
              </a:rPr>
              <a:t>352g</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túi</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màu</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xanh</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lá</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cây</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390273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5B638CA-BF78-C481-2A7B-CF9342B91D79}"/>
              </a:ext>
            </a:extLst>
          </p:cNvPr>
          <p:cNvGrpSpPr/>
          <p:nvPr/>
        </p:nvGrpSpPr>
        <p:grpSpPr>
          <a:xfrm>
            <a:off x="1" y="114301"/>
            <a:ext cx="9572624" cy="2895812"/>
            <a:chOff x="2971800" y="403525"/>
            <a:chExt cx="17231471" cy="2338238"/>
          </a:xfrm>
        </p:grpSpPr>
        <p:pic>
          <p:nvPicPr>
            <p:cNvPr id="9" name="Picture 8">
              <a:extLst>
                <a:ext uri="{FF2B5EF4-FFF2-40B4-BE49-F238E27FC236}">
                  <a16:creationId xmlns:a16="http://schemas.microsoft.com/office/drawing/2014/main" xmlns="" id="{A0B14C68-F974-8191-4114-35B97217263D}"/>
                </a:ext>
              </a:extLst>
            </p:cNvPr>
            <p:cNvPicPr>
              <a:picLocks noChangeAspect="1"/>
            </p:cNvPicPr>
            <p:nvPr/>
          </p:nvPicPr>
          <p:blipFill rotWithShape="1">
            <a:blip r:embed="rId2"/>
            <a:srcRect r="-8064"/>
            <a:stretch/>
          </p:blipFill>
          <p:spPr>
            <a:xfrm>
              <a:off x="2971800" y="403525"/>
              <a:ext cx="17231471" cy="166894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5D397320-B1D5-648A-8CE9-FAFB94138CED}"/>
                </a:ext>
              </a:extLst>
            </p:cNvPr>
            <p:cNvSpPr txBox="1"/>
            <p:nvPr/>
          </p:nvSpPr>
          <p:spPr>
            <a:xfrm>
              <a:off x="3777693" y="654231"/>
              <a:ext cx="14869601" cy="2087532"/>
            </a:xfrm>
            <a:prstGeom prst="rect">
              <a:avLst/>
            </a:prstGeom>
            <a:noFill/>
          </p:spPr>
          <p:txBody>
            <a:bodyPr wrap="square" lIns="0" tIns="0" rIns="0" bIns="0" rtlCol="0">
              <a:spAutoFit/>
            </a:bodyPr>
            <a:lstStyle/>
            <a:p>
              <a:pPr algn="just">
                <a:defRPr/>
              </a:pPr>
              <a:r>
                <a:rPr lang="vi-VN" sz="2400" b="1" dirty="0">
                  <a:solidFill>
                    <a:srgbClr val="002060"/>
                  </a:solidFill>
                  <a:latin typeface="Calibri" panose="020F0502020204030204" pitchFamily="34" charset="0"/>
                  <a:cs typeface="Calibri" panose="020F0502020204030204" pitchFamily="34" charset="0"/>
                </a:rPr>
                <a:t>3</a:t>
              </a:r>
              <a:r>
                <a:rPr lang="en-US" sz="2400" b="1" dirty="0">
                  <a:solidFill>
                    <a:srgbClr val="002060"/>
                  </a:solidFill>
                  <a:cs typeface="Calibri" panose="020F0502020204030204" pitchFamily="34" charset="0"/>
                </a:rPr>
                <a:t>.</a:t>
              </a:r>
              <a:r>
                <a:rPr lang="vi-VN" sz="2400" b="1" dirty="0">
                  <a:solidFill>
                    <a:srgbClr val="002060"/>
                  </a:solidFill>
                  <a:latin typeface="Calibri" panose="020F0502020204030204" pitchFamily="34" charset="0"/>
                  <a:cs typeface="Calibri" panose="020F0502020204030204" pitchFamily="34" charset="0"/>
                </a:rPr>
                <a:t> Rô-bốt đã đến bốn đỉnh núi ở Việt Nam trong hai tháng hè:</a:t>
              </a:r>
            </a:p>
            <a:p>
              <a:pPr marL="457200" indent="-457200" algn="just">
                <a:buFont typeface="Arial" panose="020B0604020202020204" pitchFamily="34" charset="0"/>
                <a:buChar char="•"/>
                <a:defRPr/>
              </a:pPr>
              <a:r>
                <a:rPr lang="vi-VN" sz="2400" b="1" dirty="0">
                  <a:solidFill>
                    <a:srgbClr val="002060"/>
                  </a:solidFill>
                  <a:latin typeface="Calibri" panose="020F0502020204030204" pitchFamily="34" charset="0"/>
                  <a:cs typeface="Calibri" panose="020F0502020204030204" pitchFamily="34" charset="0"/>
                </a:rPr>
                <a:t>Tháng 6: đỉnh Pu Si Lung cao 3</a:t>
              </a:r>
              <a:r>
                <a:rPr lang="en-US" sz="2400" b="1" dirty="0">
                  <a:solidFill>
                    <a:srgbClr val="002060"/>
                  </a:solidFill>
                  <a:cs typeface="Calibri" panose="020F0502020204030204" pitchFamily="34" charset="0"/>
                </a:rPr>
                <a:t> </a:t>
              </a:r>
              <a:r>
                <a:rPr lang="vi-VN" sz="2400" b="1" dirty="0">
                  <a:solidFill>
                    <a:srgbClr val="002060"/>
                  </a:solidFill>
                  <a:latin typeface="Calibri" panose="020F0502020204030204" pitchFamily="34" charset="0"/>
                  <a:cs typeface="Calibri" panose="020F0502020204030204" pitchFamily="34" charset="0"/>
                </a:rPr>
                <a:t>083 m, đỉnh Phan-xi-păng cao 3</a:t>
              </a:r>
              <a:r>
                <a:rPr lang="en-US" sz="2400" b="1" dirty="0">
                  <a:solidFill>
                    <a:srgbClr val="002060"/>
                  </a:solidFill>
                  <a:cs typeface="Calibri" panose="020F0502020204030204" pitchFamily="34" charset="0"/>
                </a:rPr>
                <a:t> </a:t>
              </a:r>
              <a:r>
                <a:rPr lang="vi-VN" sz="2400" b="1" dirty="0">
                  <a:solidFill>
                    <a:srgbClr val="002060"/>
                  </a:solidFill>
                  <a:latin typeface="Calibri" panose="020F0502020204030204" pitchFamily="34" charset="0"/>
                  <a:cs typeface="Calibri" panose="020F0502020204030204" pitchFamily="34" charset="0"/>
                </a:rPr>
                <a:t>143 m.</a:t>
              </a:r>
            </a:p>
            <a:p>
              <a:pPr marL="457200" indent="-457200" algn="just">
                <a:buFont typeface="Arial" panose="020B0604020202020204" pitchFamily="34" charset="0"/>
                <a:buChar char="•"/>
                <a:defRPr/>
              </a:pPr>
              <a:r>
                <a:rPr lang="vi-VN" sz="2400" b="1" dirty="0">
                  <a:solidFill>
                    <a:srgbClr val="002060"/>
                  </a:solidFill>
                  <a:latin typeface="Calibri" panose="020F0502020204030204" pitchFamily="34" charset="0"/>
                  <a:cs typeface="Calibri" panose="020F0502020204030204" pitchFamily="34" charset="0"/>
                </a:rPr>
                <a:t>Tháng 7: đỉnh </a:t>
              </a:r>
              <a:r>
                <a:rPr lang="en-US" sz="2400" b="1" dirty="0" err="1">
                  <a:solidFill>
                    <a:srgbClr val="002060"/>
                  </a:solidFill>
                  <a:cs typeface="Calibri" panose="020F0502020204030204" pitchFamily="34" charset="0"/>
                </a:rPr>
                <a:t>Lảo</a:t>
              </a:r>
              <a:r>
                <a:rPr lang="en-US" sz="2400" b="1" dirty="0">
                  <a:solidFill>
                    <a:srgbClr val="002060"/>
                  </a:solidFill>
                  <a:cs typeface="Calibri" panose="020F0502020204030204" pitchFamily="34" charset="0"/>
                </a:rPr>
                <a:t> </a:t>
              </a:r>
              <a:r>
                <a:rPr lang="en-US" sz="2400" b="1" dirty="0" err="1">
                  <a:solidFill>
                    <a:srgbClr val="002060"/>
                  </a:solidFill>
                  <a:cs typeface="Calibri" panose="020F0502020204030204" pitchFamily="34" charset="0"/>
                </a:rPr>
                <a:t>Thẩn</a:t>
              </a:r>
              <a:r>
                <a:rPr lang="en-US" sz="2400" b="1" dirty="0">
                  <a:solidFill>
                    <a:srgbClr val="002060"/>
                  </a:solidFill>
                  <a:cs typeface="Calibri" panose="020F0502020204030204" pitchFamily="34" charset="0"/>
                </a:rPr>
                <a:t> </a:t>
              </a:r>
              <a:r>
                <a:rPr lang="vi-VN" sz="2400" b="1" dirty="0">
                  <a:solidFill>
                    <a:srgbClr val="002060"/>
                  </a:solidFill>
                  <a:latin typeface="Calibri" panose="020F0502020204030204" pitchFamily="34" charset="0"/>
                  <a:cs typeface="Calibri" panose="020F0502020204030204" pitchFamily="34" charset="0"/>
                </a:rPr>
                <a:t>cao 2</a:t>
              </a:r>
              <a:r>
                <a:rPr lang="en-US" sz="2400" b="1" dirty="0">
                  <a:solidFill>
                    <a:srgbClr val="002060"/>
                  </a:solidFill>
                  <a:cs typeface="Calibri" panose="020F0502020204030204" pitchFamily="34" charset="0"/>
                </a:rPr>
                <a:t> </a:t>
              </a:r>
              <a:r>
                <a:rPr lang="vi-VN" sz="2400" b="1" dirty="0">
                  <a:solidFill>
                    <a:srgbClr val="002060"/>
                  </a:solidFill>
                  <a:latin typeface="Calibri" panose="020F0502020204030204" pitchFamily="34" charset="0"/>
                  <a:cs typeface="Calibri" panose="020F0502020204030204" pitchFamily="34" charset="0"/>
                </a:rPr>
                <a:t>826 m, đỉnh Tây Côn Lĩnh cao 2</a:t>
              </a:r>
              <a:r>
                <a:rPr lang="en-US" sz="2400" b="1" dirty="0">
                  <a:solidFill>
                    <a:srgbClr val="002060"/>
                  </a:solidFill>
                  <a:cs typeface="Calibri" panose="020F0502020204030204" pitchFamily="34" charset="0"/>
                </a:rPr>
                <a:t> </a:t>
              </a:r>
              <a:r>
                <a:rPr lang="vi-VN" sz="2400" b="1" dirty="0">
                  <a:solidFill>
                    <a:srgbClr val="002060"/>
                  </a:solidFill>
                  <a:latin typeface="Calibri" panose="020F0502020204030204" pitchFamily="34" charset="0"/>
                  <a:cs typeface="Calibri" panose="020F0502020204030204" pitchFamily="34" charset="0"/>
                </a:rPr>
                <a:t>427 m.</a:t>
              </a:r>
            </a:p>
            <a:p>
              <a:pPr algn="just">
                <a:defRPr/>
              </a:pPr>
              <a:r>
                <a:rPr lang="vi-VN" sz="2400" b="1" dirty="0">
                  <a:solidFill>
                    <a:srgbClr val="002060"/>
                  </a:solidFill>
                  <a:latin typeface="Calibri" panose="020F0502020204030204" pitchFamily="34" charset="0"/>
                  <a:cs typeface="Calibri" panose="020F0502020204030204" pitchFamily="34" charset="0"/>
                </a:rPr>
                <a:t>Nêu tên các đỉnh núi đó theo thứ tự từ đỉnh núi thấp nhất đến đỉnh núi cao nhất.</a:t>
              </a:r>
              <a:endParaRPr lang="en-US" sz="2400" b="1" dirty="0">
                <a:solidFill>
                  <a:srgbClr val="002060"/>
                </a:solidFill>
                <a:cs typeface="Calibri" panose="020F0502020204030204" pitchFamily="34" charset="0"/>
              </a:endParaRPr>
            </a:p>
          </p:txBody>
        </p:sp>
      </p:grpSp>
      <p:pic>
        <p:nvPicPr>
          <p:cNvPr id="14" name="Picture 13" descr="A picture containing airplane, aircraft&#10;&#10;Description automatically generated">
            <a:extLst>
              <a:ext uri="{FF2B5EF4-FFF2-40B4-BE49-F238E27FC236}">
                <a16:creationId xmlns:a16="http://schemas.microsoft.com/office/drawing/2014/main" xmlns="" id="{68C8537A-CEB8-AD4B-9593-961345BB6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18" y="2039594"/>
            <a:ext cx="2600326" cy="3467101"/>
          </a:xfrm>
          <a:prstGeom prst="rect">
            <a:avLst/>
          </a:prstGeom>
        </p:spPr>
      </p:pic>
      <p:pic>
        <p:nvPicPr>
          <p:cNvPr id="15" name="Picture 14" descr="A picture containing airplane, aircraft&#10;&#10;Description automatically generated">
            <a:extLst>
              <a:ext uri="{FF2B5EF4-FFF2-40B4-BE49-F238E27FC236}">
                <a16:creationId xmlns:a16="http://schemas.microsoft.com/office/drawing/2014/main" xmlns="" id="{4751887B-4868-1321-A02D-AEE0753EC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819" y="1971675"/>
            <a:ext cx="2950369" cy="3933825"/>
          </a:xfrm>
          <a:prstGeom prst="rect">
            <a:avLst/>
          </a:prstGeom>
        </p:spPr>
      </p:pic>
      <p:grpSp>
        <p:nvGrpSpPr>
          <p:cNvPr id="16" name="Group 15">
            <a:extLst>
              <a:ext uri="{FF2B5EF4-FFF2-40B4-BE49-F238E27FC236}">
                <a16:creationId xmlns:a16="http://schemas.microsoft.com/office/drawing/2014/main" xmlns="" id="{76C6DB34-FA3E-B148-D8B3-67D47487B18C}"/>
              </a:ext>
            </a:extLst>
          </p:cNvPr>
          <p:cNvGrpSpPr/>
          <p:nvPr/>
        </p:nvGrpSpPr>
        <p:grpSpPr>
          <a:xfrm>
            <a:off x="1903437" y="4150566"/>
            <a:ext cx="1359668" cy="535358"/>
            <a:chOff x="5107514" y="5716494"/>
            <a:chExt cx="2410395" cy="973581"/>
          </a:xfrm>
        </p:grpSpPr>
        <p:sp>
          <p:nvSpPr>
            <p:cNvPr id="17" name="Rounded Rectangle 26">
              <a:extLst>
                <a:ext uri="{FF2B5EF4-FFF2-40B4-BE49-F238E27FC236}">
                  <a16:creationId xmlns:a16="http://schemas.microsoft.com/office/drawing/2014/main" xmlns="" id="{EAD893F2-4190-543B-56C3-BA8ED1E34D45}"/>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algn="ctr">
                <a:defRPr/>
              </a:pPr>
              <a:endParaRPr lang="en-GB" sz="2800" kern="0">
                <a:solidFill>
                  <a:prstClr val="white"/>
                </a:solidFill>
              </a:endParaRPr>
            </a:p>
          </p:txBody>
        </p:sp>
        <p:sp>
          <p:nvSpPr>
            <p:cNvPr id="18" name="TextBox 17">
              <a:extLst>
                <a:ext uri="{FF2B5EF4-FFF2-40B4-BE49-F238E27FC236}">
                  <a16:creationId xmlns:a16="http://schemas.microsoft.com/office/drawing/2014/main" xmlns="" id="{18CE9D91-6A81-ED56-8442-DA3DD4623962}"/>
                </a:ext>
              </a:extLst>
            </p:cNvPr>
            <p:cNvSpPr txBox="1"/>
            <p:nvPr/>
          </p:nvSpPr>
          <p:spPr>
            <a:xfrm>
              <a:off x="5107514" y="5738568"/>
              <a:ext cx="2410395" cy="951507"/>
            </a:xfrm>
            <a:prstGeom prst="rect">
              <a:avLst/>
            </a:prstGeom>
            <a:noFill/>
          </p:spPr>
          <p:txBody>
            <a:bodyPr wrap="none" rtlCol="0">
              <a:spAutoFit/>
            </a:bodyPr>
            <a:lstStyle/>
            <a:p>
              <a:pPr algn="ctr">
                <a:defRPr/>
              </a:pPr>
              <a:r>
                <a:rPr lang="en-GB" sz="2800" b="1" kern="0" dirty="0" err="1">
                  <a:solidFill>
                    <a:prstClr val="black"/>
                  </a:solidFill>
                  <a:cs typeface="Calibri" panose="020F0502020204030204" pitchFamily="34" charset="0"/>
                </a:rPr>
                <a:t>Tháng</a:t>
              </a:r>
              <a:r>
                <a:rPr lang="en-GB" sz="2800" b="1" kern="0" dirty="0">
                  <a:solidFill>
                    <a:prstClr val="black"/>
                  </a:solidFill>
                  <a:cs typeface="Calibri" panose="020F0502020204030204" pitchFamily="34" charset="0"/>
                </a:rPr>
                <a:t> 6</a:t>
              </a:r>
            </a:p>
          </p:txBody>
        </p:sp>
      </p:grpSp>
      <p:sp>
        <p:nvSpPr>
          <p:cNvPr id="19" name="TextBox 18">
            <a:extLst>
              <a:ext uri="{FF2B5EF4-FFF2-40B4-BE49-F238E27FC236}">
                <a16:creationId xmlns:a16="http://schemas.microsoft.com/office/drawing/2014/main" xmlns="" id="{C86FEB38-8FB1-1A40-FA52-F3DF08EDA2D4}"/>
              </a:ext>
            </a:extLst>
          </p:cNvPr>
          <p:cNvSpPr txBox="1"/>
          <p:nvPr/>
        </p:nvSpPr>
        <p:spPr>
          <a:xfrm>
            <a:off x="1050133" y="2525368"/>
            <a:ext cx="1514475" cy="646331"/>
          </a:xfrm>
          <a:prstGeom prst="rect">
            <a:avLst/>
          </a:prstGeom>
          <a:noFill/>
        </p:spPr>
        <p:txBody>
          <a:bodyPr wrap="square" rtlCol="0">
            <a:spAutoFit/>
          </a:bodyPr>
          <a:lstStyle/>
          <a:p>
            <a:r>
              <a:rPr lang="vi-VN" b="1" dirty="0">
                <a:solidFill>
                  <a:srgbClr val="002060"/>
                </a:solidFill>
                <a:latin typeface="Calibri" panose="020F0502020204030204" pitchFamily="34" charset="0"/>
                <a:cs typeface="Calibri" panose="020F0502020204030204" pitchFamily="34" charset="0"/>
              </a:rPr>
              <a:t>Pu Si Lung</a:t>
            </a:r>
            <a:r>
              <a:rPr lang="en-US" b="1" dirty="0">
                <a:solidFill>
                  <a:srgbClr val="002060"/>
                </a:solidFill>
                <a:cs typeface="Calibri" panose="020F0502020204030204" pitchFamily="34" charset="0"/>
              </a:rPr>
              <a:t>: 3 083 m</a:t>
            </a:r>
            <a:endParaRPr lang="en-US" dirty="0">
              <a:solidFill>
                <a:prstClr val="black"/>
              </a:solidFill>
            </a:endParaRPr>
          </a:p>
        </p:txBody>
      </p:sp>
      <p:sp>
        <p:nvSpPr>
          <p:cNvPr id="20" name="TextBox 19">
            <a:extLst>
              <a:ext uri="{FF2B5EF4-FFF2-40B4-BE49-F238E27FC236}">
                <a16:creationId xmlns:a16="http://schemas.microsoft.com/office/drawing/2014/main" xmlns="" id="{74711C95-2019-9BAF-9594-2779B916AC6E}"/>
              </a:ext>
            </a:extLst>
          </p:cNvPr>
          <p:cNvSpPr txBox="1"/>
          <p:nvPr/>
        </p:nvSpPr>
        <p:spPr>
          <a:xfrm>
            <a:off x="3221832" y="2401543"/>
            <a:ext cx="1928813" cy="646331"/>
          </a:xfrm>
          <a:prstGeom prst="rect">
            <a:avLst/>
          </a:prstGeom>
          <a:noFill/>
        </p:spPr>
        <p:txBody>
          <a:bodyPr wrap="square" rtlCol="0">
            <a:spAutoFit/>
          </a:bodyPr>
          <a:lstStyle/>
          <a:p>
            <a:r>
              <a:rPr lang="en-US" b="1" dirty="0">
                <a:solidFill>
                  <a:srgbClr val="002060"/>
                </a:solidFill>
                <a:cs typeface="Calibri" panose="020F0502020204030204" pitchFamily="34" charset="0"/>
              </a:rPr>
              <a:t>Phan-xi-</a:t>
            </a:r>
            <a:r>
              <a:rPr lang="en-US" b="1" dirty="0" err="1">
                <a:solidFill>
                  <a:srgbClr val="002060"/>
                </a:solidFill>
                <a:cs typeface="Calibri" panose="020F0502020204030204" pitchFamily="34" charset="0"/>
              </a:rPr>
              <a:t>păng</a:t>
            </a:r>
            <a:r>
              <a:rPr lang="en-US" b="1" dirty="0">
                <a:solidFill>
                  <a:srgbClr val="002060"/>
                </a:solidFill>
                <a:cs typeface="Calibri" panose="020F0502020204030204" pitchFamily="34" charset="0"/>
              </a:rPr>
              <a:t>: 3 143 m.</a:t>
            </a:r>
          </a:p>
        </p:txBody>
      </p:sp>
      <p:pic>
        <p:nvPicPr>
          <p:cNvPr id="21" name="Picture 20" descr="A picture containing airplane, aircraft&#10;&#10;Description automatically generated">
            <a:extLst>
              <a:ext uri="{FF2B5EF4-FFF2-40B4-BE49-F238E27FC236}">
                <a16:creationId xmlns:a16="http://schemas.microsoft.com/office/drawing/2014/main" xmlns="" id="{3EFE092B-9DB7-D9A5-C4ED-BADD63B221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6269" y="2163419"/>
            <a:ext cx="2471738" cy="3295651"/>
          </a:xfrm>
          <a:prstGeom prst="rect">
            <a:avLst/>
          </a:prstGeom>
        </p:spPr>
      </p:pic>
      <p:pic>
        <p:nvPicPr>
          <p:cNvPr id="22" name="Picture 21" descr="A picture containing airplane, aircraft&#10;&#10;Description automatically generated">
            <a:extLst>
              <a:ext uri="{FF2B5EF4-FFF2-40B4-BE49-F238E27FC236}">
                <a16:creationId xmlns:a16="http://schemas.microsoft.com/office/drawing/2014/main" xmlns="" id="{4FD5D022-A259-2E9E-2930-5294BA1D5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6512" y="2249144"/>
            <a:ext cx="2393156" cy="3190874"/>
          </a:xfrm>
          <a:prstGeom prst="rect">
            <a:avLst/>
          </a:prstGeom>
        </p:spPr>
      </p:pic>
      <p:grpSp>
        <p:nvGrpSpPr>
          <p:cNvPr id="23" name="Group 22">
            <a:extLst>
              <a:ext uri="{FF2B5EF4-FFF2-40B4-BE49-F238E27FC236}">
                <a16:creationId xmlns:a16="http://schemas.microsoft.com/office/drawing/2014/main" xmlns="" id="{81D89203-FE2B-6F31-391C-B493D8E7CB8F}"/>
              </a:ext>
            </a:extLst>
          </p:cNvPr>
          <p:cNvGrpSpPr/>
          <p:nvPr/>
        </p:nvGrpSpPr>
        <p:grpSpPr>
          <a:xfrm>
            <a:off x="6111107" y="4177989"/>
            <a:ext cx="1359668" cy="523220"/>
            <a:chOff x="5107514" y="5695504"/>
            <a:chExt cx="2410395" cy="1028591"/>
          </a:xfrm>
        </p:grpSpPr>
        <p:sp>
          <p:nvSpPr>
            <p:cNvPr id="24" name="Rounded Rectangle 26">
              <a:extLst>
                <a:ext uri="{FF2B5EF4-FFF2-40B4-BE49-F238E27FC236}">
                  <a16:creationId xmlns:a16="http://schemas.microsoft.com/office/drawing/2014/main" xmlns="" id="{9BE5A9BC-7EBB-0DE7-D437-3730575D482E}"/>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algn="ctr">
                <a:defRPr/>
              </a:pPr>
              <a:endParaRPr lang="en-GB" sz="2800" kern="0">
                <a:solidFill>
                  <a:prstClr val="white"/>
                </a:solidFill>
              </a:endParaRPr>
            </a:p>
          </p:txBody>
        </p:sp>
        <p:sp>
          <p:nvSpPr>
            <p:cNvPr id="25" name="TextBox 24">
              <a:extLst>
                <a:ext uri="{FF2B5EF4-FFF2-40B4-BE49-F238E27FC236}">
                  <a16:creationId xmlns:a16="http://schemas.microsoft.com/office/drawing/2014/main" xmlns="" id="{AD977C9A-19A9-ABC2-3358-BA7F23703C19}"/>
                </a:ext>
              </a:extLst>
            </p:cNvPr>
            <p:cNvSpPr txBox="1"/>
            <p:nvPr/>
          </p:nvSpPr>
          <p:spPr>
            <a:xfrm>
              <a:off x="5107514" y="5695504"/>
              <a:ext cx="2410395" cy="1028591"/>
            </a:xfrm>
            <a:prstGeom prst="rect">
              <a:avLst/>
            </a:prstGeom>
            <a:noFill/>
          </p:spPr>
          <p:txBody>
            <a:bodyPr wrap="none" rtlCol="0">
              <a:spAutoFit/>
            </a:bodyPr>
            <a:lstStyle/>
            <a:p>
              <a:pPr algn="ctr">
                <a:defRPr/>
              </a:pPr>
              <a:r>
                <a:rPr lang="en-GB" sz="2800" b="1" kern="0" dirty="0" err="1">
                  <a:solidFill>
                    <a:prstClr val="black"/>
                  </a:solidFill>
                  <a:cs typeface="Calibri" panose="020F0502020204030204" pitchFamily="34" charset="0"/>
                </a:rPr>
                <a:t>Tháng</a:t>
              </a:r>
              <a:r>
                <a:rPr lang="en-GB" sz="2800" b="1" kern="0" dirty="0">
                  <a:solidFill>
                    <a:prstClr val="black"/>
                  </a:solidFill>
                  <a:cs typeface="Calibri" panose="020F0502020204030204" pitchFamily="34" charset="0"/>
                </a:rPr>
                <a:t> 7</a:t>
              </a:r>
            </a:p>
          </p:txBody>
        </p:sp>
      </p:grpSp>
      <p:sp>
        <p:nvSpPr>
          <p:cNvPr id="26" name="TextBox 25">
            <a:extLst>
              <a:ext uri="{FF2B5EF4-FFF2-40B4-BE49-F238E27FC236}">
                <a16:creationId xmlns:a16="http://schemas.microsoft.com/office/drawing/2014/main" xmlns="" id="{B1C3FC68-D7BE-618B-EAAF-D933F772B2C1}"/>
              </a:ext>
            </a:extLst>
          </p:cNvPr>
          <p:cNvSpPr txBox="1"/>
          <p:nvPr/>
        </p:nvSpPr>
        <p:spPr>
          <a:xfrm>
            <a:off x="5122070" y="2639668"/>
            <a:ext cx="1514475" cy="646331"/>
          </a:xfrm>
          <a:prstGeom prst="rect">
            <a:avLst/>
          </a:prstGeom>
          <a:noFill/>
        </p:spPr>
        <p:txBody>
          <a:bodyPr wrap="square" rtlCol="0">
            <a:spAutoFit/>
          </a:bodyPr>
          <a:lstStyle/>
          <a:p>
            <a:r>
              <a:rPr lang="en-US" b="1" dirty="0" err="1">
                <a:solidFill>
                  <a:srgbClr val="002060"/>
                </a:solidFill>
                <a:cs typeface="Calibri" panose="020F0502020204030204" pitchFamily="34" charset="0"/>
              </a:rPr>
              <a:t>Lảo</a:t>
            </a:r>
            <a:r>
              <a:rPr lang="en-US" b="1" dirty="0">
                <a:solidFill>
                  <a:srgbClr val="002060"/>
                </a:solidFill>
                <a:cs typeface="Calibri" panose="020F0502020204030204" pitchFamily="34" charset="0"/>
              </a:rPr>
              <a:t> </a:t>
            </a:r>
            <a:r>
              <a:rPr lang="en-US" b="1" dirty="0" err="1">
                <a:solidFill>
                  <a:srgbClr val="002060"/>
                </a:solidFill>
                <a:cs typeface="Calibri" panose="020F0502020204030204" pitchFamily="34" charset="0"/>
              </a:rPr>
              <a:t>Thẩn</a:t>
            </a:r>
            <a:r>
              <a:rPr lang="en-US" b="1" dirty="0">
                <a:solidFill>
                  <a:srgbClr val="002060"/>
                </a:solidFill>
                <a:cs typeface="Calibri" panose="020F0502020204030204" pitchFamily="34" charset="0"/>
              </a:rPr>
              <a:t>: 2 826 m</a:t>
            </a:r>
            <a:endParaRPr lang="en-US" dirty="0">
              <a:solidFill>
                <a:prstClr val="black"/>
              </a:solidFill>
            </a:endParaRPr>
          </a:p>
        </p:txBody>
      </p:sp>
      <p:sp>
        <p:nvSpPr>
          <p:cNvPr id="27" name="TextBox 26">
            <a:extLst>
              <a:ext uri="{FF2B5EF4-FFF2-40B4-BE49-F238E27FC236}">
                <a16:creationId xmlns:a16="http://schemas.microsoft.com/office/drawing/2014/main" xmlns="" id="{BF00E32F-1B49-BD48-046F-74F21C09AD0C}"/>
              </a:ext>
            </a:extLst>
          </p:cNvPr>
          <p:cNvSpPr txBox="1"/>
          <p:nvPr/>
        </p:nvSpPr>
        <p:spPr>
          <a:xfrm>
            <a:off x="6843713" y="2763493"/>
            <a:ext cx="1928813" cy="646331"/>
          </a:xfrm>
          <a:prstGeom prst="rect">
            <a:avLst/>
          </a:prstGeom>
          <a:noFill/>
        </p:spPr>
        <p:txBody>
          <a:bodyPr wrap="square" rtlCol="0">
            <a:spAutoFit/>
          </a:bodyPr>
          <a:lstStyle/>
          <a:p>
            <a:r>
              <a:rPr lang="en-US" b="1" dirty="0" err="1">
                <a:solidFill>
                  <a:srgbClr val="002060"/>
                </a:solidFill>
                <a:cs typeface="Calibri" panose="020F0502020204030204" pitchFamily="34" charset="0"/>
              </a:rPr>
              <a:t>Tây</a:t>
            </a:r>
            <a:r>
              <a:rPr lang="en-US" b="1" dirty="0">
                <a:solidFill>
                  <a:srgbClr val="002060"/>
                </a:solidFill>
                <a:cs typeface="Calibri" panose="020F0502020204030204" pitchFamily="34" charset="0"/>
              </a:rPr>
              <a:t> </a:t>
            </a:r>
            <a:r>
              <a:rPr lang="en-US" b="1" dirty="0" err="1">
                <a:solidFill>
                  <a:srgbClr val="002060"/>
                </a:solidFill>
                <a:cs typeface="Calibri" panose="020F0502020204030204" pitchFamily="34" charset="0"/>
              </a:rPr>
              <a:t>Côn</a:t>
            </a:r>
            <a:r>
              <a:rPr lang="en-US" b="1" dirty="0">
                <a:solidFill>
                  <a:srgbClr val="002060"/>
                </a:solidFill>
                <a:cs typeface="Calibri" panose="020F0502020204030204" pitchFamily="34" charset="0"/>
              </a:rPr>
              <a:t> </a:t>
            </a:r>
            <a:r>
              <a:rPr lang="en-US" b="1" dirty="0" err="1">
                <a:solidFill>
                  <a:srgbClr val="002060"/>
                </a:solidFill>
                <a:cs typeface="Calibri" panose="020F0502020204030204" pitchFamily="34" charset="0"/>
              </a:rPr>
              <a:t>Lĩnh</a:t>
            </a:r>
            <a:r>
              <a:rPr lang="en-US" b="1" dirty="0">
                <a:solidFill>
                  <a:srgbClr val="002060"/>
                </a:solidFill>
                <a:cs typeface="Calibri" panose="020F0502020204030204" pitchFamily="34" charset="0"/>
              </a:rPr>
              <a:t>: 2 427 m</a:t>
            </a:r>
          </a:p>
        </p:txBody>
      </p:sp>
      <p:sp>
        <p:nvSpPr>
          <p:cNvPr id="28" name="TextBox 27">
            <a:extLst>
              <a:ext uri="{FF2B5EF4-FFF2-40B4-BE49-F238E27FC236}">
                <a16:creationId xmlns:a16="http://schemas.microsoft.com/office/drawing/2014/main" xmlns="" id="{CB01E59D-A9D6-F201-5861-1E02E55CF3B6}"/>
              </a:ext>
            </a:extLst>
          </p:cNvPr>
          <p:cNvSpPr txBox="1"/>
          <p:nvPr/>
        </p:nvSpPr>
        <p:spPr>
          <a:xfrm>
            <a:off x="1543051" y="4944719"/>
            <a:ext cx="6836569" cy="1077218"/>
          </a:xfrm>
          <a:prstGeom prst="rect">
            <a:avLst/>
          </a:prstGeom>
          <a:noFill/>
        </p:spPr>
        <p:txBody>
          <a:bodyPr wrap="square" rtlCol="0">
            <a:spAutoFit/>
          </a:bodyPr>
          <a:lstStyle/>
          <a:p>
            <a:r>
              <a:rPr lang="de-DE" sz="3200" b="1" dirty="0">
                <a:solidFill>
                  <a:srgbClr val="FF0000"/>
                </a:solidFill>
                <a:cs typeface="Calibri" panose="020F0502020204030204" pitchFamily="34" charset="0"/>
              </a:rPr>
              <a:t>So sánh</a:t>
            </a:r>
            <a:r>
              <a:rPr lang="de-DE" sz="3200" b="1">
                <a:solidFill>
                  <a:srgbClr val="FF0000"/>
                </a:solidFill>
                <a:cs typeface="Calibri" panose="020F0502020204030204" pitchFamily="34" charset="0"/>
              </a:rPr>
              <a:t>: 2 427 </a:t>
            </a:r>
            <a:r>
              <a:rPr lang="de-DE" sz="3200" b="1" dirty="0">
                <a:solidFill>
                  <a:srgbClr val="FF0000"/>
                </a:solidFill>
                <a:cs typeface="Calibri" panose="020F0502020204030204" pitchFamily="34" charset="0"/>
              </a:rPr>
              <a:t>m </a:t>
            </a:r>
            <a:r>
              <a:rPr lang="de-DE" sz="3200" b="1">
                <a:solidFill>
                  <a:srgbClr val="FF0000"/>
                </a:solidFill>
                <a:cs typeface="Calibri" panose="020F0502020204030204" pitchFamily="34" charset="0"/>
              </a:rPr>
              <a:t>&lt; 2 826 </a:t>
            </a:r>
            <a:r>
              <a:rPr lang="de-DE" sz="3200" b="1" dirty="0">
                <a:solidFill>
                  <a:srgbClr val="FF0000"/>
                </a:solidFill>
                <a:cs typeface="Calibri" panose="020F0502020204030204" pitchFamily="34" charset="0"/>
              </a:rPr>
              <a:t>m </a:t>
            </a:r>
            <a:r>
              <a:rPr lang="de-DE" sz="3200" b="1">
                <a:solidFill>
                  <a:srgbClr val="FF0000"/>
                </a:solidFill>
                <a:cs typeface="Calibri" panose="020F0502020204030204" pitchFamily="34" charset="0"/>
              </a:rPr>
              <a:t>&lt; 3 083 </a:t>
            </a:r>
            <a:r>
              <a:rPr lang="de-DE" sz="3200" b="1" dirty="0">
                <a:solidFill>
                  <a:srgbClr val="FF0000"/>
                </a:solidFill>
                <a:cs typeface="Calibri" panose="020F0502020204030204" pitchFamily="34" charset="0"/>
              </a:rPr>
              <a:t>m </a:t>
            </a:r>
            <a:r>
              <a:rPr lang="de-DE" sz="3200" b="1">
                <a:solidFill>
                  <a:srgbClr val="FF0000"/>
                </a:solidFill>
                <a:cs typeface="Calibri" panose="020F0502020204030204" pitchFamily="34" charset="0"/>
              </a:rPr>
              <a:t>&lt; 3 143 </a:t>
            </a:r>
            <a:r>
              <a:rPr lang="de-DE" sz="3200" b="1" dirty="0">
                <a:solidFill>
                  <a:srgbClr val="FF0000"/>
                </a:solidFill>
                <a:cs typeface="Calibri" panose="020F0502020204030204" pitchFamily="34" charset="0"/>
              </a:rPr>
              <a:t>m </a:t>
            </a:r>
            <a:endParaRPr lang="en-US" sz="3200" b="1" dirty="0">
              <a:solidFill>
                <a:srgbClr val="FF0000"/>
              </a:solidFill>
              <a:cs typeface="Calibri" panose="020F0502020204030204" pitchFamily="34" charset="0"/>
            </a:endParaRPr>
          </a:p>
        </p:txBody>
      </p:sp>
      <p:sp>
        <p:nvSpPr>
          <p:cNvPr id="29" name="TextBox 28">
            <a:extLst>
              <a:ext uri="{FF2B5EF4-FFF2-40B4-BE49-F238E27FC236}">
                <a16:creationId xmlns:a16="http://schemas.microsoft.com/office/drawing/2014/main" xmlns="" id="{8B180D15-E766-6BB5-01AD-21DFFC37261E}"/>
              </a:ext>
            </a:extLst>
          </p:cNvPr>
          <p:cNvSpPr txBox="1"/>
          <p:nvPr/>
        </p:nvSpPr>
        <p:spPr>
          <a:xfrm>
            <a:off x="464345" y="5592417"/>
            <a:ext cx="8265319" cy="1569660"/>
          </a:xfrm>
          <a:prstGeom prst="rect">
            <a:avLst/>
          </a:prstGeom>
          <a:noFill/>
        </p:spPr>
        <p:txBody>
          <a:bodyPr wrap="square" rtlCol="0">
            <a:spAutoFit/>
          </a:bodyPr>
          <a:lstStyle/>
          <a:p>
            <a:pPr algn="just"/>
            <a:r>
              <a:rPr lang="de-DE" sz="3200" b="1" dirty="0">
                <a:solidFill>
                  <a:srgbClr val="FF0000"/>
                </a:solidFill>
                <a:cs typeface="Calibri" panose="020F0502020204030204" pitchFamily="34" charset="0"/>
              </a:rPr>
              <a:t>Sắp xếp từ đỉnh núi </a:t>
            </a:r>
            <a:r>
              <a:rPr lang="de-DE" sz="3200" b="1">
                <a:solidFill>
                  <a:srgbClr val="FF0000"/>
                </a:solidFill>
                <a:cs typeface="Calibri" panose="020F0502020204030204" pitchFamily="34" charset="0"/>
              </a:rPr>
              <a:t>thấp đến </a:t>
            </a:r>
            <a:r>
              <a:rPr lang="de-DE" sz="3200" b="1" dirty="0">
                <a:solidFill>
                  <a:srgbClr val="FF0000"/>
                </a:solidFill>
                <a:cs typeface="Calibri" panose="020F0502020204030204" pitchFamily="34" charset="0"/>
              </a:rPr>
              <a:t>đỉnh cao nhất: đỉnh Tây Côn Lĩnh; đỉnh Lảo Thẩn; đỉnh Pu Si Lung; đỉnh Phan-xi-păng.</a:t>
            </a:r>
            <a:endParaRPr lang="en-US" sz="32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51067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Effect transition="in" filter="wipe(down)">
                                      <p:cBhvr>
                                        <p:cTn id="66" dur="500"/>
                                        <p:tgtEl>
                                          <p:spTgt spid="2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9">
                                            <p:txEl>
                                              <p:pRg st="0" end="0"/>
                                            </p:txEl>
                                          </p:spTgt>
                                        </p:tgtEl>
                                        <p:attrNameLst>
                                          <p:attrName>style.visibility</p:attrName>
                                        </p:attrNameLst>
                                      </p:cBhvr>
                                      <p:to>
                                        <p:strVal val="visible"/>
                                      </p:to>
                                    </p:set>
                                    <p:animEffect transition="in" filter="wipe(down)">
                                      <p:cBhvr>
                                        <p:cTn id="7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4341911-F7DF-9B45-7FBB-CC8AB278F6E4}"/>
              </a:ext>
            </a:extLst>
          </p:cNvPr>
          <p:cNvPicPr>
            <a:picLocks noChangeAspect="1"/>
          </p:cNvPicPr>
          <p:nvPr/>
        </p:nvPicPr>
        <p:blipFill>
          <a:blip r:embed="rId2"/>
          <a:stretch>
            <a:fillRect/>
          </a:stretch>
        </p:blipFill>
        <p:spPr>
          <a:xfrm>
            <a:off x="2807499" y="418275"/>
            <a:ext cx="4574383" cy="3182179"/>
          </a:xfrm>
          <a:prstGeom prst="rect">
            <a:avLst/>
          </a:prstGeom>
        </p:spPr>
      </p:pic>
      <p:sp>
        <p:nvSpPr>
          <p:cNvPr id="4" name="TextBox 3">
            <a:extLst>
              <a:ext uri="{FF2B5EF4-FFF2-40B4-BE49-F238E27FC236}">
                <a16:creationId xmlns:a16="http://schemas.microsoft.com/office/drawing/2014/main" xmlns="" id="{817BDA04-C054-2C73-A548-C957E570AD08}"/>
              </a:ext>
            </a:extLst>
          </p:cNvPr>
          <p:cNvSpPr txBox="1"/>
          <p:nvPr/>
        </p:nvSpPr>
        <p:spPr>
          <a:xfrm>
            <a:off x="2043116" y="3571882"/>
            <a:ext cx="7015163" cy="584775"/>
          </a:xfrm>
          <a:prstGeom prst="rect">
            <a:avLst/>
          </a:prstGeom>
          <a:noFill/>
        </p:spPr>
        <p:txBody>
          <a:bodyPr wrap="square" rtlCol="0">
            <a:spAutoFit/>
          </a:bodyPr>
          <a:lstStyle/>
          <a:p>
            <a:r>
              <a:rPr lang="en-US" sz="3200" b="1" dirty="0">
                <a:solidFill>
                  <a:srgbClr val="FF0000"/>
                </a:solidFill>
                <a:cs typeface="Calibri" panose="020F0502020204030204" pitchFamily="34" charset="0"/>
              </a:rPr>
              <a:t>1.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bé</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nhất</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có</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bốn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chữ</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là</a:t>
            </a:r>
            <a:r>
              <a:rPr lang="en-US" sz="3200" b="1" dirty="0">
                <a:solidFill>
                  <a:srgbClr val="FF0000"/>
                </a:solidFill>
                <a:cs typeface="Calibri" panose="020F0502020204030204" pitchFamily="34" charset="0"/>
              </a:rPr>
              <a:t>: 1 000</a:t>
            </a:r>
          </a:p>
        </p:txBody>
      </p:sp>
      <p:sp>
        <p:nvSpPr>
          <p:cNvPr id="5" name="Rectangle: Rounded Corners 4">
            <a:extLst>
              <a:ext uri="{FF2B5EF4-FFF2-40B4-BE49-F238E27FC236}">
                <a16:creationId xmlns:a16="http://schemas.microsoft.com/office/drawing/2014/main" xmlns="" id="{8850C2DD-8214-90A9-17E7-F131EF422405}"/>
              </a:ext>
            </a:extLst>
          </p:cNvPr>
          <p:cNvSpPr/>
          <p:nvPr/>
        </p:nvSpPr>
        <p:spPr>
          <a:xfrm>
            <a:off x="3364706" y="1390659"/>
            <a:ext cx="714375"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cs typeface="Calibri" panose="020F0502020204030204" pitchFamily="34" charset="0"/>
              </a:rPr>
              <a:t>1 023</a:t>
            </a:r>
          </a:p>
        </p:txBody>
      </p:sp>
      <p:sp>
        <p:nvSpPr>
          <p:cNvPr id="6" name="TextBox 5">
            <a:extLst>
              <a:ext uri="{FF2B5EF4-FFF2-40B4-BE49-F238E27FC236}">
                <a16:creationId xmlns:a16="http://schemas.microsoft.com/office/drawing/2014/main" xmlns="" id="{DFBD475F-A765-DE99-0064-AB53D6E2C15A}"/>
              </a:ext>
            </a:extLst>
          </p:cNvPr>
          <p:cNvSpPr txBox="1"/>
          <p:nvPr/>
        </p:nvSpPr>
        <p:spPr>
          <a:xfrm>
            <a:off x="2043116" y="4086230"/>
            <a:ext cx="7015163" cy="1077218"/>
          </a:xfrm>
          <a:prstGeom prst="rect">
            <a:avLst/>
          </a:prstGeom>
          <a:noFill/>
        </p:spPr>
        <p:txBody>
          <a:bodyPr wrap="square" rtlCol="0">
            <a:spAutoFit/>
          </a:bodyPr>
          <a:lstStyle/>
          <a:p>
            <a:r>
              <a:rPr lang="en-US" sz="3200" b="1" dirty="0">
                <a:solidFill>
                  <a:srgbClr val="FF0000"/>
                </a:solidFill>
                <a:cs typeface="Calibri" panose="020F0502020204030204" pitchFamily="34" charset="0"/>
              </a:rPr>
              <a:t>2.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bé</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nhất</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có</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bốn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chữ</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khác</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nhau</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là</a:t>
            </a:r>
            <a:r>
              <a:rPr lang="en-US" sz="3200" b="1" dirty="0">
                <a:solidFill>
                  <a:srgbClr val="FF0000"/>
                </a:solidFill>
                <a:cs typeface="Calibri" panose="020F0502020204030204" pitchFamily="34" charset="0"/>
              </a:rPr>
              <a:t>: 1 023</a:t>
            </a:r>
          </a:p>
        </p:txBody>
      </p:sp>
      <p:pic>
        <p:nvPicPr>
          <p:cNvPr id="7" name="Picture 6" descr="A picture containing text&#10;&#10;Description automatically generated">
            <a:extLst>
              <a:ext uri="{FF2B5EF4-FFF2-40B4-BE49-F238E27FC236}">
                <a16:creationId xmlns:a16="http://schemas.microsoft.com/office/drawing/2014/main" xmlns="" id="{489C1EB1-C588-D402-0047-E4777F334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87" y="1541344"/>
            <a:ext cx="3342766" cy="4224946"/>
          </a:xfrm>
          <a:prstGeom prst="rect">
            <a:avLst/>
          </a:prstGeom>
        </p:spPr>
      </p:pic>
      <p:sp>
        <p:nvSpPr>
          <p:cNvPr id="30" name="TextBox 29">
            <a:extLst>
              <a:ext uri="{FF2B5EF4-FFF2-40B4-BE49-F238E27FC236}">
                <a16:creationId xmlns:a16="http://schemas.microsoft.com/office/drawing/2014/main" xmlns="" id="{EC3A6BEB-9370-093A-5E41-43F408D5CD61}"/>
              </a:ext>
            </a:extLst>
          </p:cNvPr>
          <p:cNvSpPr txBox="1"/>
          <p:nvPr/>
        </p:nvSpPr>
        <p:spPr>
          <a:xfrm>
            <a:off x="85736" y="2141045"/>
            <a:ext cx="2083059" cy="984885"/>
          </a:xfrm>
          <a:prstGeom prst="rect">
            <a:avLst/>
          </a:prstGeom>
          <a:noFill/>
        </p:spPr>
        <p:txBody>
          <a:bodyPr wrap="square" lIns="0" tIns="0" rIns="0" bIns="0" rtlCol="0">
            <a:spAutoFit/>
          </a:bodyPr>
          <a:lstStyle/>
          <a:p>
            <a:pPr algn="ctr">
              <a:defRPr/>
            </a:pPr>
            <a:r>
              <a:rPr lang="en-US" sz="3200" b="1" dirty="0" err="1">
                <a:solidFill>
                  <a:srgbClr val="70AD47"/>
                </a:solidFill>
                <a:cs typeface="Calibri" panose="020F0502020204030204" pitchFamily="34" charset="0"/>
              </a:rPr>
              <a:t>Thảo</a:t>
            </a:r>
            <a:r>
              <a:rPr lang="en-US" sz="3200" b="1" dirty="0">
                <a:solidFill>
                  <a:srgbClr val="70AD47"/>
                </a:solidFill>
                <a:cs typeface="Calibri" panose="020F0502020204030204" pitchFamily="34" charset="0"/>
              </a:rPr>
              <a:t> </a:t>
            </a:r>
            <a:r>
              <a:rPr lang="en-US" sz="3200" b="1" dirty="0" err="1">
                <a:solidFill>
                  <a:srgbClr val="70AD47"/>
                </a:solidFill>
                <a:cs typeface="Calibri" panose="020F0502020204030204" pitchFamily="34" charset="0"/>
              </a:rPr>
              <a:t>luận</a:t>
            </a:r>
            <a:r>
              <a:rPr lang="en-US" sz="3200" b="1" dirty="0">
                <a:solidFill>
                  <a:srgbClr val="70AD47"/>
                </a:solidFill>
                <a:cs typeface="Calibri" panose="020F0502020204030204" pitchFamily="34" charset="0"/>
              </a:rPr>
              <a:t> </a:t>
            </a:r>
          </a:p>
          <a:p>
            <a:pPr algn="ctr">
              <a:defRPr/>
            </a:pPr>
            <a:r>
              <a:rPr lang="en-US" sz="3200" b="1" dirty="0" err="1">
                <a:solidFill>
                  <a:srgbClr val="70AD47"/>
                </a:solidFill>
                <a:cs typeface="Calibri" panose="020F0502020204030204" pitchFamily="34" charset="0"/>
              </a:rPr>
              <a:t>nhóm</a:t>
            </a:r>
            <a:r>
              <a:rPr lang="en-US" sz="3200" b="1" dirty="0">
                <a:solidFill>
                  <a:srgbClr val="70AD47"/>
                </a:solidFill>
                <a:cs typeface="Calibri" panose="020F0502020204030204" pitchFamily="34" charset="0"/>
              </a:rPr>
              <a:t> </a:t>
            </a:r>
            <a:r>
              <a:rPr lang="en-US" sz="3200" b="1" dirty="0" err="1">
                <a:solidFill>
                  <a:srgbClr val="70AD47"/>
                </a:solidFill>
                <a:cs typeface="Calibri" panose="020F0502020204030204" pitchFamily="34" charset="0"/>
              </a:rPr>
              <a:t>đôi</a:t>
            </a:r>
            <a:endParaRPr lang="en-US" sz="3200" b="1" dirty="0">
              <a:solidFill>
                <a:srgbClr val="70AD47"/>
              </a:solidFill>
              <a:cs typeface="Calibri" panose="020F0502020204030204" pitchFamily="34" charset="0"/>
            </a:endParaRPr>
          </a:p>
        </p:txBody>
      </p:sp>
      <p:sp>
        <p:nvSpPr>
          <p:cNvPr id="31" name="Rectangle: Rounded Corners 30">
            <a:extLst>
              <a:ext uri="{FF2B5EF4-FFF2-40B4-BE49-F238E27FC236}">
                <a16:creationId xmlns:a16="http://schemas.microsoft.com/office/drawing/2014/main" xmlns="" id="{A22EBC4D-EBD9-F234-53F0-F98839FFD69E}"/>
              </a:ext>
            </a:extLst>
          </p:cNvPr>
          <p:cNvSpPr/>
          <p:nvPr/>
        </p:nvSpPr>
        <p:spPr>
          <a:xfrm>
            <a:off x="3657602" y="3095634"/>
            <a:ext cx="714375"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cs typeface="Calibri" panose="020F0502020204030204" pitchFamily="34" charset="0"/>
              </a:rPr>
              <a:t>1 000</a:t>
            </a:r>
          </a:p>
        </p:txBody>
      </p:sp>
      <p:sp>
        <p:nvSpPr>
          <p:cNvPr id="32" name="TextBox 31">
            <a:extLst>
              <a:ext uri="{FF2B5EF4-FFF2-40B4-BE49-F238E27FC236}">
                <a16:creationId xmlns:a16="http://schemas.microsoft.com/office/drawing/2014/main" xmlns="" id="{ABB66900-EC2D-CD87-1057-FDE4972BA531}"/>
              </a:ext>
            </a:extLst>
          </p:cNvPr>
          <p:cNvSpPr txBox="1"/>
          <p:nvPr/>
        </p:nvSpPr>
        <p:spPr>
          <a:xfrm>
            <a:off x="2035973" y="4743455"/>
            <a:ext cx="7015163" cy="1077218"/>
          </a:xfrm>
          <a:prstGeom prst="rect">
            <a:avLst/>
          </a:prstGeom>
          <a:noFill/>
        </p:spPr>
        <p:txBody>
          <a:bodyPr wrap="square" rtlCol="0">
            <a:spAutoFit/>
          </a:bodyPr>
          <a:lstStyle/>
          <a:p>
            <a:r>
              <a:rPr lang="en-US" sz="3200" b="1" dirty="0">
                <a:solidFill>
                  <a:srgbClr val="FF0000"/>
                </a:solidFill>
                <a:cs typeface="Calibri" panose="020F0502020204030204" pitchFamily="34" charset="0"/>
              </a:rPr>
              <a:t>3.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bé</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nhất</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có</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bốn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chữ</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giống</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nhau</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là</a:t>
            </a:r>
            <a:r>
              <a:rPr lang="en-US" sz="3200" b="1" dirty="0">
                <a:solidFill>
                  <a:srgbClr val="FF0000"/>
                </a:solidFill>
                <a:cs typeface="Calibri" panose="020F0502020204030204" pitchFamily="34" charset="0"/>
              </a:rPr>
              <a:t>: 1 111</a:t>
            </a:r>
          </a:p>
        </p:txBody>
      </p:sp>
      <p:sp>
        <p:nvSpPr>
          <p:cNvPr id="33" name="Rectangle: Rounded Corners 32">
            <a:extLst>
              <a:ext uri="{FF2B5EF4-FFF2-40B4-BE49-F238E27FC236}">
                <a16:creationId xmlns:a16="http://schemas.microsoft.com/office/drawing/2014/main" xmlns="" id="{BF44D6BC-B4ED-5785-F2BE-36D0195B79CE}"/>
              </a:ext>
            </a:extLst>
          </p:cNvPr>
          <p:cNvSpPr/>
          <p:nvPr/>
        </p:nvSpPr>
        <p:spPr>
          <a:xfrm>
            <a:off x="5236370" y="1295409"/>
            <a:ext cx="714375"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cs typeface="Calibri" panose="020F0502020204030204" pitchFamily="34" charset="0"/>
              </a:rPr>
              <a:t>1 111</a:t>
            </a:r>
          </a:p>
        </p:txBody>
      </p:sp>
      <p:sp>
        <p:nvSpPr>
          <p:cNvPr id="34" name="TextBox 33">
            <a:extLst>
              <a:ext uri="{FF2B5EF4-FFF2-40B4-BE49-F238E27FC236}">
                <a16:creationId xmlns:a16="http://schemas.microsoft.com/office/drawing/2014/main" xmlns="" id="{85CE01C9-91A9-9E3C-0815-B6942E902394}"/>
              </a:ext>
            </a:extLst>
          </p:cNvPr>
          <p:cNvSpPr txBox="1"/>
          <p:nvPr/>
        </p:nvSpPr>
        <p:spPr>
          <a:xfrm>
            <a:off x="2007398" y="5362580"/>
            <a:ext cx="7015163" cy="1077218"/>
          </a:xfrm>
          <a:prstGeom prst="rect">
            <a:avLst/>
          </a:prstGeom>
          <a:noFill/>
        </p:spPr>
        <p:txBody>
          <a:bodyPr wrap="square" rtlCol="0">
            <a:spAutoFit/>
          </a:bodyPr>
          <a:lstStyle/>
          <a:p>
            <a:r>
              <a:rPr lang="en-US" sz="3200" b="1" dirty="0">
                <a:solidFill>
                  <a:srgbClr val="FF0000"/>
                </a:solidFill>
                <a:cs typeface="Calibri" panose="020F0502020204030204" pitchFamily="34" charset="0"/>
              </a:rPr>
              <a:t>4.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lớn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nhất</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có</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bốn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chữ</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khác</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nhau</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là</a:t>
            </a:r>
            <a:r>
              <a:rPr lang="en-US" sz="3200" b="1" dirty="0">
                <a:solidFill>
                  <a:srgbClr val="FF0000"/>
                </a:solidFill>
                <a:cs typeface="Calibri" panose="020F0502020204030204" pitchFamily="34" charset="0"/>
              </a:rPr>
              <a:t>: 9 876</a:t>
            </a:r>
          </a:p>
        </p:txBody>
      </p:sp>
      <p:sp>
        <p:nvSpPr>
          <p:cNvPr id="35" name="Rectangle: Rounded Corners 34">
            <a:extLst>
              <a:ext uri="{FF2B5EF4-FFF2-40B4-BE49-F238E27FC236}">
                <a16:creationId xmlns:a16="http://schemas.microsoft.com/office/drawing/2014/main" xmlns="" id="{712633C5-E65C-37BB-CE10-195C1664F653}"/>
              </a:ext>
            </a:extLst>
          </p:cNvPr>
          <p:cNvSpPr/>
          <p:nvPr/>
        </p:nvSpPr>
        <p:spPr>
          <a:xfrm>
            <a:off x="4579145" y="3095634"/>
            <a:ext cx="714375"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cs typeface="Calibri" panose="020F0502020204030204" pitchFamily="34" charset="0"/>
              </a:rPr>
              <a:t>9 876</a:t>
            </a:r>
          </a:p>
        </p:txBody>
      </p:sp>
      <p:sp>
        <p:nvSpPr>
          <p:cNvPr id="36" name="TextBox 35">
            <a:extLst>
              <a:ext uri="{FF2B5EF4-FFF2-40B4-BE49-F238E27FC236}">
                <a16:creationId xmlns:a16="http://schemas.microsoft.com/office/drawing/2014/main" xmlns="" id="{2B5B8745-1D0C-A0A8-AD49-428627E9832D}"/>
              </a:ext>
            </a:extLst>
          </p:cNvPr>
          <p:cNvSpPr txBox="1"/>
          <p:nvPr/>
        </p:nvSpPr>
        <p:spPr>
          <a:xfrm>
            <a:off x="2021682" y="6000759"/>
            <a:ext cx="7015163" cy="584775"/>
          </a:xfrm>
          <a:prstGeom prst="rect">
            <a:avLst/>
          </a:prstGeom>
          <a:noFill/>
        </p:spPr>
        <p:txBody>
          <a:bodyPr wrap="square" rtlCol="0">
            <a:spAutoFit/>
          </a:bodyPr>
          <a:lstStyle/>
          <a:p>
            <a:r>
              <a:rPr lang="en-US" sz="3200" b="1" dirty="0">
                <a:solidFill>
                  <a:srgbClr val="FF0000"/>
                </a:solidFill>
                <a:cs typeface="Calibri" panose="020F0502020204030204" pitchFamily="34" charset="0"/>
              </a:rPr>
              <a:t>5.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lớn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nhất</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có</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bốn</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chữ</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số</a:t>
            </a:r>
            <a:r>
              <a:rPr lang="en-US" sz="3200" b="1" dirty="0">
                <a:solidFill>
                  <a:srgbClr val="FF0000"/>
                </a:solidFill>
                <a:cs typeface="Calibri" panose="020F0502020204030204" pitchFamily="34" charset="0"/>
              </a:rPr>
              <a:t> </a:t>
            </a:r>
            <a:r>
              <a:rPr lang="en-US" sz="3200" b="1" dirty="0" err="1">
                <a:solidFill>
                  <a:srgbClr val="FF0000"/>
                </a:solidFill>
                <a:cs typeface="Calibri" panose="020F0502020204030204" pitchFamily="34" charset="0"/>
              </a:rPr>
              <a:t>là</a:t>
            </a:r>
            <a:r>
              <a:rPr lang="en-US" sz="3200" b="1" dirty="0">
                <a:solidFill>
                  <a:srgbClr val="FF0000"/>
                </a:solidFill>
                <a:cs typeface="Calibri" panose="020F0502020204030204" pitchFamily="34" charset="0"/>
              </a:rPr>
              <a:t>: 9 999</a:t>
            </a:r>
          </a:p>
        </p:txBody>
      </p:sp>
      <p:sp>
        <p:nvSpPr>
          <p:cNvPr id="37" name="Rectangle: Rounded Corners 36">
            <a:extLst>
              <a:ext uri="{FF2B5EF4-FFF2-40B4-BE49-F238E27FC236}">
                <a16:creationId xmlns:a16="http://schemas.microsoft.com/office/drawing/2014/main" xmlns="" id="{30BA396F-91D5-C3E6-1342-750A12A0FBFC}"/>
              </a:ext>
            </a:extLst>
          </p:cNvPr>
          <p:cNvSpPr/>
          <p:nvPr/>
        </p:nvSpPr>
        <p:spPr>
          <a:xfrm>
            <a:off x="5957888" y="2228859"/>
            <a:ext cx="714375"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cs typeface="Calibri" panose="020F0502020204030204" pitchFamily="34" charset="0"/>
              </a:rPr>
              <a:t>9 999</a:t>
            </a:r>
          </a:p>
        </p:txBody>
      </p:sp>
      <p:grpSp>
        <p:nvGrpSpPr>
          <p:cNvPr id="38" name="Group 37">
            <a:extLst>
              <a:ext uri="{FF2B5EF4-FFF2-40B4-BE49-F238E27FC236}">
                <a16:creationId xmlns:a16="http://schemas.microsoft.com/office/drawing/2014/main" xmlns="" id="{27996513-4D35-FFBD-1E74-D30A24C9F32A}"/>
              </a:ext>
            </a:extLst>
          </p:cNvPr>
          <p:cNvGrpSpPr/>
          <p:nvPr/>
        </p:nvGrpSpPr>
        <p:grpSpPr>
          <a:xfrm>
            <a:off x="1138717" y="499470"/>
            <a:ext cx="1440181" cy="753038"/>
            <a:chOff x="809897" y="544762"/>
            <a:chExt cx="11242615" cy="1045958"/>
          </a:xfrm>
        </p:grpSpPr>
        <p:sp>
          <p:nvSpPr>
            <p:cNvPr id="39" name="Rectangle: Rounded Corners 16">
              <a:extLst>
                <a:ext uri="{FF2B5EF4-FFF2-40B4-BE49-F238E27FC236}">
                  <a16:creationId xmlns:a16="http://schemas.microsoft.com/office/drawing/2014/main" xmlns="" id="{77AC9591-9243-481A-17D1-D4B4C895355C}"/>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0" name="TextBox 39">
              <a:extLst>
                <a:ext uri="{FF2B5EF4-FFF2-40B4-BE49-F238E27FC236}">
                  <a16:creationId xmlns:a16="http://schemas.microsoft.com/office/drawing/2014/main" xmlns="" id="{F123F7BE-CD2B-A039-CD8A-1704C1722452}"/>
                </a:ext>
              </a:extLst>
            </p:cNvPr>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dirty="0">
                  <a:solidFill>
                    <a:prstClr val="black"/>
                  </a:solidFill>
                  <a:latin typeface="Cambria" panose="02040503050406030204" pitchFamily="18" charset="0"/>
                  <a:ea typeface="Cambria" panose="02040503050406030204" pitchFamily="18" charset="0"/>
                </a:rPr>
                <a:t>SỐ</a:t>
              </a:r>
            </a:p>
          </p:txBody>
        </p:sp>
      </p:grpSp>
      <p:sp>
        <p:nvSpPr>
          <p:cNvPr id="41" name="Oval 40">
            <a:extLst>
              <a:ext uri="{FF2B5EF4-FFF2-40B4-BE49-F238E27FC236}">
                <a16:creationId xmlns:a16="http://schemas.microsoft.com/office/drawing/2014/main" xmlns="" id="{C5115530-CF03-714A-B303-C9CBCAD44FAC}"/>
              </a:ext>
            </a:extLst>
          </p:cNvPr>
          <p:cNvSpPr/>
          <p:nvPr/>
        </p:nvSpPr>
        <p:spPr>
          <a:xfrm>
            <a:off x="422415" y="499471"/>
            <a:ext cx="625289"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8444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barn(inVertical)">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barn(inVertical)">
                                      <p:cBhvr>
                                        <p:cTn id="52" dur="500"/>
                                        <p:tgtEl>
                                          <p:spTgt spid="3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barn(inVertical)">
                                      <p:cBhvr>
                                        <p:cTn id="62" dur="500"/>
                                        <p:tgtEl>
                                          <p:spTgt spid="3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3" grpId="0" animBg="1"/>
      <p:bldP spid="35" grpId="0" animBg="1"/>
      <p:bldP spid="37"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333</Words>
  <Application>Microsoft Office PowerPoint</Application>
  <PresentationFormat>On-screen Show (4:3)</PresentationFormat>
  <Paragraphs>52</Paragraphs>
  <Slides>5</Slides>
  <Notes>0</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3_Office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2026-01-12T08:23:08Z</dcterms:created>
  <dcterms:modified xsi:type="dcterms:W3CDTF">2026-01-12T08:25:51Z</dcterms:modified>
</cp:coreProperties>
</file>