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29" r:id="rId2"/>
    <p:sldId id="291" r:id="rId3"/>
    <p:sldId id="292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293" r:id="rId15"/>
    <p:sldId id="304" r:id="rId16"/>
    <p:sldId id="295" r:id="rId17"/>
    <p:sldId id="314" r:id="rId18"/>
    <p:sldId id="294" r:id="rId19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SimSun" pitchFamily="2" charset="-122"/>
      <p:regular r:id="rId25"/>
    </p:embeddedFont>
    <p:embeddedFont>
      <p:font typeface="Nunito Black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EBF5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6187F-E94A-4CA6-AA9F-A4C70689A17F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EE7DF-B414-4E9C-80DC-F943AB47C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7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095E1D-352B-4996-8EA8-828B17789958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198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9.jpeg"/><Relationship Id="rId7" Type="http://schemas.openxmlformats.org/officeDocument/2006/relationships/image" Target="../media/image1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8.jpeg"/><Relationship Id="rId10" Type="http://schemas.openxmlformats.org/officeDocument/2006/relationships/image" Target="../media/image46.jpeg"/><Relationship Id="rId4" Type="http://schemas.openxmlformats.org/officeDocument/2006/relationships/image" Target="../media/image44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.jpe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53.jpe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50.svg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7.jpeg"/><Relationship Id="rId10" Type="http://schemas.openxmlformats.org/officeDocument/2006/relationships/image" Target="../media/image6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5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9" y="423665"/>
            <a:ext cx="17026572" cy="98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716" y="423667"/>
            <a:ext cx="16722527" cy="6468822"/>
          </a:xfrm>
          <a:prstGeom prst="rect">
            <a:avLst/>
          </a:prstGeom>
        </p:spPr>
        <p:txBody>
          <a:bodyPr wrap="square" lIns="137160" tIns="68580" rIns="137160" bIns="68580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45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45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08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543300" y="1"/>
            <a:ext cx="11315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</a:rPr>
              <a:t>Nhóm lá hình tròn</a:t>
            </a:r>
          </a:p>
        </p:txBody>
      </p:sp>
      <p:pic>
        <p:nvPicPr>
          <p:cNvPr id="45059" name="Picture 3" descr="1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6900" y="5372100"/>
            <a:ext cx="5715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372100"/>
            <a:ext cx="5715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6900" y="1143000"/>
            <a:ext cx="5715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17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6007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5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543300" y="0"/>
            <a:ext cx="11315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</a:rPr>
              <a:t>Nhóm lá hình phức tạp</a:t>
            </a:r>
          </a:p>
        </p:txBody>
      </p:sp>
      <p:pic>
        <p:nvPicPr>
          <p:cNvPr id="460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8225"/>
            <a:ext cx="59436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920" y="1101799"/>
            <a:ext cx="64008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4600"/>
            <a:ext cx="5943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880" y="5166528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3C5889-A67B-7E0F-D6E6-42B6D76C84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7" t="-25695" r="-387" b="25695"/>
          <a:stretch/>
        </p:blipFill>
        <p:spPr>
          <a:xfrm>
            <a:off x="13355320" y="1246177"/>
            <a:ext cx="4756935" cy="73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7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029200"/>
            <a:ext cx="9258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95275"/>
            <a:ext cx="82057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858000" y="3936207"/>
            <a:ext cx="35433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Nha đam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086600" y="9441657"/>
            <a:ext cx="35433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Xương rồng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413197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343150" y="8686800"/>
            <a:ext cx="1371600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000000"/>
                </a:solidFill>
                <a:latin typeface="Times New Roman" panose="02020603050405020304" pitchFamily="18" charset="0"/>
              </a:rPr>
              <a:t>Lá cây có hình dạng và độ lớn khác nhau.</a:t>
            </a:r>
          </a:p>
        </p:txBody>
      </p:sp>
      <p:pic>
        <p:nvPicPr>
          <p:cNvPr id="49155" name="Picture 3" descr="17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5715000"/>
            <a:ext cx="4000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20-02-08_1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228600"/>
            <a:ext cx="4000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 descr="20-02-08_19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4000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6" descr="21-02-08_02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2971800"/>
            <a:ext cx="400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20-02-08_19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4229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29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0" descr="20-02-08_19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00"/>
            <a:ext cx="411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1" descr="19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4229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634038"/>
            <a:ext cx="41148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07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79490E-0586-2393-46AF-16692466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973580"/>
            <a:ext cx="15113555" cy="51054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820480" y="5760720"/>
            <a:ext cx="3604679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2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xmlns="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xmlns="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xmlns="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Thực hành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xmlns="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xmlns="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4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9C4A848E-48B5-DD3C-8834-3D36D4D02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05366" y="1076917"/>
            <a:ext cx="6324600" cy="372360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42414" y="5829300"/>
            <a:ext cx="3545586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5FC2E0-3CED-C13F-4B5F-36723FE7189E}"/>
              </a:ext>
            </a:extLst>
          </p:cNvPr>
          <p:cNvSpPr txBox="1"/>
          <p:nvPr/>
        </p:nvSpPr>
        <p:spPr>
          <a:xfrm>
            <a:off x="1190625" y="453818"/>
            <a:ext cx="14113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một lá cây, vẽ và ghi tên các bộ phận của lá cây đó.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CAF489-C92F-1E56-7A9B-F129BA19D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24547"/>
            <a:ext cx="809625" cy="90487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8E3C2D9-8845-B48B-F658-90F90E76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2885"/>
            <a:ext cx="8096250" cy="67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8F96B1-B2DF-A637-DB97-857434425758}"/>
              </a:ext>
            </a:extLst>
          </p:cNvPr>
          <p:cNvSpPr txBox="1"/>
          <p:nvPr/>
        </p:nvSpPr>
        <p:spPr>
          <a:xfrm>
            <a:off x="11498961" y="2526766"/>
            <a:ext cx="55984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Học sinh quan sát một lá cây, vẽ và ghi tên các bộ phận của lá cây đó.</a:t>
            </a:r>
            <a:endParaRPr lang="en-US" sz="2800"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CAA0B8-FD15-6E30-095F-615A29F8034F}"/>
              </a:ext>
            </a:extLst>
          </p:cNvPr>
          <p:cNvSpPr txBox="1"/>
          <p:nvPr/>
        </p:nvSpPr>
        <p:spPr>
          <a:xfrm>
            <a:off x="3200400" y="8817519"/>
            <a:ext cx="1188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Chia sẻ với các bạn về tên, đặc điểm của lá cây em đã vẽ.</a:t>
            </a:r>
            <a:endParaRPr lang="en-US" sz="320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xmlns="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xmlns="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xmlns="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Củng cố 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Dặn dò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xmlns="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xmlns="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93C2D12-AD66-E822-5E0D-231249A6C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4953155"/>
              </p:ext>
            </p:extLst>
          </p:nvPr>
        </p:nvGraphicFramePr>
        <p:xfrm>
          <a:off x="527897" y="381000"/>
          <a:ext cx="17150503" cy="9161794"/>
        </p:xfrm>
        <a:graphic>
          <a:graphicData uri="http://schemas.openxmlformats.org/drawingml/2006/table">
            <a:tbl>
              <a:tblPr/>
              <a:tblGrid>
                <a:gridCol w="4185050">
                  <a:extLst>
                    <a:ext uri="{9D8B030D-6E8A-4147-A177-3AD203B41FA5}">
                      <a16:colId xmlns:a16="http://schemas.microsoft.com/office/drawing/2014/main" xmlns="" val="842590231"/>
                    </a:ext>
                  </a:extLst>
                </a:gridCol>
                <a:gridCol w="6869453">
                  <a:extLst>
                    <a:ext uri="{9D8B030D-6E8A-4147-A177-3AD203B41FA5}">
                      <a16:colId xmlns:a16="http://schemas.microsoft.com/office/drawing/2014/main" xmlns="" val="3980541772"/>
                    </a:ext>
                  </a:extLst>
                </a:gridCol>
                <a:gridCol w="2075068">
                  <a:extLst>
                    <a:ext uri="{9D8B030D-6E8A-4147-A177-3AD203B41FA5}">
                      <a16:colId xmlns:a16="http://schemas.microsoft.com/office/drawing/2014/main" xmlns="" val="1482580170"/>
                    </a:ext>
                  </a:extLst>
                </a:gridCol>
                <a:gridCol w="4020932">
                  <a:extLst>
                    <a:ext uri="{9D8B030D-6E8A-4147-A177-3AD203B41FA5}">
                      <a16:colId xmlns:a16="http://schemas.microsoft.com/office/drawing/2014/main" xmlns="" val="2505064753"/>
                    </a:ext>
                  </a:extLst>
                </a:gridCol>
              </a:tblGrid>
              <a:tr h="893445">
                <a:tc>
                  <a:txBody>
                    <a:bodyPr/>
                    <a:lstStyle/>
                    <a:p>
                      <a:pPr algn="ctr" fontAlgn="t"/>
                      <a:endParaRPr lang="en-US" sz="280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Hình dạng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Kích thước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Màu sắc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599855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lúa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dài, hẹp ngang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977498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vú sữa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bầu dục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66240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mướp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trái tim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073908"/>
                  </a:ext>
                </a:extLst>
              </a:tr>
              <a:tr h="1215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ngải cứu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Các lá nhỏ đối xứng nhau xếp đối xứng trên lá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278918"/>
                  </a:ext>
                </a:extLst>
              </a:tr>
              <a:tr h="832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huyết dụ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dài vót nhọn phần đuôi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294983"/>
                  </a:ext>
                </a:extLst>
              </a:tr>
              <a:tr h="8934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gấm vàng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bầu dục vót nhọn phần đuôi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đỏ, viền vàng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6037051"/>
                  </a:ext>
                </a:extLst>
              </a:tr>
              <a:tr h="832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tía tô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Hình trái tim, mép răng cưa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Trên xanh, dưới tím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749383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dong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dài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To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033890"/>
                  </a:ext>
                </a:extLst>
              </a:tr>
              <a:tr h="15989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sen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tròn</a:t>
                      </a:r>
                    </a:p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Mép lá hơi uốn lượn, gân tỏa tròn, nổi rõ ở mặt dưới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To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58057"/>
                  </a:ext>
                </a:extLst>
              </a:tr>
              <a:tr h="8934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thông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Các lá nhỏ dài xếp thành chùm dài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79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22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42414" y="5829300"/>
            <a:ext cx="3545586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D9C04C-C6DC-D686-75FE-52584B52CDE8}"/>
              </a:ext>
            </a:extLst>
          </p:cNvPr>
          <p:cNvSpPr txBox="1"/>
          <p:nvPr/>
        </p:nvSpPr>
        <p:spPr>
          <a:xfrm>
            <a:off x="1524000" y="477291"/>
            <a:ext cx="13751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Chỉ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và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nói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tên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các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bộ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phận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của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lá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4400" b="0" i="0" dirty="0" err="1" smtClean="0">
                <a:solidFill>
                  <a:srgbClr val="002060"/>
                </a:solidFill>
                <a:effectLst/>
                <a:latin typeface="Nunito Black" pitchFamily="2" charset="0"/>
              </a:rPr>
              <a:t>cây</a:t>
            </a:r>
            <a:endParaRPr lang="en-US" sz="4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021D8F-9D02-C07E-F1F3-850D090E9C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070" y="1638300"/>
            <a:ext cx="446484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437338" y="1924050"/>
            <a:ext cx="5657850" cy="784830"/>
            <a:chOff x="5638800" y="558800"/>
            <a:chExt cx="5029200" cy="69757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638800" y="914374"/>
              <a:ext cx="2743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8382000" y="558800"/>
              <a:ext cx="2286000" cy="69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Cuống lá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065363" y="3781426"/>
            <a:ext cx="4371975" cy="1384930"/>
            <a:chOff x="1752600" y="2209800"/>
            <a:chExt cx="3886200" cy="1230997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352800" y="2209800"/>
              <a:ext cx="2286000" cy="6857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1752600" y="2743200"/>
              <a:ext cx="1828800" cy="69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Gân</a:t>
              </a:r>
              <a:r>
                <a:rPr lang="en-US" altLang="en-US" sz="45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5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alt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080276" y="4381499"/>
            <a:ext cx="4802982" cy="1182920"/>
            <a:chOff x="6210300" y="2743200"/>
            <a:chExt cx="4268788" cy="1051944"/>
          </a:xfrm>
        </p:grpSpPr>
        <p:cxnSp>
          <p:nvCxnSpPr>
            <p:cNvPr id="21" name="Straight Arrow Connector 20"/>
            <p:cNvCxnSpPr>
              <a:endCxn id="22" idx="1"/>
            </p:cNvCxnSpPr>
            <p:nvPr/>
          </p:nvCxnSpPr>
          <p:spPr>
            <a:xfrm>
              <a:off x="6210300" y="2743200"/>
              <a:ext cx="1983071" cy="7072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8193087" y="3097213"/>
              <a:ext cx="2286001" cy="697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Phiến lá</a:t>
              </a:r>
            </a:p>
          </p:txBody>
        </p:sp>
      </p:grp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304553" y="8149204"/>
            <a:ext cx="115514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39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42414" y="5829300"/>
            <a:ext cx="3545586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CE971F-2B2A-D79B-D147-8D31EC835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6805BD-FA6A-3530-4577-07E37B87738F}"/>
              </a:ext>
            </a:extLst>
          </p:cNvPr>
          <p:cNvSpPr txBox="1"/>
          <p:nvPr/>
        </p:nvSpPr>
        <p:spPr>
          <a:xfrm>
            <a:off x="1401336" y="538846"/>
            <a:ext cx="15362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hình dạng, kích thước, màu sắc của một số lá </a:t>
            </a:r>
            <a:r>
              <a:rPr lang="vi-VN" sz="4000" b="0" i="0" dirty="0" smtClean="0">
                <a:solidFill>
                  <a:srgbClr val="002060"/>
                </a:solidFill>
                <a:effectLst/>
                <a:latin typeface="Nunito Black" pitchFamily="2" charset="0"/>
              </a:rPr>
              <a:t>cây</a:t>
            </a:r>
            <a:endParaRPr lang="en-US" sz="40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5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20-02-08_1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8147"/>
            <a:ext cx="4572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15" descr="20-02-08_19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968"/>
            <a:ext cx="43434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6" descr="20-02-08_19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280988"/>
            <a:ext cx="480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9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60" y="4606314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33"/>
          <p:cNvSpPr txBox="1">
            <a:spLocks noChangeArrowheads="1"/>
          </p:cNvSpPr>
          <p:nvPr/>
        </p:nvSpPr>
        <p:spPr bwMode="auto">
          <a:xfrm>
            <a:off x="1788782" y="8324852"/>
            <a:ext cx="1543241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latin typeface="Times New Roman" panose="02020603050405020304" pitchFamily="18" charset="0"/>
              </a:rPr>
              <a:t>   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lục</a:t>
            </a:r>
            <a:r>
              <a:rPr lang="en-US" altLang="en-US" sz="6000" b="1" dirty="0">
                <a:latin typeface="Times New Roman" panose="02020603050405020304" pitchFamily="18" charset="0"/>
              </a:rPr>
              <a:t>,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ít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vàng</a:t>
            </a:r>
            <a:endParaRPr lang="en-US" altLang="en-US" sz="6000" b="1" dirty="0">
              <a:latin typeface="Times New Roman" panose="02020603050405020304" pitchFamily="18" charset="0"/>
            </a:endParaRPr>
          </a:p>
        </p:txBody>
      </p:sp>
      <p:pic>
        <p:nvPicPr>
          <p:cNvPr id="38920" name="Picture 6" descr="Cây Lá Gấm Đỏ - Cây Tía Tô Cảnh - Cây Cần Cả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792" y="4595972"/>
            <a:ext cx="4624388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091AC3-8B90-4529-1381-835BD42BF7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b="31533"/>
          <a:stretch/>
        </p:blipFill>
        <p:spPr>
          <a:xfrm>
            <a:off x="5033972" y="4606314"/>
            <a:ext cx="3729966" cy="3495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424B2E-B553-D13F-2A88-E2F08466EC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9794"/>
          <a:stretch/>
        </p:blipFill>
        <p:spPr>
          <a:xfrm>
            <a:off x="13876034" y="5103775"/>
            <a:ext cx="4251932" cy="31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3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0-02-08_19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14500"/>
            <a:ext cx="60579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21-02-08_0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829300"/>
            <a:ext cx="60579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20-02-08_1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714500"/>
            <a:ext cx="6172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20-02-08_19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9700" y="5829300"/>
            <a:ext cx="6172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857500" y="238126"/>
            <a:ext cx="12344400" cy="13025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600" ker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lá hình bầu dục</a:t>
            </a:r>
            <a:endParaRPr lang="en-US" altLang="en-US" sz="6600" kern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2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28700" y="-271463"/>
            <a:ext cx="9241632" cy="1714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600" ker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lá dài</a:t>
            </a:r>
            <a:endParaRPr lang="en-US" altLang="en-US" sz="6600" kern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3" descr="20-02-08_1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808" y="1254920"/>
            <a:ext cx="5100638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5" descr="20-02-08_1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807" y="5536407"/>
            <a:ext cx="5103018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6" descr="20-02-08_19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1645" y="5722145"/>
            <a:ext cx="5486400" cy="35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4612482" y="9065420"/>
            <a:ext cx="10287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700">
                <a:latin typeface="Times New Roman" panose="02020603050405020304" pitchFamily="18" charset="0"/>
                <a:cs typeface="Times New Roman" panose="02020603050405020304" pitchFamily="18" charset="0"/>
              </a:rPr>
              <a:t>Dứa Nam Mĩ            Lá cọ</a:t>
            </a:r>
          </a:p>
        </p:txBody>
      </p:sp>
      <p:pic>
        <p:nvPicPr>
          <p:cNvPr id="40967" name="Picture 14" descr="Thuy%20Truc%200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4020" y="464345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4572000" y="4136232"/>
            <a:ext cx="10287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700">
                <a:latin typeface="Times New Roman" panose="02020603050405020304" pitchFamily="18" charset="0"/>
                <a:cs typeface="Times New Roman" panose="02020603050405020304" pitchFamily="18" charset="0"/>
              </a:rPr>
              <a:t>Lá cau cảnh        </a:t>
            </a:r>
            <a:r>
              <a:rPr lang="en-US" altLang="en-US" sz="5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thủy trúc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75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86100" y="1"/>
            <a:ext cx="12458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lá to</a:t>
            </a:r>
          </a:p>
        </p:txBody>
      </p:sp>
      <p:pic>
        <p:nvPicPr>
          <p:cNvPr id="41987" name="Picture 6" descr="DSC_02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8701"/>
            <a:ext cx="6057900" cy="40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8" descr="phuockientu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1" y="5664995"/>
            <a:ext cx="6167438" cy="462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2" descr="IMG_0480_1024x765_zps27728776-1_zps18569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91125"/>
            <a:ext cx="65151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4" descr="Chuoi%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473630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63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py of 21-02-08_0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143000"/>
            <a:ext cx="5715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3" descr="Copy of 21-02-08_0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21-02-08_0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29300"/>
            <a:ext cx="56007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 descr="21-02-08_02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943600"/>
            <a:ext cx="5715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86200" y="0"/>
            <a:ext cx="12458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FF"/>
                </a:solidFill>
                <a:latin typeface="Times New Roman" panose="02020603050405020304" pitchFamily="18" charset="0"/>
              </a:rPr>
              <a:t>Nhóm lá nhỏ, lá hình lông chim</a:t>
            </a:r>
          </a:p>
        </p:txBody>
      </p:sp>
    </p:spTree>
    <p:extLst>
      <p:ext uri="{BB962C8B-B14F-4D97-AF65-F5344CB8AC3E}">
        <p14:creationId xmlns:p14="http://schemas.microsoft.com/office/powerpoint/2010/main" xmlns="" val="28265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657600" y="571501"/>
            <a:ext cx="11315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lá kim</a:t>
            </a:r>
          </a:p>
        </p:txBody>
      </p:sp>
      <p:pic>
        <p:nvPicPr>
          <p:cNvPr id="44035" name="Picture 3" descr="20-02-08_1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714500"/>
            <a:ext cx="5829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 descr="Copy of 21-02-08_0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943600"/>
            <a:ext cx="5829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300" y="685801"/>
            <a:ext cx="60579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9" descr="dsc02074l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29275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08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988"/>
  <p:tag name="ISPRING_SLIDE_ID_2" val="{8007AF70-F7B1-4681-8D0D-BA3AAC858C2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364</Words>
  <Application>Microsoft Office PowerPoint</Application>
  <PresentationFormat>Custom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SimSun</vt:lpstr>
      <vt:lpstr>Nunito Black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... ngày ... tháng ... năm ....</dc:title>
  <dc:creator>bavi</dc:creator>
  <cp:lastModifiedBy>Windows User</cp:lastModifiedBy>
  <cp:revision>12</cp:revision>
  <dcterms:created xsi:type="dcterms:W3CDTF">2006-08-16T00:00:00Z</dcterms:created>
  <dcterms:modified xsi:type="dcterms:W3CDTF">2026-01-28T15:13:23Z</dcterms:modified>
  <dc:identifier>DAFIU7D8U4I</dc:identifier>
</cp:coreProperties>
</file>