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65" r:id="rId3"/>
    <p:sldId id="266" r:id="rId4"/>
    <p:sldId id="267" r:id="rId5"/>
    <p:sldId id="268" r:id="rId6"/>
    <p:sldId id="269" r:id="rId7"/>
    <p:sldId id="270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pen Sans" charset="0"/>
      <p:regular r:id="rId13"/>
      <p:bold r:id="rId14"/>
      <p:italic r:id="rId15"/>
      <p:boldItalic r:id="rId16"/>
    </p:embeddedFont>
    <p:embeddedFont>
      <p:font typeface="Nunito Black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94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22" autoAdjust="0"/>
  </p:normalViewPr>
  <p:slideViewPr>
    <p:cSldViewPr>
      <p:cViewPr varScale="1">
        <p:scale>
          <a:sx n="47" d="100"/>
          <a:sy n="47" d="100"/>
        </p:scale>
        <p:origin x="-7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6.svg"/><Relationship Id="rId7" Type="http://schemas.openxmlformats.org/officeDocument/2006/relationships/image" Target="../media/image7.jpeg"/><Relationship Id="rId12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10.svg"/><Relationship Id="rId10" Type="http://schemas.openxmlformats.org/officeDocument/2006/relationships/image" Target="../media/image47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sv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69" y="423666"/>
            <a:ext cx="17026572" cy="98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717" y="423668"/>
            <a:ext cx="16722527" cy="7417403"/>
          </a:xfrm>
          <a:prstGeom prst="rect">
            <a:avLst/>
          </a:prstGeom>
        </p:spPr>
        <p:txBody>
          <a:bodyPr wrap="square" lIns="137148" tIns="68574" rIns="137148" bIns="68574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23"/>
              </a:spcBef>
              <a:defRPr/>
            </a:pP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45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45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8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2396BE-C836-FA75-3040-94FF0BD78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809625" cy="942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471D8C-EA76-6BCD-B87B-D9B9DAE6A090}"/>
              </a:ext>
            </a:extLst>
          </p:cNvPr>
          <p:cNvSpPr txBox="1"/>
          <p:nvPr/>
        </p:nvSpPr>
        <p:spPr>
          <a:xfrm>
            <a:off x="1371600" y="495300"/>
            <a:ext cx="1638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  <a:latin typeface="Nunito Black" pitchFamily="2" charset="0"/>
              </a:rPr>
              <a:t>Quan sát từ hình 5 đến hình 9 và mô tả quá trình phát triển của cây đu đủ.</a:t>
            </a:r>
            <a:endParaRPr lang="en-US" sz="3200">
              <a:latin typeface="Nunito Black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3B0D6E-6867-50B2-9ACD-28F8A67FE5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90"/>
          <a:stretch/>
        </p:blipFill>
        <p:spPr>
          <a:xfrm>
            <a:off x="1325427" y="1084694"/>
            <a:ext cx="15637145" cy="58750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5CD4BE-4B6C-75F9-A634-3CAD4B51B7A8}"/>
              </a:ext>
            </a:extLst>
          </p:cNvPr>
          <p:cNvSpPr txBox="1"/>
          <p:nvPr/>
        </p:nvSpPr>
        <p:spPr>
          <a:xfrm>
            <a:off x="422932" y="4597420"/>
            <a:ext cx="209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Gieo hạt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8356FE-0771-B98E-9DD2-2135FBA11C04}"/>
              </a:ext>
            </a:extLst>
          </p:cNvPr>
          <p:cNvSpPr txBox="1"/>
          <p:nvPr/>
        </p:nvSpPr>
        <p:spPr>
          <a:xfrm>
            <a:off x="1315266" y="7576968"/>
            <a:ext cx="241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Nảy mầm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466BA8-1443-CEBF-6874-726CCAFE060E}"/>
              </a:ext>
            </a:extLst>
          </p:cNvPr>
          <p:cNvSpPr txBox="1"/>
          <p:nvPr/>
        </p:nvSpPr>
        <p:spPr>
          <a:xfrm>
            <a:off x="3490198" y="7570178"/>
            <a:ext cx="180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Cây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4AA445-1D1A-662E-D829-7980265FCD00}"/>
              </a:ext>
            </a:extLst>
          </p:cNvPr>
          <p:cNvSpPr txBox="1"/>
          <p:nvPr/>
        </p:nvSpPr>
        <p:spPr>
          <a:xfrm>
            <a:off x="6192600" y="7570178"/>
            <a:ext cx="180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Ra hoa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03770D-B7DD-652F-EC8E-7AE719C342B6}"/>
              </a:ext>
            </a:extLst>
          </p:cNvPr>
          <p:cNvSpPr txBox="1"/>
          <p:nvPr/>
        </p:nvSpPr>
        <p:spPr>
          <a:xfrm>
            <a:off x="9909128" y="7516134"/>
            <a:ext cx="180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Kết quả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649764-6EC6-6AA4-8B40-37931E098A13}"/>
              </a:ext>
            </a:extLst>
          </p:cNvPr>
          <p:cNvSpPr txBox="1"/>
          <p:nvPr/>
        </p:nvSpPr>
        <p:spPr>
          <a:xfrm>
            <a:off x="13991202" y="7473102"/>
            <a:ext cx="262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unito Black" pitchFamily="2" charset="0"/>
              </a:rPr>
              <a:t>Quả chín</a:t>
            </a:r>
          </a:p>
        </p:txBody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D6FA6C3-ED83-07D8-44FE-7887FB6D12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4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106E0D-1258-02FD-5120-AD23BDF07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809625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4ED938-17C6-297E-AC30-F194EB9235E3}"/>
              </a:ext>
            </a:extLst>
          </p:cNvPr>
          <p:cNvSpPr txBox="1"/>
          <p:nvPr/>
        </p:nvSpPr>
        <p:spPr>
          <a:xfrm>
            <a:off x="1205865" y="445799"/>
            <a:ext cx="900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Hoa và quả có chức năng gì đối với cây?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3074" name="Picture 2" descr="Cách cắm hoa hướng dương 5 bông đẹp, đơn giản, nghệ thuật, tươi lâu">
            <a:extLst>
              <a:ext uri="{FF2B5EF4-FFF2-40B4-BE49-F238E27FC236}">
                <a16:creationId xmlns:a16="http://schemas.microsoft.com/office/drawing/2014/main" xmlns="" id="{B4DF7D68-C8C1-44CB-FFBA-BE39BC19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6368" y="1562100"/>
            <a:ext cx="5111832" cy="527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9E0E36-F32D-9D6A-AAA6-385FC241DEEB}"/>
              </a:ext>
            </a:extLst>
          </p:cNvPr>
          <p:cNvSpPr txBox="1"/>
          <p:nvPr/>
        </p:nvSpPr>
        <p:spPr>
          <a:xfrm>
            <a:off x="914400" y="175832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Nunito Black" pitchFamily="2" charset="0"/>
              </a:rPr>
              <a:t>Hoa có chức năng giúp cây tạo quả.</a:t>
            </a:r>
          </a:p>
        </p:txBody>
      </p:sp>
      <p:pic>
        <p:nvPicPr>
          <p:cNvPr id="3076" name="Picture 4" descr="Ai cũng bỏ hạt khi ăn đu đủ, nhưng chúng lại giúp tránh thai và chữa lành  nhiều bệnh khác - MVietQ">
            <a:extLst>
              <a:ext uri="{FF2B5EF4-FFF2-40B4-BE49-F238E27FC236}">
                <a16:creationId xmlns:a16="http://schemas.microsoft.com/office/drawing/2014/main" xmlns="" id="{35494938-6D93-1E26-DADA-E446A8A8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9968" y="1562100"/>
            <a:ext cx="5111832" cy="3857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E1B85A-C282-4B34-5D67-96EFC63065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67195" y="1195068"/>
            <a:ext cx="6077913" cy="562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C7A967-638D-B8A5-641C-FA650753B4D8}"/>
              </a:ext>
            </a:extLst>
          </p:cNvPr>
          <p:cNvSpPr txBox="1"/>
          <p:nvPr/>
        </p:nvSpPr>
        <p:spPr>
          <a:xfrm>
            <a:off x="878000" y="267229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>
                <a:solidFill>
                  <a:srgbClr val="FF0000"/>
                </a:solidFill>
                <a:effectLst/>
                <a:latin typeface="Nunito Black" pitchFamily="2" charset="0"/>
              </a:rPr>
              <a:t>Quả có chức năng chứa hạt. Khi gặp điều kiện thích hợp, hạt sẽ mọc thành cây mới, duy trì giống nòi.</a:t>
            </a:r>
            <a:endParaRPr lang="en-US" sz="36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93AB64CF-CBB2-21DE-CB95-85E617899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6"/>
          <a:stretch/>
        </p:blipFill>
        <p:spPr bwMode="auto">
          <a:xfrm>
            <a:off x="1402983" y="4568061"/>
            <a:ext cx="7502320" cy="53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B1F390B-A952-D0ED-8569-926C76E502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6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ED55E6-F9C9-CEE6-E633-4A8C633D7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"/>
            <a:ext cx="838200" cy="819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E8B60B-0D1B-67B0-9472-A3080D533281}"/>
              </a:ext>
            </a:extLst>
          </p:cNvPr>
          <p:cNvSpPr txBox="1"/>
          <p:nvPr/>
        </p:nvSpPr>
        <p:spPr>
          <a:xfrm>
            <a:off x="1323147" y="506044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Chơi trò chơi: </a:t>
            </a:r>
            <a:r>
              <a:rPr lang="vi-VN" sz="3600" b="0" i="0">
                <a:solidFill>
                  <a:srgbClr val="FF0000"/>
                </a:solidFill>
                <a:effectLst/>
                <a:latin typeface="Nunito Black" pitchFamily="2" charset="0"/>
              </a:rPr>
              <a:t>“Tôi là bộ phận nào của cây?"</a:t>
            </a:r>
            <a:endParaRPr lang="en-US" sz="36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4098" name="Picture 2" descr="20220527083626_wm_shs-tu-nhien-va-xa-hoi-3">
            <a:extLst>
              <a:ext uri="{FF2B5EF4-FFF2-40B4-BE49-F238E27FC236}">
                <a16:creationId xmlns:a16="http://schemas.microsoft.com/office/drawing/2014/main" xmlns="" id="{B64BEDC0-6AD2-3E52-34F8-8C8C5CC4B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2" t="57929" r="12573" b="7146"/>
          <a:stretch/>
        </p:blipFill>
        <p:spPr bwMode="auto">
          <a:xfrm>
            <a:off x="3214081" y="1248519"/>
            <a:ext cx="10993120" cy="75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1FCAEA4-EA0F-E02B-F749-DCB1011DC8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3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DB8B03-275F-9CDE-7A35-397F2BC34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66700"/>
            <a:ext cx="781050" cy="69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E2EA70-30F2-133D-C95E-6AB1A2715916}"/>
              </a:ext>
            </a:extLst>
          </p:cNvPr>
          <p:cNvSpPr txBox="1"/>
          <p:nvPr/>
        </p:nvSpPr>
        <p:spPr>
          <a:xfrm>
            <a:off x="1524000" y="371627"/>
            <a:ext cx="1623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Trong một chuyến về quê thăm ông, Minh muốn đóng một chiếc hộp bằng giấy bìa cứng để đựng một cây nhỏ tặng ông. Hãy giúp Minh: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5B449-7AF3-0C96-FED1-2C7B2D3C69D6}"/>
              </a:ext>
            </a:extLst>
          </p:cNvPr>
          <p:cNvSpPr txBox="1"/>
          <p:nvPr/>
        </p:nvSpPr>
        <p:spPr>
          <a:xfrm>
            <a:off x="762000" y="1448845"/>
            <a:ext cx="1699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- Trả lời câu hỏi: </a:t>
            </a:r>
            <a:r>
              <a:rPr lang="en-US" sz="3200" b="0" i="0">
                <a:solidFill>
                  <a:srgbClr val="FF0000"/>
                </a:solidFill>
                <a:effectLst/>
                <a:latin typeface="Nunito Black" pitchFamily="2" charset="0"/>
              </a:rPr>
              <a:t>Chiếc hộp cần có đặc điểm gì để cây không bị hỏng sau một ngày vận chuyển?</a:t>
            </a:r>
            <a:endParaRPr lang="en-US" sz="320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3B1B8E-0701-0385-7E99-74801D438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979" b="92730" l="9752" r="89894">
                        <a14:foregroundMark x1="49823" y1="8156" x2="49823" y2="8156"/>
                        <a14:foregroundMark x1="48582" y1="82624" x2="48582" y2="82624"/>
                        <a14:foregroundMark x1="45745" y1="81383" x2="44504" y2="81028"/>
                        <a14:foregroundMark x1="46631" y1="87057" x2="46631" y2="87057"/>
                        <a14:foregroundMark x1="45745" y1="92730" x2="45745" y2="92730"/>
                        <a14:foregroundMark x1="41667" y1="92376" x2="41667" y2="92376"/>
                        <a14:foregroundMark x1="22163" y1="45745" x2="22163" y2="45745"/>
                        <a14:foregroundMark x1="24645" y1="43794" x2="24645" y2="43794"/>
                        <a14:foregroundMark x1="23404" y1="34752" x2="23404" y2="34752"/>
                        <a14:foregroundMark x1="21809" y1="29965" x2="21809" y2="29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9767" y="3549547"/>
            <a:ext cx="5372100" cy="5372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FAB7CF-9533-07BE-1D51-AD63AA5CAB9C}"/>
              </a:ext>
            </a:extLst>
          </p:cNvPr>
          <p:cNvSpPr txBox="1"/>
          <p:nvPr/>
        </p:nvSpPr>
        <p:spPr>
          <a:xfrm>
            <a:off x="533400" y="2526063"/>
            <a:ext cx="1722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>
                <a:solidFill>
                  <a:srgbClr val="00B050"/>
                </a:solidFill>
                <a:effectLst/>
                <a:latin typeface="Nunito Black" pitchFamily="2" charset="0"/>
              </a:rPr>
              <a:t>Chiếc hộp cần có đặc điểm chắn chắn, kín đáo, độ lớn vừa phải, không dễ bị móp méo để cây không bị hỏng sau một ngày vận chuyển.</a:t>
            </a:r>
            <a:endParaRPr lang="en-US" sz="320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1AC811-AE5B-C48A-7AE8-6D22B3E48498}"/>
              </a:ext>
            </a:extLst>
          </p:cNvPr>
          <p:cNvSpPr txBox="1"/>
          <p:nvPr/>
        </p:nvSpPr>
        <p:spPr>
          <a:xfrm>
            <a:off x="538940" y="3747348"/>
            <a:ext cx="1379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- Trao đổi với bạn để làm chiếc hộp có chiều cao, chiều rộng phù hợp với kích thước của cây.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6D5E4FB-A90B-B750-D1FA-2C84A3D7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170" y="4761695"/>
            <a:ext cx="7233330" cy="52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B7C78F6-C060-5EF2-5DBC-1F6031DC80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0" y="-193368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BD6A6A-3334-9FDB-86BD-1A9777EDE4CD}"/>
              </a:ext>
            </a:extLst>
          </p:cNvPr>
          <p:cNvSpPr txBox="1"/>
          <p:nvPr/>
        </p:nvSpPr>
        <p:spPr>
          <a:xfrm>
            <a:off x="130429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Thực hiện làm hộp.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6146" name="Picture 2" descr="20220527083626_wm_shs-tu-nhien-va-xa-hoi-3">
            <a:extLst>
              <a:ext uri="{FF2B5EF4-FFF2-40B4-BE49-F238E27FC236}">
                <a16:creationId xmlns:a16="http://schemas.microsoft.com/office/drawing/2014/main" xmlns="" id="{E35DFF7D-2932-6FD1-E5E4-B11879131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8" t="24814" r="14008" b="41852"/>
          <a:stretch/>
        </p:blipFill>
        <p:spPr bwMode="auto">
          <a:xfrm>
            <a:off x="2316594" y="1141631"/>
            <a:ext cx="12115800" cy="73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7FEC4C-75A7-E940-FEBE-E42F199AD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66700"/>
            <a:ext cx="781050" cy="69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61F347-51C4-26DB-5D4E-F9E53C159F03}"/>
              </a:ext>
            </a:extLst>
          </p:cNvPr>
          <p:cNvSpPr txBox="1"/>
          <p:nvPr/>
        </p:nvSpPr>
        <p:spPr>
          <a:xfrm>
            <a:off x="923925" y="8928957"/>
            <a:ext cx="976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Chia sẻ kết quả em đã làm trước lớp.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FE972DA-EE12-EF4F-0649-C092A2660F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6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61AE1-8969-7481-C73C-6A2B38E8DD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D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52D1067-C5A7-1A02-142A-CA3C3E595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530" r="17477"/>
          <a:stretch>
            <a:fillRect/>
          </a:stretch>
        </p:blipFill>
        <p:spPr>
          <a:xfrm rot="7368199">
            <a:off x="13570447" y="5460341"/>
            <a:ext cx="7478939" cy="44682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ABE5A38-CBE7-A921-FCCD-9FE8625786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7153" t="8125" b="24024"/>
          <a:stretch>
            <a:fillRect/>
          </a:stretch>
        </p:blipFill>
        <p:spPr>
          <a:xfrm rot="3126915">
            <a:off x="-1730826" y="-1468792"/>
            <a:ext cx="5695674" cy="69744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D9E700-70ED-5F0E-F94E-45E45FA959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266700"/>
            <a:ext cx="17526000" cy="975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9877F58-3DA9-B7B0-97CF-71DDA256F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7170" name="Picture 2" descr="20220527083626_wm_shs-tu-nhien-va-xa-hoi-3">
            <a:extLst>
              <a:ext uri="{FF2B5EF4-FFF2-40B4-BE49-F238E27FC236}">
                <a16:creationId xmlns:a16="http://schemas.microsoft.com/office/drawing/2014/main" xmlns="" id="{634946D3-8141-77A8-2249-FBB343D25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87"/>
          <a:stretch/>
        </p:blipFill>
        <p:spPr bwMode="auto">
          <a:xfrm>
            <a:off x="381001" y="266700"/>
            <a:ext cx="17526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DDC60C2-C71A-7DC1-5B90-4E52F503E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5182" y="353167"/>
            <a:ext cx="1160168" cy="11553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67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258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Open Sans</vt:lpstr>
      <vt:lpstr>Nunito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dc:creator>Admin</dc:creator>
  <cp:lastModifiedBy>Windows User</cp:lastModifiedBy>
  <cp:revision>6</cp:revision>
  <dcterms:created xsi:type="dcterms:W3CDTF">2006-08-16T00:00:00Z</dcterms:created>
  <dcterms:modified xsi:type="dcterms:W3CDTF">2026-01-28T15:22:50Z</dcterms:modified>
  <dc:identifier>DAFIghHIFpE</dc:identifier>
</cp:coreProperties>
</file>