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7" r:id="rId3"/>
    <p:sldId id="272" r:id="rId4"/>
    <p:sldId id="278" r:id="rId5"/>
    <p:sldId id="273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624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15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27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1512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62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962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31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79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47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29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46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9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16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75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30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5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98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74D1EB-531E-4082-91FC-CAFC6099362E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B33F72-273C-42B9-9048-D80486B72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839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sv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21.sv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9.sv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10" Type="http://schemas.openxmlformats.org/officeDocument/2006/relationships/image" Target="../media/image33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sv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79" y="282444"/>
            <a:ext cx="11351048" cy="65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0478" y="282445"/>
            <a:ext cx="11148351" cy="4839520"/>
          </a:xfrm>
          <a:prstGeom prst="rect">
            <a:avLst/>
          </a:prstGeom>
        </p:spPr>
        <p:txBody>
          <a:bodyPr wrap="square" lIns="91431" tIns="45715" rIns="91431" bIns="4571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0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44574C-7EC7-5F3E-518B-25795C1298D5}"/>
              </a:ext>
            </a:extLst>
          </p:cNvPr>
          <p:cNvSpPr/>
          <p:nvPr/>
        </p:nvSpPr>
        <p:spPr>
          <a:xfrm>
            <a:off x="203200" y="177800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6800" y="4084675"/>
            <a:ext cx="2369439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003800"/>
            <a:ext cx="2214133" cy="1857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981" y="207925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81581" y="4114800"/>
            <a:ext cx="2369439" cy="27432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781" y="5033926"/>
            <a:ext cx="2214133" cy="1857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A2D183-C915-EF2B-4331-0AE5A3F54584}"/>
              </a:ext>
            </a:extLst>
          </p:cNvPr>
          <p:cNvSpPr txBox="1"/>
          <p:nvPr/>
        </p:nvSpPr>
        <p:spPr>
          <a:xfrm>
            <a:off x="730786" y="270550"/>
            <a:ext cx="1083093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CBD0F6-4E33-48BD-037C-9FC89C6A3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55" y="228600"/>
            <a:ext cx="438150" cy="431800"/>
          </a:xfrm>
          <a:prstGeom prst="rect">
            <a:avLst/>
          </a:prstGeom>
        </p:spPr>
      </p:pic>
      <p:pic>
        <p:nvPicPr>
          <p:cNvPr id="1026" name="Picture 2" descr="Chỉ tại con… mèo">
            <a:extLst>
              <a:ext uri="{FF2B5EF4-FFF2-40B4-BE49-F238E27FC236}">
                <a16:creationId xmlns:a16="http://schemas.microsoft.com/office/drawing/2014/main" xmlns="" id="{CF3BD0ED-422F-3BAC-759D-D97A0151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02" y="690525"/>
            <a:ext cx="3073862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U ĐỐ VỀ CON CHÓ">
            <a:extLst>
              <a:ext uri="{FF2B5EF4-FFF2-40B4-BE49-F238E27FC236}">
                <a16:creationId xmlns:a16="http://schemas.microsoft.com/office/drawing/2014/main" xmlns="" id="{97791F18-A5EB-32DA-4941-E4E15DF8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847" y="690525"/>
            <a:ext cx="3473415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ÀM THẾ NÀO ĐỂ XÁC ĐỊNH MỘT CON GÀ TRỐNG TỐT">
            <a:extLst>
              <a:ext uri="{FF2B5EF4-FFF2-40B4-BE49-F238E27FC236}">
                <a16:creationId xmlns:a16="http://schemas.microsoft.com/office/drawing/2014/main" xmlns="" id="{543456B2-E4CB-3C1A-FF65-0AE37944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002" y="569437"/>
            <a:ext cx="4127500" cy="255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 vịt có mấy chân? - Giải Pháp Tinh Hoa">
            <a:extLst>
              <a:ext uri="{FF2B5EF4-FFF2-40B4-BE49-F238E27FC236}">
                <a16:creationId xmlns:a16="http://schemas.microsoft.com/office/drawing/2014/main" xmlns="" id="{5B94E66F-EF7B-206E-AD5C-F83F4B09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159" y="3116085"/>
            <a:ext cx="3464395" cy="2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 cá đỏ rực hơn 1 tỷ đồng: Đại gia săn nuôi cầu may | Báo Dân trí">
            <a:extLst>
              <a:ext uri="{FF2B5EF4-FFF2-40B4-BE49-F238E27FC236}">
                <a16:creationId xmlns:a16="http://schemas.microsoft.com/office/drawing/2014/main" xmlns="" id="{59279DC7-4FFE-B180-9458-FA19B894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516" y="3153137"/>
            <a:ext cx="3376884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6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4" y="57150"/>
            <a:ext cx="7210426" cy="6740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" y="228600"/>
            <a:ext cx="3762375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911" y="2515045"/>
            <a:ext cx="3802063" cy="210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8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9930B4E-AF6E-04E3-72BD-0368B3644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8500241"/>
              </p:ext>
            </p:extLst>
          </p:nvPr>
        </p:nvGraphicFramePr>
        <p:xfrm>
          <a:off x="76200" y="1185769"/>
          <a:ext cx="12011025" cy="5547481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xmlns="" val="3842130195"/>
                    </a:ext>
                  </a:extLst>
                </a:gridCol>
                <a:gridCol w="3821698">
                  <a:extLst>
                    <a:ext uri="{9D8B030D-6E8A-4147-A177-3AD203B41FA5}">
                      <a16:colId xmlns:a16="http://schemas.microsoft.com/office/drawing/2014/main" xmlns="" val="3638051088"/>
                    </a:ext>
                  </a:extLst>
                </a:gridCol>
                <a:gridCol w="5103227">
                  <a:extLst>
                    <a:ext uri="{9D8B030D-6E8A-4147-A177-3AD203B41FA5}">
                      <a16:colId xmlns:a16="http://schemas.microsoft.com/office/drawing/2014/main" xmlns="" val="514874455"/>
                    </a:ext>
                  </a:extLst>
                </a:gridCol>
              </a:tblGrid>
              <a:tr h="700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Nunito Black" panose="00000A00000000000000" pitchFamily="2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Nunito Black" panose="00000A00000000000000" pitchFamily="2" charset="0"/>
                        </a:rPr>
                        <a:t> 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Nunito Black" panose="00000A00000000000000" pitchFamily="2" charset="0"/>
                        </a:rPr>
                        <a:t>vật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Nunito Black" panose="00000A00000000000000" pitchFamily="2" charset="0"/>
                        </a:rPr>
                        <a:t>Nơi sống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Nunito Black" panose="00000A00000000000000" pitchFamily="2" charset="0"/>
                        </a:rPr>
                        <a:t>Đặc điểm bên ngoài nổi bật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503838"/>
                  </a:ext>
                </a:extLst>
              </a:tr>
              <a:tr h="101195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Con hươu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Có sừng và màu lông vàng chấm trắng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057644"/>
                  </a:ext>
                </a:extLst>
              </a:tr>
              <a:tr h="5680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Bò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sữa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Màu lông trắng pha đen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4053499"/>
                  </a:ext>
                </a:extLst>
              </a:tr>
              <a:tr h="5680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Cá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Dưới nước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Có vảy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9493289"/>
                  </a:ext>
                </a:extLst>
              </a:tr>
              <a:tr h="568026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Bươm bướm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sặc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sỡ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52542"/>
                  </a:ext>
                </a:extLst>
              </a:tr>
              <a:tr h="734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Ếch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cạn và dưới nước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Da ẩm ướt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263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Vịt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cạn và dưới nước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Lông trắng và không bị ướt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9445680"/>
                  </a:ext>
                </a:extLst>
              </a:tr>
              <a:tr h="5680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Chim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Trên trời</a:t>
                      </a: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Nunito Black" panose="00000A00000000000000" pitchFamily="2" charset="0"/>
                        </a:rPr>
                        <a:t>cánh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68162" marR="68162" marT="68162" marB="68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266026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95312" y="209551"/>
            <a:ext cx="10972799" cy="7895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1 )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8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312" y="0"/>
            <a:ext cx="5670347" cy="6972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2900"/>
            <a:ext cx="479107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 </a:t>
            </a:r>
            <a:r>
              <a:rPr lang="en-US" dirty="0" err="1" smtClean="0"/>
              <a:t>vật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53065"/>
            <a:ext cx="479107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415116"/>
            <a:ext cx="479107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44574C-7EC7-5F3E-518B-25795C1298D5}"/>
              </a:ext>
            </a:extLst>
          </p:cNvPr>
          <p:cNvSpPr/>
          <p:nvPr/>
        </p:nvSpPr>
        <p:spPr>
          <a:xfrm>
            <a:off x="203200" y="177800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5003800"/>
            <a:ext cx="2214133" cy="1857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981" y="207925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624083" y="4782950"/>
            <a:ext cx="1720957" cy="199242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781" y="5033926"/>
            <a:ext cx="2214133" cy="1857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E27E0-F7F6-0817-3EFA-048B8196C671}"/>
              </a:ext>
            </a:extLst>
          </p:cNvPr>
          <p:cNvSpPr txBox="1"/>
          <p:nvPr/>
        </p:nvSpPr>
        <p:spPr>
          <a:xfrm>
            <a:off x="711200" y="207818"/>
            <a:ext cx="9270381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33" b="1">
                <a:solidFill>
                  <a:srgbClr val="FF0000"/>
                </a:solidFill>
                <a:latin typeface="Nunito Black" panose="00000A00000000000000" pitchFamily="2" charset="0"/>
              </a:rPr>
              <a:t>2:</a:t>
            </a:r>
            <a:r>
              <a:rPr lang="vi-VN" sz="2133">
                <a:solidFill>
                  <a:srgbClr val="FF0000"/>
                </a:solidFill>
                <a:latin typeface="Nunito Black" panose="00000A00000000000000" pitchFamily="2" charset="0"/>
              </a:rPr>
              <a:t> Quan sát hình và thực hiện:</a:t>
            </a:r>
          </a:p>
          <a:p>
            <a:pPr algn="just"/>
            <a:r>
              <a:rPr lang="vi-VN" sz="2133">
                <a:solidFill>
                  <a:srgbClr val="002060"/>
                </a:solidFill>
                <a:latin typeface="Nunito Black" panose="00000A00000000000000" pitchFamily="2" charset="0"/>
              </a:rPr>
              <a:t>- Chỉ và nói tên một số bộ phận bên ngoài của con vật.</a:t>
            </a:r>
          </a:p>
          <a:p>
            <a:pPr algn="just"/>
            <a:r>
              <a:rPr lang="vi-VN" sz="2133">
                <a:solidFill>
                  <a:srgbClr val="002060"/>
                </a:solidFill>
                <a:latin typeface="Nunito Black" panose="00000A00000000000000" pitchFamily="2" charset="0"/>
              </a:rPr>
              <a:t>- Nhận xét về lớp che phủ bên ngoài cơ thể của các con vật.</a:t>
            </a:r>
          </a:p>
          <a:p>
            <a:pPr algn="just"/>
            <a:r>
              <a:rPr lang="vi-VN" sz="2133">
                <a:solidFill>
                  <a:srgbClr val="002060"/>
                </a:solidFill>
                <a:latin typeface="Nunito Black" panose="00000A00000000000000" pitchFamily="2" charset="0"/>
              </a:rPr>
              <a:t>- Lựa chọn một số con vật và so sánh đặc điểm bên ngoài của chúng.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647CBD-DD63-A290-B7BA-CA6D10417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177800"/>
            <a:ext cx="412750" cy="679450"/>
          </a:xfrm>
          <a:prstGeom prst="rect">
            <a:avLst/>
          </a:prstGeom>
        </p:spPr>
      </p:pic>
      <p:pic>
        <p:nvPicPr>
          <p:cNvPr id="4098" name="Picture 2" descr="20220527083626_wm_shs-tu-nhien-va-xa-hoi-3">
            <a:extLst>
              <a:ext uri="{FF2B5EF4-FFF2-40B4-BE49-F238E27FC236}">
                <a16:creationId xmlns:a16="http://schemas.microsoft.com/office/drawing/2014/main" xmlns="" id="{64E27C23-A5FB-5687-D2E9-7146E6EB3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7" t="18889" r="49988" b="44074"/>
          <a:stretch/>
        </p:blipFill>
        <p:spPr bwMode="auto">
          <a:xfrm>
            <a:off x="1117600" y="1663560"/>
            <a:ext cx="2753734" cy="32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D29A0D-A7A2-7638-D3B8-289E777649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19630" r="7375" b="44074"/>
          <a:stretch/>
        </p:blipFill>
        <p:spPr>
          <a:xfrm>
            <a:off x="3871334" y="1694389"/>
            <a:ext cx="2666848" cy="3202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B3E7D07-D3C5-32BC-89DA-EF0624E359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78" t="56667" r="51509" b="7037"/>
          <a:stretch/>
        </p:blipFill>
        <p:spPr>
          <a:xfrm>
            <a:off x="6451607" y="1694389"/>
            <a:ext cx="2369439" cy="3171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09677D-ADEC-BBE9-8FEB-7B0A1BE8C8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455" t="57407" r="8415" b="6296"/>
          <a:stretch/>
        </p:blipFill>
        <p:spPr>
          <a:xfrm>
            <a:off x="8845826" y="1623796"/>
            <a:ext cx="2666848" cy="3272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B87EDC-1B20-E980-A167-E041FE6AC55C}"/>
              </a:ext>
            </a:extLst>
          </p:cNvPr>
          <p:cNvSpPr txBox="1"/>
          <p:nvPr/>
        </p:nvSpPr>
        <p:spPr>
          <a:xfrm>
            <a:off x="1981200" y="4909745"/>
            <a:ext cx="141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Nunito Black" panose="00000A00000000000000" pitchFamily="2" charset="0"/>
              </a:rPr>
              <a:t>Vỏ cứng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CF1EFE-1632-A844-9BA1-3A7EF9CD539E}"/>
              </a:ext>
            </a:extLst>
          </p:cNvPr>
          <p:cNvSpPr txBox="1"/>
          <p:nvPr/>
        </p:nvSpPr>
        <p:spPr>
          <a:xfrm>
            <a:off x="4495415" y="4909745"/>
            <a:ext cx="141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Nunito Black" panose="00000A00000000000000" pitchFamily="2" charset="0"/>
              </a:rPr>
              <a:t>Có vảy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681C5F-DF80-F679-A93C-81FFFC851E0B}"/>
              </a:ext>
            </a:extLst>
          </p:cNvPr>
          <p:cNvSpPr txBox="1"/>
          <p:nvPr/>
        </p:nvSpPr>
        <p:spPr>
          <a:xfrm>
            <a:off x="7070483" y="4909745"/>
            <a:ext cx="141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Nunito Black" panose="00000A00000000000000" pitchFamily="2" charset="0"/>
              </a:rPr>
              <a:t>Lông vũ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DA8A94-0BD9-58E4-7636-56C8D0C7BC64}"/>
              </a:ext>
            </a:extLst>
          </p:cNvPr>
          <p:cNvSpPr txBox="1"/>
          <p:nvPr/>
        </p:nvSpPr>
        <p:spPr>
          <a:xfrm>
            <a:off x="9106519" y="4909744"/>
            <a:ext cx="175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Nunito Black" panose="00000A00000000000000" pitchFamily="2" charset="0"/>
              </a:rPr>
              <a:t>Lông mao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F92390-57E2-6A44-12D6-2F5D9B961BAE}"/>
              </a:ext>
            </a:extLst>
          </p:cNvPr>
          <p:cNvSpPr txBox="1"/>
          <p:nvPr/>
        </p:nvSpPr>
        <p:spPr>
          <a:xfrm>
            <a:off x="2392552" y="5517121"/>
            <a:ext cx="818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Nunito Black" panose="00000A00000000000000" pitchFamily="2" charset="0"/>
              </a:rPr>
              <a:t>	C</a:t>
            </a:r>
            <a:r>
              <a:rPr lang="vi-VN" sz="2400">
                <a:solidFill>
                  <a:srgbClr val="C00000"/>
                </a:solidFill>
                <a:latin typeface="Nunito Black" panose="00000A00000000000000" pitchFamily="2" charset="0"/>
              </a:rPr>
              <a:t>ác con vật có lớp che phủ khác nhau. Mỗi con vật có một đặc điểm về lớp che phủ bên ngoài cơ thể riêng.</a:t>
            </a:r>
            <a:endParaRPr lang="en-US" sz="2400">
              <a:solidFill>
                <a:srgbClr val="C0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5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44574C-7EC7-5F3E-518B-25795C1298D5}"/>
              </a:ext>
            </a:extLst>
          </p:cNvPr>
          <p:cNvSpPr/>
          <p:nvPr/>
        </p:nvSpPr>
        <p:spPr>
          <a:xfrm>
            <a:off x="203200" y="177800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6800" y="4084675"/>
            <a:ext cx="2369439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003800"/>
            <a:ext cx="2214133" cy="1857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981" y="207925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81581" y="4114800"/>
            <a:ext cx="2369439" cy="27432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781" y="5033926"/>
            <a:ext cx="2214133" cy="1857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38AF95-563A-F14C-320D-05FDC25D86F6}"/>
              </a:ext>
            </a:extLst>
          </p:cNvPr>
          <p:cNvSpPr txBox="1"/>
          <p:nvPr/>
        </p:nvSpPr>
        <p:spPr>
          <a:xfrm>
            <a:off x="711200" y="322599"/>
            <a:ext cx="927038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33">
                <a:solidFill>
                  <a:srgbClr val="002060"/>
                </a:solidFill>
                <a:latin typeface="Nunito Black" panose="00000A00000000000000" pitchFamily="2" charset="0"/>
              </a:rPr>
              <a:t>- Lựa chọn một số con vật và so sánh đặc điểm bên ngoài của chúng.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D4AC6-F116-135D-5E4E-2D7F73A99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177800"/>
            <a:ext cx="412750" cy="679450"/>
          </a:xfrm>
          <a:prstGeom prst="rect">
            <a:avLst/>
          </a:prstGeom>
        </p:spPr>
      </p:pic>
      <p:pic>
        <p:nvPicPr>
          <p:cNvPr id="10" name="Picture 2" descr="Chỉ tại con… mèo">
            <a:extLst>
              <a:ext uri="{FF2B5EF4-FFF2-40B4-BE49-F238E27FC236}">
                <a16:creationId xmlns:a16="http://schemas.microsoft.com/office/drawing/2014/main" xmlns="" id="{67656245-E56A-1B44-AA7F-EA6557C8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066" y="827123"/>
            <a:ext cx="3073862" cy="231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A9F3C3-DEA4-10CC-AB89-903AF4AD4F7E}"/>
              </a:ext>
            </a:extLst>
          </p:cNvPr>
          <p:cNvSpPr txBox="1"/>
          <p:nvPr/>
        </p:nvSpPr>
        <p:spPr>
          <a:xfrm>
            <a:off x="1088593" y="3285069"/>
            <a:ext cx="1981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B050"/>
                </a:solidFill>
                <a:latin typeface="Nunito Black" panose="00000A00000000000000" pitchFamily="2" charset="0"/>
              </a:rPr>
              <a:t>Lông mao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4BC189-D990-4EAB-9483-667885F5EAFA}"/>
              </a:ext>
            </a:extLst>
          </p:cNvPr>
          <p:cNvSpPr txBox="1"/>
          <p:nvPr/>
        </p:nvSpPr>
        <p:spPr>
          <a:xfrm>
            <a:off x="1088593" y="3673208"/>
            <a:ext cx="39116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B050"/>
                </a:solidFill>
                <a:latin typeface="Nunito Black" panose="00000A00000000000000" pitchFamily="2" charset="0"/>
              </a:rPr>
              <a:t>Có 4 chân. Di chuyển bằng chân.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60EEF1-B924-1786-205B-9C182E22489B}"/>
              </a:ext>
            </a:extLst>
          </p:cNvPr>
          <p:cNvSpPr txBox="1"/>
          <p:nvPr/>
        </p:nvSpPr>
        <p:spPr>
          <a:xfrm>
            <a:off x="1088593" y="4354317"/>
            <a:ext cx="290204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B050"/>
                </a:solidFill>
                <a:latin typeface="Nunito Black" panose="00000A00000000000000" pitchFamily="2" charset="0"/>
              </a:rPr>
              <a:t>Có mũi. Thở bằng mũi.</a:t>
            </a:r>
          </a:p>
        </p:txBody>
      </p:sp>
      <p:pic>
        <p:nvPicPr>
          <p:cNvPr id="14" name="Picture 10" descr="Con cá đỏ rực hơn 1 tỷ đồng: Đại gia săn nuôi cầu may | Báo Dân trí">
            <a:extLst>
              <a:ext uri="{FF2B5EF4-FFF2-40B4-BE49-F238E27FC236}">
                <a16:creationId xmlns:a16="http://schemas.microsoft.com/office/drawing/2014/main" xmlns="" id="{7C725CA8-B912-5A1F-AFB3-B08757DC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9916" y="857250"/>
            <a:ext cx="3376884" cy="231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E052C4-2F6D-3218-F2B9-904B872D219B}"/>
              </a:ext>
            </a:extLst>
          </p:cNvPr>
          <p:cNvSpPr txBox="1"/>
          <p:nvPr/>
        </p:nvSpPr>
        <p:spPr>
          <a:xfrm>
            <a:off x="6556826" y="3350311"/>
            <a:ext cx="33267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B050"/>
                </a:solidFill>
                <a:latin typeface="Nunito Black" panose="00000A00000000000000" pitchFamily="2" charset="0"/>
              </a:rPr>
              <a:t>Không có lông. Có vảy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DBC0B4-7147-1A09-4420-F07E4193A5E3}"/>
              </a:ext>
            </a:extLst>
          </p:cNvPr>
          <p:cNvSpPr txBox="1"/>
          <p:nvPr/>
        </p:nvSpPr>
        <p:spPr>
          <a:xfrm>
            <a:off x="6556826" y="3703986"/>
            <a:ext cx="391159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B050"/>
                </a:solidFill>
                <a:latin typeface="Nunito Black" panose="00000A00000000000000" pitchFamily="2" charset="0"/>
              </a:rPr>
              <a:t>Không có chân. Có vây. Dichuyển bằng vây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021429-2597-4742-FC50-07AF3D6876CC}"/>
              </a:ext>
            </a:extLst>
          </p:cNvPr>
          <p:cNvSpPr txBox="1"/>
          <p:nvPr/>
        </p:nvSpPr>
        <p:spPr>
          <a:xfrm>
            <a:off x="6577478" y="4297455"/>
            <a:ext cx="356654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B050"/>
                </a:solidFill>
                <a:latin typeface="Nunito Black" panose="00000A00000000000000" pitchFamily="2" charset="0"/>
              </a:rPr>
              <a:t>Không có mũi. Có mang. Thở bằng mang.</a:t>
            </a:r>
          </a:p>
        </p:txBody>
      </p:sp>
      <p:pic>
        <p:nvPicPr>
          <p:cNvPr id="19" name="Graphic 18" descr="Lightbulb and gear outline">
            <a:extLst>
              <a:ext uri="{FF2B5EF4-FFF2-40B4-BE49-F238E27FC236}">
                <a16:creationId xmlns:a16="http://schemas.microsoft.com/office/drawing/2014/main" xmlns="" id="{CFAA04FD-57B1-229B-B6A7-0779D81472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39197" y="5340853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173CD7-D179-CF6C-B449-EF8C7B238458}"/>
              </a:ext>
            </a:extLst>
          </p:cNvPr>
          <p:cNvSpPr txBox="1"/>
          <p:nvPr/>
        </p:nvSpPr>
        <p:spPr>
          <a:xfrm>
            <a:off x="3044393" y="5476876"/>
            <a:ext cx="680841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solidFill>
                  <a:srgbClr val="FF0000"/>
                </a:solidFill>
                <a:latin typeface="Nunito Black" panose="00000A00000000000000" pitchFamily="2" charset="0"/>
              </a:rPr>
              <a:t>ĐẶC ĐIỂM BÊN NGOÀI KHÁC NHAU</a:t>
            </a:r>
          </a:p>
        </p:txBody>
      </p:sp>
    </p:spTree>
    <p:extLst>
      <p:ext uri="{BB962C8B-B14F-4D97-AF65-F5344CB8AC3E}">
        <p14:creationId xmlns:p14="http://schemas.microsoft.com/office/powerpoint/2010/main" xmlns="" val="41951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44574C-7EC7-5F3E-518B-25795C1298D5}"/>
              </a:ext>
            </a:extLst>
          </p:cNvPr>
          <p:cNvSpPr/>
          <p:nvPr/>
        </p:nvSpPr>
        <p:spPr>
          <a:xfrm>
            <a:off x="203200" y="177800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6800" y="4084675"/>
            <a:ext cx="2369439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003800"/>
            <a:ext cx="2214133" cy="1857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981" y="207925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81581" y="4114800"/>
            <a:ext cx="2369439" cy="27432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4E7DB26-15D6-8D85-CA0F-7A6249DFA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781" y="5804074"/>
            <a:ext cx="1296019" cy="10871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B7B130-8E51-FD3E-076C-3EC9403D1791}"/>
              </a:ext>
            </a:extLst>
          </p:cNvPr>
          <p:cNvSpPr txBox="1"/>
          <p:nvPr/>
        </p:nvSpPr>
        <p:spPr>
          <a:xfrm>
            <a:off x="660400" y="240145"/>
            <a:ext cx="6654800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67" b="1">
                <a:solidFill>
                  <a:srgbClr val="002060"/>
                </a:solidFill>
                <a:latin typeface="Nunito Black" panose="00000A00000000000000" pitchFamily="2" charset="0"/>
              </a:rPr>
              <a:t> 3.</a:t>
            </a:r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 Quan sát hình và cho biết:</a:t>
            </a:r>
          </a:p>
          <a:p>
            <a:pPr algn="just"/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- Các con vật đang làm gì? Ở đâu?</a:t>
            </a:r>
          </a:p>
          <a:p>
            <a:pPr algn="just"/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- Bộ phận nào giúp chúng có thể thực hiện hoạt động đó?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732C2A-815C-4565-1A32-17980CBF5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" y="177800"/>
            <a:ext cx="412750" cy="679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481A6E-7A0F-3F60-7227-6B670B2433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375" t="15722" r="50000" b="47037"/>
          <a:stretch/>
        </p:blipFill>
        <p:spPr>
          <a:xfrm>
            <a:off x="1463938" y="1163476"/>
            <a:ext cx="3566793" cy="4436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2EE11B-442F-1885-758D-06EC6E0F4E3A}"/>
              </a:ext>
            </a:extLst>
          </p:cNvPr>
          <p:cNvSpPr txBox="1"/>
          <p:nvPr/>
        </p:nvSpPr>
        <p:spPr>
          <a:xfrm>
            <a:off x="1717481" y="6018714"/>
            <a:ext cx="37181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Bộ phận giúp chúng thực hiện hoạt động đó là: </a:t>
            </a:r>
            <a:r>
              <a:rPr lang="en-US" sz="1867">
                <a:solidFill>
                  <a:srgbClr val="FF0000"/>
                </a:solidFill>
                <a:latin typeface="Nunito Black" panose="00000A00000000000000" pitchFamily="2" charset="0"/>
              </a:rPr>
              <a:t>vây và đuôi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DF89C5-8787-EEFF-E2F6-9C905A8686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16685" r="5296" b="47038"/>
          <a:stretch/>
        </p:blipFill>
        <p:spPr>
          <a:xfrm>
            <a:off x="6266688" y="1226574"/>
            <a:ext cx="3714893" cy="41773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719F02-8191-BB59-6AAF-E2FF2CB52072}"/>
              </a:ext>
            </a:extLst>
          </p:cNvPr>
          <p:cNvSpPr txBox="1"/>
          <p:nvPr/>
        </p:nvSpPr>
        <p:spPr>
          <a:xfrm>
            <a:off x="6496928" y="5533459"/>
            <a:ext cx="33582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Con chim đang bay trên trời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FDC676-BD50-DB1F-ACF8-2EB7F9D24D77}"/>
              </a:ext>
            </a:extLst>
          </p:cNvPr>
          <p:cNvSpPr txBox="1"/>
          <p:nvPr/>
        </p:nvSpPr>
        <p:spPr>
          <a:xfrm>
            <a:off x="1754241" y="5635059"/>
            <a:ext cx="33582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Con cá, đang bơi dưới nước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D28763-1519-A020-6990-668247224838}"/>
              </a:ext>
            </a:extLst>
          </p:cNvPr>
          <p:cNvSpPr txBox="1"/>
          <p:nvPr/>
        </p:nvSpPr>
        <p:spPr>
          <a:xfrm>
            <a:off x="6397993" y="5882273"/>
            <a:ext cx="37181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Bộ phận giúp chúng thực hiện hoạt động đó là: </a:t>
            </a:r>
            <a:r>
              <a:rPr lang="en-US" sz="1867">
                <a:solidFill>
                  <a:srgbClr val="FF0000"/>
                </a:solidFill>
                <a:latin typeface="Nunito Black" panose="00000A00000000000000" pitchFamily="2" charset="0"/>
              </a:rPr>
              <a:t>cánh</a:t>
            </a:r>
          </a:p>
        </p:txBody>
      </p:sp>
    </p:spTree>
    <p:extLst>
      <p:ext uri="{BB962C8B-B14F-4D97-AF65-F5344CB8AC3E}">
        <p14:creationId xmlns:p14="http://schemas.microsoft.com/office/powerpoint/2010/main" xmlns="" val="36490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44574C-7EC7-5F3E-518B-25795C1298D5}"/>
              </a:ext>
            </a:extLst>
          </p:cNvPr>
          <p:cNvSpPr/>
          <p:nvPr/>
        </p:nvSpPr>
        <p:spPr>
          <a:xfrm>
            <a:off x="203200" y="177800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FC2D021-71C9-5EE8-924D-F6DEC1E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6800" y="4084675"/>
            <a:ext cx="2369439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A6CCCD-8995-30DD-817F-4528E37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003800"/>
            <a:ext cx="2214133" cy="1857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33B8FA-091A-805A-7E38-62FB4CCE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981" y="207925"/>
            <a:ext cx="11734800" cy="645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F0AAC1BE-9CCA-ECE1-8DE3-2BB4F98E7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81581" y="4114800"/>
            <a:ext cx="2369439" cy="27432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4E7DB26-15D6-8D85-CA0F-7A6249DFA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781" y="5033926"/>
            <a:ext cx="2214133" cy="1857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5F4F39-64E8-46B5-3417-45139A4F7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373" y="1549401"/>
            <a:ext cx="3505200" cy="4169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D39A26-86C7-24B1-7D9E-B831705AE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867" y="1549400"/>
            <a:ext cx="3402987" cy="4169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92EABB-83B0-3431-D648-9B8D9535C182}"/>
              </a:ext>
            </a:extLst>
          </p:cNvPr>
          <p:cNvSpPr txBox="1"/>
          <p:nvPr/>
        </p:nvSpPr>
        <p:spPr>
          <a:xfrm>
            <a:off x="660400" y="240145"/>
            <a:ext cx="6654800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67" b="1">
                <a:solidFill>
                  <a:srgbClr val="002060"/>
                </a:solidFill>
                <a:latin typeface="Nunito Black" panose="00000A00000000000000" pitchFamily="2" charset="0"/>
              </a:rPr>
              <a:t> 3.</a:t>
            </a:r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 Quan sát hình và cho biết:</a:t>
            </a:r>
          </a:p>
          <a:p>
            <a:pPr algn="just"/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- Các con vật đang làm gì? Ở đâu?</a:t>
            </a:r>
          </a:p>
          <a:p>
            <a:pPr algn="just"/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- Bộ phận nào giúp chúng có thể thực hiện hoạt động đó?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73F3E9-9A84-2761-1041-D40C2BCB8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00" y="177800"/>
            <a:ext cx="412750" cy="679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A50C61-AEE0-8845-746F-634C30A2FDC8}"/>
              </a:ext>
            </a:extLst>
          </p:cNvPr>
          <p:cNvSpPr txBox="1"/>
          <p:nvPr/>
        </p:nvSpPr>
        <p:spPr>
          <a:xfrm>
            <a:off x="2308664" y="5744309"/>
            <a:ext cx="33582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Con ngựa, đang phi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6FE37-C58C-B2C9-1488-DF43EA0E4D1F}"/>
              </a:ext>
            </a:extLst>
          </p:cNvPr>
          <p:cNvSpPr txBox="1"/>
          <p:nvPr/>
        </p:nvSpPr>
        <p:spPr>
          <a:xfrm>
            <a:off x="6449224" y="5744309"/>
            <a:ext cx="33582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Con cua đang bò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A156DA-56A8-4118-7CC0-544080D2670D}"/>
              </a:ext>
            </a:extLst>
          </p:cNvPr>
          <p:cNvSpPr txBox="1"/>
          <p:nvPr/>
        </p:nvSpPr>
        <p:spPr>
          <a:xfrm>
            <a:off x="2245222" y="6006112"/>
            <a:ext cx="37181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Bộ phận giúp chúng thực hiện hoạt động đó là: </a:t>
            </a:r>
            <a:r>
              <a:rPr lang="en-US" sz="1867">
                <a:solidFill>
                  <a:srgbClr val="FF0000"/>
                </a:solidFill>
                <a:latin typeface="Nunito Black" panose="00000A00000000000000" pitchFamily="2" charset="0"/>
              </a:rPr>
              <a:t>chân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C313AF-0D9A-8041-977B-338AB0477659}"/>
              </a:ext>
            </a:extLst>
          </p:cNvPr>
          <p:cNvSpPr txBox="1"/>
          <p:nvPr/>
        </p:nvSpPr>
        <p:spPr>
          <a:xfrm>
            <a:off x="6499787" y="6018896"/>
            <a:ext cx="37181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rgbClr val="002060"/>
                </a:solidFill>
                <a:latin typeface="Nunito Black" panose="00000A00000000000000" pitchFamily="2" charset="0"/>
              </a:rPr>
              <a:t>Bộ phận giúp chúng thực hiện hoạt động đó là: </a:t>
            </a:r>
            <a:r>
              <a:rPr lang="en-US" sz="1867">
                <a:solidFill>
                  <a:srgbClr val="FF0000"/>
                </a:solidFill>
                <a:latin typeface="Nunito Black" panose="00000A00000000000000" pitchFamily="2" charset="0"/>
              </a:rPr>
              <a:t>chân</a:t>
            </a:r>
          </a:p>
        </p:txBody>
      </p:sp>
    </p:spTree>
    <p:extLst>
      <p:ext uri="{BB962C8B-B14F-4D97-AF65-F5344CB8AC3E}">
        <p14:creationId xmlns:p14="http://schemas.microsoft.com/office/powerpoint/2010/main" xmlns="" val="8986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</TotalTime>
  <Words>377</Words>
  <Application>Microsoft Office PowerPoint</Application>
  <PresentationFormat>Custom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</dc:creator>
  <cp:lastModifiedBy>Windows User</cp:lastModifiedBy>
  <cp:revision>32</cp:revision>
  <dcterms:created xsi:type="dcterms:W3CDTF">2022-12-24T12:36:34Z</dcterms:created>
  <dcterms:modified xsi:type="dcterms:W3CDTF">2026-01-28T15:25:41Z</dcterms:modified>
</cp:coreProperties>
</file>