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0" r:id="rId3"/>
    <p:sldId id="268" r:id="rId4"/>
    <p:sldId id="262" r:id="rId5"/>
    <p:sldId id="263" r:id="rId6"/>
    <p:sldId id="269" r:id="rId7"/>
    <p:sldId id="26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0099"/>
    <a:srgbClr val="990000"/>
    <a:srgbClr val="990099"/>
    <a:srgbClr val="FFCC99"/>
    <a:srgbClr val="CCECFF"/>
    <a:srgbClr val="FFFFCC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3" autoAdjust="0"/>
    <p:restoredTop sz="9463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2FB28-9182-41E1-9373-D1F9A1621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31031-FB84-45F2-B7A2-A6A0F2CB0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A73F3-837C-47FD-A3CA-05C9C18F1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CCF0-7E02-41EC-84B9-FB5851C7A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944E1-8AF4-4CE8-96A3-D7B7CC389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28224-89FF-41AE-ADED-90F571AB7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38D0C-5694-450E-9BEB-F9A718009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2FAD8-6C41-40EE-A688-8FE6B9FA1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5AE1-5FB7-42DC-B8DE-3CFA2FD9A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687E4-14C8-43C2-AEBA-CF1BF8656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724F-105D-4191-B6C7-9FC7163CE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009D3A-E80F-4368-93DA-27B71C5F5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0954" tIns="30477" rIns="60954" bIns="30477"/>
          <a:lstStyle/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34" y="282444"/>
            <a:ext cx="8513286" cy="656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5359" y="282446"/>
            <a:ext cx="8361263" cy="4312581"/>
          </a:xfrm>
          <a:prstGeom prst="rect">
            <a:avLst/>
          </a:prstGeom>
        </p:spPr>
        <p:txBody>
          <a:bodyPr wrap="square" lIns="91431" tIns="45715" rIns="91431" bIns="45715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r>
              <a:rPr lang="en-US" sz="3000" b="1" kern="1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kern="10" dirty="0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 smtClean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0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pull/>
      </p:transition>
    </mc:Choice>
    <mc:Fallback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62567"/>
            <a:ext cx="3833813" cy="65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47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762000" y="2286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err="1">
                <a:solidFill>
                  <a:srgbClr val="3333FF"/>
                </a:solidFill>
              </a:rPr>
              <a:t>Học</a:t>
            </a:r>
            <a:r>
              <a:rPr lang="en-US" sz="4400" dirty="0">
                <a:solidFill>
                  <a:srgbClr val="3333FF"/>
                </a:solidFill>
              </a:rPr>
              <a:t> </a:t>
            </a:r>
            <a:r>
              <a:rPr lang="en-US" sz="4400" dirty="0" err="1">
                <a:solidFill>
                  <a:srgbClr val="3333FF"/>
                </a:solidFill>
              </a:rPr>
              <a:t>sinh</a:t>
            </a:r>
            <a:r>
              <a:rPr lang="en-US" sz="4400" dirty="0">
                <a:solidFill>
                  <a:srgbClr val="3333FF"/>
                </a:solidFill>
              </a:rPr>
              <a:t> </a:t>
            </a:r>
            <a:r>
              <a:rPr lang="en-US" sz="4400" dirty="0" err="1">
                <a:solidFill>
                  <a:srgbClr val="3333FF"/>
                </a:solidFill>
              </a:rPr>
              <a:t>trình</a:t>
            </a:r>
            <a:r>
              <a:rPr lang="en-US" sz="4400" dirty="0">
                <a:solidFill>
                  <a:srgbClr val="3333FF"/>
                </a:solidFill>
              </a:rPr>
              <a:t> </a:t>
            </a:r>
            <a:r>
              <a:rPr lang="en-US" sz="4400" dirty="0" err="1">
                <a:solidFill>
                  <a:srgbClr val="3333FF"/>
                </a:solidFill>
              </a:rPr>
              <a:t>bày</a:t>
            </a:r>
            <a:endParaRPr lang="en-US" sz="4400" dirty="0">
              <a:solidFill>
                <a:srgbClr val="3333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1143000"/>
            <a:ext cx="6029325" cy="5599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543800" cy="7620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chemeClr val="hlink"/>
                </a:solidFill>
              </a:rPr>
              <a:t>HOẠT ĐỘNG 2: LÀM VIỆC THEO NHÓM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 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sát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nối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c</a:t>
            </a:r>
            <a:r>
              <a:rPr lang="vi-VN" sz="2800" dirty="0" smtClean="0"/>
              <a:t>ơ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tiêu</a:t>
            </a:r>
            <a:r>
              <a:rPr lang="en-US" sz="2800" dirty="0" smtClean="0"/>
              <a:t> </a:t>
            </a:r>
            <a:r>
              <a:rPr lang="en-US" sz="2800" dirty="0" err="1" smtClean="0"/>
              <a:t>hoá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phù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00200" y="22098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Miệng 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96875" y="2560638"/>
            <a:ext cx="103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62000" y="2819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Thực quản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90600" y="4038600"/>
            <a:ext cx="1204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Dạ dày 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990600" y="4724400"/>
            <a:ext cx="144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Ruột non</a:t>
            </a:r>
            <a:r>
              <a:rPr lang="en-US"/>
              <a:t> 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990600" y="5562600"/>
            <a:ext cx="1590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Ruột già</a:t>
            </a:r>
            <a:r>
              <a:rPr lang="en-US"/>
              <a:t> 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066800" y="6400800"/>
            <a:ext cx="170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Hậu môn</a:t>
            </a:r>
            <a:r>
              <a:rPr lang="en-US"/>
              <a:t> </a:t>
            </a: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7102475" y="1373188"/>
            <a:ext cx="1384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133600"/>
            <a:ext cx="30003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402388" y="2058988"/>
            <a:ext cx="2513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Tuyến n</a:t>
            </a:r>
            <a:r>
              <a:rPr lang="vi-VN" sz="2400" b="1">
                <a:solidFill>
                  <a:schemeClr val="accent2"/>
                </a:solidFill>
              </a:rPr>
              <a:t>ư</a:t>
            </a:r>
            <a:r>
              <a:rPr lang="en-US" sz="2400" b="1">
                <a:solidFill>
                  <a:schemeClr val="accent2"/>
                </a:solidFill>
              </a:rPr>
              <a:t>ớc bọt 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7010400" y="2971800"/>
            <a:ext cx="128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Gan</a:t>
            </a:r>
            <a:r>
              <a:rPr lang="en-US" sz="24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781800" y="44196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Túi mật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477000" y="5334000"/>
            <a:ext cx="73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Tuỵ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 flipV="1">
            <a:off x="3124200" y="2667000"/>
            <a:ext cx="1208088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>
            <a:off x="2667000" y="3276600"/>
            <a:ext cx="2116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 flipV="1">
            <a:off x="2362200" y="4419600"/>
            <a:ext cx="2782888" cy="5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 flipV="1">
            <a:off x="2438400" y="5029200"/>
            <a:ext cx="2208213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2438400" y="5410200"/>
            <a:ext cx="217963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H="1">
            <a:off x="2819400" y="5715000"/>
            <a:ext cx="19907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V="1">
            <a:off x="4800600" y="3505200"/>
            <a:ext cx="2057400" cy="91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4646613" y="4581525"/>
            <a:ext cx="20716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rot="859951">
            <a:off x="5096572" y="4961111"/>
            <a:ext cx="1293683" cy="3832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4" name="WordArt 28"/>
          <p:cNvSpPr>
            <a:spLocks noChangeArrowheads="1" noChangeShapeType="1" noTextEdit="1"/>
          </p:cNvSpPr>
          <p:nvPr/>
        </p:nvSpPr>
        <p:spPr bwMode="auto">
          <a:xfrm>
            <a:off x="2971800" y="2209800"/>
            <a:ext cx="168275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9245" name="WordArt 29"/>
          <p:cNvSpPr>
            <a:spLocks noChangeArrowheads="1" noChangeShapeType="1" noTextEdit="1"/>
          </p:cNvSpPr>
          <p:nvPr/>
        </p:nvSpPr>
        <p:spPr bwMode="auto">
          <a:xfrm>
            <a:off x="2667000" y="2819400"/>
            <a:ext cx="168275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9246" name="WordArt 30"/>
          <p:cNvSpPr>
            <a:spLocks noChangeArrowheads="1" noChangeShapeType="1" noTextEdit="1"/>
          </p:cNvSpPr>
          <p:nvPr/>
        </p:nvSpPr>
        <p:spPr bwMode="auto">
          <a:xfrm>
            <a:off x="2438400" y="3962400"/>
            <a:ext cx="168275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9247" name="WordArt 31"/>
          <p:cNvSpPr>
            <a:spLocks noChangeArrowheads="1" noChangeShapeType="1" noTextEdit="1"/>
          </p:cNvSpPr>
          <p:nvPr/>
        </p:nvSpPr>
        <p:spPr bwMode="auto">
          <a:xfrm>
            <a:off x="2819400" y="4648200"/>
            <a:ext cx="168275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9248" name="WordArt 32"/>
          <p:cNvSpPr>
            <a:spLocks noChangeArrowheads="1" noChangeShapeType="1" noTextEdit="1"/>
          </p:cNvSpPr>
          <p:nvPr/>
        </p:nvSpPr>
        <p:spPr bwMode="auto">
          <a:xfrm>
            <a:off x="2514600" y="5257800"/>
            <a:ext cx="168275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9249" name="WordArt 33"/>
          <p:cNvSpPr>
            <a:spLocks noChangeArrowheads="1" noChangeShapeType="1" noTextEdit="1"/>
          </p:cNvSpPr>
          <p:nvPr/>
        </p:nvSpPr>
        <p:spPr bwMode="auto">
          <a:xfrm>
            <a:off x="2743200" y="6019800"/>
            <a:ext cx="168275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9250" name="WordArt 34"/>
          <p:cNvSpPr>
            <a:spLocks noChangeArrowheads="1" noChangeShapeType="1" noTextEdit="1"/>
          </p:cNvSpPr>
          <p:nvPr/>
        </p:nvSpPr>
        <p:spPr bwMode="auto">
          <a:xfrm>
            <a:off x="6248400" y="2057400"/>
            <a:ext cx="168275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9251" name="WordArt 35"/>
          <p:cNvSpPr>
            <a:spLocks noChangeArrowheads="1" noChangeShapeType="1" noTextEdit="1"/>
          </p:cNvSpPr>
          <p:nvPr/>
        </p:nvSpPr>
        <p:spPr bwMode="auto">
          <a:xfrm>
            <a:off x="6477000" y="3200400"/>
            <a:ext cx="168275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9252" name="WordArt 36"/>
          <p:cNvSpPr>
            <a:spLocks noChangeArrowheads="1" noChangeShapeType="1" noTextEdit="1"/>
          </p:cNvSpPr>
          <p:nvPr/>
        </p:nvSpPr>
        <p:spPr bwMode="auto">
          <a:xfrm>
            <a:off x="6248400" y="4419600"/>
            <a:ext cx="168275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9253" name="WordArt 37"/>
          <p:cNvSpPr>
            <a:spLocks noChangeArrowheads="1" noChangeShapeType="1" noTextEdit="1"/>
          </p:cNvSpPr>
          <p:nvPr/>
        </p:nvSpPr>
        <p:spPr bwMode="auto">
          <a:xfrm>
            <a:off x="6324600" y="5181600"/>
            <a:ext cx="168275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Arial"/>
                <a:cs typeface="Arial"/>
              </a:rPr>
              <a:t>10</a:t>
            </a:r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 flipV="1">
            <a:off x="4876800" y="2409825"/>
            <a:ext cx="152400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  <p:bldP spid="9221" grpId="0"/>
      <p:bldP spid="9223" grpId="0"/>
      <p:bldP spid="9224" grpId="0"/>
      <p:bldP spid="9225" grpId="0"/>
      <p:bldP spid="9226" grpId="0"/>
      <p:bldP spid="9227" grpId="0"/>
      <p:bldP spid="9230" grpId="0"/>
      <p:bldP spid="9231" grpId="0"/>
      <p:bldP spid="9232" grpId="0"/>
      <p:bldP spid="9233" grpId="0"/>
      <p:bldP spid="9234" grpId="0" animBg="1"/>
      <p:bldP spid="9235" grpId="0" animBg="1"/>
      <p:bldP spid="9236" grpId="0" animBg="1"/>
      <p:bldP spid="9237" grpId="0" animBg="1"/>
      <p:bldP spid="9238" grpId="0" animBg="1"/>
      <p:bldP spid="9239" grpId="0" animBg="1"/>
      <p:bldP spid="9241" grpId="0" animBg="1"/>
      <p:bldP spid="9242" grpId="0" animBg="1"/>
      <p:bldP spid="9243" grpId="0" animBg="1"/>
      <p:bldP spid="9244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438400"/>
          </a:xfrm>
        </p:spPr>
        <p:txBody>
          <a:bodyPr/>
          <a:lstStyle/>
          <a:p>
            <a:pPr eaLnBrk="1" hangingPunct="1"/>
            <a:r>
              <a:rPr lang="en-US" sz="4000" smtClean="0"/>
              <a:t>      </a:t>
            </a:r>
            <a:r>
              <a:rPr lang="en-US" sz="4000" smtClean="0">
                <a:solidFill>
                  <a:srgbClr val="FF0066"/>
                </a:solidFill>
              </a:rPr>
              <a:t>Kết luận:</a:t>
            </a:r>
          </a:p>
          <a:p>
            <a:pPr eaLnBrk="1" hangingPunct="1"/>
            <a:r>
              <a:rPr lang="en-US" smtClean="0"/>
              <a:t>C</a:t>
            </a:r>
            <a:r>
              <a:rPr lang="vi-VN" smtClean="0"/>
              <a:t>ơ</a:t>
            </a:r>
            <a:r>
              <a:rPr lang="en-US" smtClean="0"/>
              <a:t> quan tiêu hoá gồm có miệng, thực quản, dạ dày, ruột non, ruột già và các tuyến tiêu hoá nh</a:t>
            </a:r>
            <a:r>
              <a:rPr lang="vi-VN" smtClean="0"/>
              <a:t>ư</a:t>
            </a:r>
            <a:r>
              <a:rPr lang="en-US" smtClean="0"/>
              <a:t> tuyến n</a:t>
            </a:r>
            <a:r>
              <a:rPr lang="vi-VN" smtClean="0"/>
              <a:t>ư</a:t>
            </a:r>
            <a:r>
              <a:rPr lang="en-US" smtClean="0"/>
              <a:t>ớc bọt, gan, tuỵ…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447800" y="914400"/>
            <a:ext cx="2070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990000"/>
                </a:solidFill>
              </a:rPr>
              <a:t>Trò ch</a:t>
            </a:r>
            <a:r>
              <a:rPr lang="vi-VN" sz="4000">
                <a:solidFill>
                  <a:srgbClr val="990000"/>
                </a:solidFill>
              </a:rPr>
              <a:t>ơ</a:t>
            </a:r>
            <a:r>
              <a:rPr lang="en-US" sz="4000">
                <a:solidFill>
                  <a:srgbClr val="990000"/>
                </a:solidFill>
              </a:rPr>
              <a:t>i</a:t>
            </a:r>
          </a:p>
        </p:txBody>
      </p:sp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>
            <a:off x="1828800" y="2286000"/>
            <a:ext cx="64008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AI NHANH NHẤT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87630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khung</a:t>
            </a:r>
            <a:r>
              <a:rPr lang="en-US" sz="2800" dirty="0" smtClean="0"/>
              <a:t>  </a:t>
            </a:r>
            <a:r>
              <a:rPr lang="vi-VN" sz="2800" dirty="0" smtClean="0"/>
              <a:t>đ</a:t>
            </a:r>
            <a:r>
              <a:rPr lang="en-US" sz="2800" dirty="0" smtClean="0"/>
              <a:t>ể </a:t>
            </a:r>
            <a:r>
              <a:rPr lang="vi-VN" sz="2800" dirty="0" smtClean="0"/>
              <a:t>đ</a:t>
            </a:r>
            <a:r>
              <a:rPr lang="en-US" sz="2800" dirty="0" err="1" smtClean="0"/>
              <a:t>iền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        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phù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: </a:t>
            </a:r>
          </a:p>
        </p:txBody>
      </p:sp>
      <p:sp>
        <p:nvSpPr>
          <p:cNvPr id="10244" name="WordArt 16"/>
          <p:cNvSpPr>
            <a:spLocks noChangeArrowheads="1" noChangeShapeType="1" noTextEdit="1"/>
          </p:cNvSpPr>
          <p:nvPr/>
        </p:nvSpPr>
        <p:spPr bwMode="auto">
          <a:xfrm>
            <a:off x="3200400" y="2743200"/>
            <a:ext cx="152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0245" name="WordArt 18"/>
          <p:cNvSpPr>
            <a:spLocks noChangeArrowheads="1" noChangeShapeType="1" noTextEdit="1"/>
          </p:cNvSpPr>
          <p:nvPr/>
        </p:nvSpPr>
        <p:spPr bwMode="auto">
          <a:xfrm>
            <a:off x="3200400" y="4800600"/>
            <a:ext cx="152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0246" name="Text Box 22"/>
          <p:cNvSpPr txBox="1">
            <a:spLocks noChangeArrowheads="1"/>
          </p:cNvSpPr>
          <p:nvPr/>
        </p:nvSpPr>
        <p:spPr bwMode="auto">
          <a:xfrm>
            <a:off x="1981200" y="4876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5791200" y="344126"/>
            <a:ext cx="914400" cy="304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28600" y="1094526"/>
            <a:ext cx="8458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err="1">
                <a:solidFill>
                  <a:srgbClr val="FF0000"/>
                </a:solidFill>
              </a:rPr>
              <a:t>ruột</a:t>
            </a:r>
            <a:r>
              <a:rPr lang="en-US" sz="2800" dirty="0">
                <a:solidFill>
                  <a:srgbClr val="FF0000"/>
                </a:solidFill>
              </a:rPr>
              <a:t> non ,</a:t>
            </a:r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quản</a:t>
            </a:r>
            <a:r>
              <a:rPr lang="en-US" sz="2800" dirty="0">
                <a:solidFill>
                  <a:srgbClr val="FF0000"/>
                </a:solidFill>
              </a:rPr>
              <a:t> , </a:t>
            </a:r>
            <a:r>
              <a:rPr lang="en-US" sz="2800" dirty="0" err="1">
                <a:solidFill>
                  <a:srgbClr val="FF0000"/>
                </a:solidFill>
              </a:rPr>
              <a:t>miệng,dạ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dày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ruột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già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tuỵ</a:t>
            </a:r>
            <a:r>
              <a:rPr lang="en-US" sz="2800" dirty="0">
                <a:solidFill>
                  <a:srgbClr val="FF0000"/>
                </a:solidFill>
              </a:rPr>
              <a:t> , </a:t>
            </a:r>
            <a:r>
              <a:rPr lang="en-US" sz="2800" dirty="0" err="1">
                <a:solidFill>
                  <a:srgbClr val="FF0000"/>
                </a:solidFill>
              </a:rPr>
              <a:t>gan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685800" y="4800600"/>
            <a:ext cx="18288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0000"/>
                </a:solidFill>
              </a:rPr>
              <a:t>ruột non .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6629400" y="5257800"/>
            <a:ext cx="1828800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err="1">
                <a:solidFill>
                  <a:srgbClr val="FF0000"/>
                </a:solidFill>
              </a:rPr>
              <a:t>Ruột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già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6629400" y="3733800"/>
            <a:ext cx="18288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0000"/>
                </a:solidFill>
              </a:rPr>
              <a:t>Dạ dày  .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6477000" y="2971800"/>
            <a:ext cx="2286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0000"/>
                </a:solidFill>
              </a:rPr>
              <a:t>Thực quản   .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57200" y="2286000"/>
            <a:ext cx="2286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0000"/>
                </a:solidFill>
              </a:rPr>
              <a:t>Miệng    .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6400800" y="4419600"/>
            <a:ext cx="2286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err="1" smtClean="0">
                <a:solidFill>
                  <a:srgbClr val="FF0000"/>
                </a:solidFill>
              </a:rPr>
              <a:t>Tụy</a:t>
            </a: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381000" y="3962400"/>
            <a:ext cx="2286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FF0000"/>
                </a:solidFill>
              </a:rPr>
              <a:t>Gan  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39" grpId="1" build="p"/>
      <p:bldP spid="14363" grpId="0" animBg="1"/>
      <p:bldP spid="14364" grpId="0"/>
      <p:bldP spid="14365" grpId="0"/>
      <p:bldP spid="14366" grpId="0"/>
      <p:bldP spid="14367" grpId="0"/>
      <p:bldP spid="14368" grpId="0"/>
      <p:bldP spid="14369" grpId="0"/>
      <p:bldP spid="14370" grpId="0"/>
      <p:bldP spid="1437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673</TotalTime>
  <Words>197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Slide 1</vt:lpstr>
      <vt:lpstr>Slide 2</vt:lpstr>
      <vt:lpstr>Slide 3</vt:lpstr>
      <vt:lpstr>HOẠT ĐỘNG 2: LÀM VIỆC THEO NHÓM</vt:lpstr>
      <vt:lpstr>Slide 5</vt:lpstr>
      <vt:lpstr>Slide 6</vt:lpstr>
      <vt:lpstr>Slide 7</vt:lpstr>
    </vt:vector>
  </TitlesOfParts>
  <Company>VietNam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TÖÏ NHIEÂN VAØ XAÕ HOÄI LÔÙP 2</dc:title>
  <dc:creator>Tuan</dc:creator>
  <cp:lastModifiedBy>Windows User</cp:lastModifiedBy>
  <cp:revision>59</cp:revision>
  <dcterms:created xsi:type="dcterms:W3CDTF">2007-09-25T03:51:44Z</dcterms:created>
  <dcterms:modified xsi:type="dcterms:W3CDTF">2026-01-28T15:35:04Z</dcterms:modified>
</cp:coreProperties>
</file>