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</p:sldMasterIdLst>
  <p:notesMasterIdLst>
    <p:notesMasterId r:id="rId11"/>
  </p:notesMasterIdLst>
  <p:sldIdLst>
    <p:sldId id="2007577244" r:id="rId3"/>
    <p:sldId id="2007577241" r:id="rId4"/>
    <p:sldId id="2007577237" r:id="rId5"/>
    <p:sldId id="2007577234" r:id="rId6"/>
    <p:sldId id="2007577235" r:id="rId7"/>
    <p:sldId id="2007577236" r:id="rId8"/>
    <p:sldId id="2007577238" r:id="rId9"/>
    <p:sldId id="20075772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99FF"/>
    <a:srgbClr val="30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2EB0A4-702C-6E87-6B97-A4F3C2F38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7A4CC6C4-56CC-86D6-7447-79D7848D9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C13BB54D-0499-16D3-00F4-FCC0F9D21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E39EDD5-780A-E6E5-E22A-39C455776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8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C61F4F-98C4-D170-FF0B-E3BDB278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ED326E29-DA22-A5A0-06EF-6D56B9B1E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B0D7379E-E2D2-C771-E573-2644E2D81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EFCA51C-A7A6-928C-26FF-5ED3518C5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5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3167BE-54DC-521F-3418-7AE6EC5D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F3B6024E-0165-61BE-D8A8-884A70803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7787B8E7-020A-4E6A-CB11-5474D30A0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70A4C0E-CB58-F49B-BDA3-7771D9B79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2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515D53-66AC-5D94-759D-14D94FC2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3A323F61-3173-CE9B-C3FF-48F14AB4F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E9CE1AFC-0D33-A4CA-6385-35F9E73EB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C331B8D-CA5D-B75A-090D-0CDDE78DB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6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DF64C1-921E-4773-9668-92F664BE8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0D326AE4-CED6-D540-3B40-345F6BFB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F8DC1C7A-9F0C-CA0E-7824-856DD67A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34C8947-9160-AF5E-B6F3-1E26D9FD2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8881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C4049B-15A0-22AC-4DD3-6D1E02B1E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B074657-AD75-A0D9-3C37-5FC2309DD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718">
            <a:off x="-1047750" y="-106363"/>
            <a:ext cx="14287500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F536D7-73CE-6D23-9C33-3ED2A7985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44525"/>
            <a:ext cx="17414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B9C4AA51-39D9-15E6-5CDA-00A7BDDF9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58738"/>
            <a:ext cx="25352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8369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2318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7071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828C705-F016-39DD-2E16-3569D460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2B619C0-0703-455D-A353-D57B921BDD8C}" type="datetimeFigureOut">
              <a:rPr lang="zh-CN" altLang="en-US"/>
              <a:pPr>
                <a:defRPr/>
              </a:pPr>
              <a:t>2026/1/29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C386A04-31C6-69F1-A7CD-AFFD8FBF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C420542-7464-11D7-4AE3-57CF690D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D6DE8E-508B-4DA6-9F9F-1B7B0CC3C1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551518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86C792F-B579-32AB-6755-40BAA2DB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3A3F822-D5C6-4D67-81A5-4B9D922CF53E}" type="datetimeFigureOut">
              <a:rPr lang="zh-CN" altLang="en-US"/>
              <a:pPr>
                <a:defRPr/>
              </a:pPr>
              <a:t>2026/1/29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5A9C0DC-5C83-CA5F-A181-5063646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88D9982-D87C-034C-0020-C54ED57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927F60-B6A8-4E80-B4FE-BF7BE4CB3D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588388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49A5CA4-2295-6DE5-A032-397D7AF1D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1" tIns="60936" rIns="121871" bIns="60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B00E3A7D-54DF-2B60-2D84-C1D29A208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1" tIns="60936" rIns="121871" bIns="60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D485ABC-12DF-80E4-0574-C9C17CFF9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871" tIns="60936" rIns="121871" bIns="60936" rtlCol="0" anchor="ctr"/>
          <a:lstStyle>
            <a:lvl1pPr algn="l" defTabSz="914027">
              <a:defRPr sz="1200" b="0" i="0">
                <a:solidFill>
                  <a:srgbClr val="000000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0D21C6D1-30BE-4F91-982B-8A3BC80E7D1F}" type="datetimeFigureOut">
              <a:rPr lang="zh-CN" altLang="en-US"/>
              <a:pPr>
                <a:defRPr/>
              </a:pPr>
              <a:t>2026/1/29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AC7CE61-0524-002E-DAA7-108225EB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871" tIns="60936" rIns="121871" bIns="60936" rtlCol="0" anchor="ctr"/>
          <a:lstStyle>
            <a:lvl1pPr algn="ctr" defTabSz="914027">
              <a:defRPr sz="1200" b="0" i="0">
                <a:solidFill>
                  <a:srgbClr val="000000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2E82E39-56A4-A2B6-3470-BD66F621D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1871" tIns="60936" rIns="121871" bIns="60936" rtlCol="0" anchor="ctr"/>
          <a:lstStyle>
            <a:lvl1pPr algn="r" defTabSz="914027">
              <a:defRPr sz="1200" b="0" i="0">
                <a:solidFill>
                  <a:srgbClr val="000000">
                    <a:tint val="75000"/>
                  </a:srgb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3FC909C5-14D7-4CB4-A97F-6E1073A7E17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031" name="图片 11">
            <a:extLst>
              <a:ext uri="{FF2B5EF4-FFF2-40B4-BE49-F238E27FC236}">
                <a16:creationId xmlns:a16="http://schemas.microsoft.com/office/drawing/2014/main" xmlns="" id="{4C71B0D8-B8CA-CC9D-F675-28B596AA5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4543425"/>
            <a:ext cx="48275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6677494-02B3-E691-4624-0B5DBCAE6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4027">
              <a:defRPr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</p:sldLayoutIdLst>
  <p:transition spd="slow" advTm="5000">
    <p:fade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3570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7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7" algn="l" defTabSz="914027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7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9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8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" y="282443"/>
            <a:ext cx="11351048" cy="65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477" y="282444"/>
            <a:ext cx="11148351" cy="4378827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1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1801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1801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1801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1801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1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1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143DB9-376E-4607-8A43-2E9312BF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5B475B-71B7-83DA-6B0B-DD7E6325E38C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6881797B-273A-7885-07A6-048B4D9FC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xmlns="" id="{A30D5CBE-5817-11F6-C013-EBE8FBB802F7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18AB196-456D-2CC2-8E23-2C582888D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31D7FFE-39FF-A946-2748-86E56F4B21E4}"/>
              </a:ext>
            </a:extLst>
          </p:cNvPr>
          <p:cNvSpPr/>
          <p:nvPr/>
        </p:nvSpPr>
        <p:spPr>
          <a:xfrm>
            <a:off x="2147877" y="1402250"/>
            <a:ext cx="9446715" cy="8735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Ngoài các cây trong video nhắc đến, em còn biết những cây nào? Nêu đặc điểm của một số cây em biết.</a:t>
            </a:r>
            <a:endParaRPr lang="x-none" sz="2000" b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04736C9-2CBA-5166-6196-A7A4A771D4CC}"/>
              </a:ext>
            </a:extLst>
          </p:cNvPr>
          <p:cNvSpPr/>
          <p:nvPr/>
        </p:nvSpPr>
        <p:spPr>
          <a:xfrm>
            <a:off x="2749665" y="527051"/>
            <a:ext cx="9155823" cy="5337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đa dạng của thực vật </a:t>
            </a:r>
            <a:endParaRPr lang="x-none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472D2C30-36AA-D1F9-1D12-641E39DE622F}"/>
              </a:ext>
            </a:extLst>
          </p:cNvPr>
          <p:cNvSpPr/>
          <p:nvPr/>
        </p:nvSpPr>
        <p:spPr>
          <a:xfrm>
            <a:off x="3133631" y="2261483"/>
            <a:ext cx="7460891" cy="330180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rất đa dạng, các loại cây khác nhau có những đặc điểm khác nha</a:t>
            </a:r>
            <a:r>
              <a:rPr lang="nl-NL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x-non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7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8E95D4-ACE8-97A9-23C5-CC8A95FD6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D6FFCA-129F-46AB-E440-687D87FADD3D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07CD25EB-D5E5-40EE-5ECC-964AEED4D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xmlns="" id="{52DE5293-3507-4031-F3CE-5EE44995C07F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635ED53-4B01-9B50-4BDA-C368CE4F2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23EB889-F2CA-E38B-80E5-D631F37EB5DE}"/>
              </a:ext>
            </a:extLst>
          </p:cNvPr>
          <p:cNvSpPr/>
          <p:nvPr/>
        </p:nvSpPr>
        <p:spPr>
          <a:xfrm>
            <a:off x="2591642" y="270276"/>
            <a:ext cx="8409070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x-none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E129BA-9BEE-BF00-4EF1-73105EBF63B6}"/>
              </a:ext>
            </a:extLst>
          </p:cNvPr>
          <p:cNvSpPr/>
          <p:nvPr/>
        </p:nvSpPr>
        <p:spPr>
          <a:xfrm>
            <a:off x="3134243" y="4438763"/>
            <a:ext cx="8202168" cy="656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rễ cây có mấy loại chính?</a:t>
            </a:r>
            <a:endParaRPr lang="x-none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5FD342B-7D46-4F3B-E346-CE2510F2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19717"/>
              </p:ext>
            </p:extLst>
          </p:nvPr>
        </p:nvGraphicFramePr>
        <p:xfrm>
          <a:off x="2582701" y="1339039"/>
          <a:ext cx="9070482" cy="289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960">
                  <a:extLst>
                    <a:ext uri="{9D8B030D-6E8A-4147-A177-3AD203B41FA5}">
                      <a16:colId xmlns:a16="http://schemas.microsoft.com/office/drawing/2014/main" xmlns="" val="3231863079"/>
                    </a:ext>
                  </a:extLst>
                </a:gridCol>
                <a:gridCol w="6880522">
                  <a:extLst>
                    <a:ext uri="{9D8B030D-6E8A-4147-A177-3AD203B41FA5}">
                      <a16:colId xmlns:a16="http://schemas.microsoft.com/office/drawing/2014/main" xmlns="" val="426983922"/>
                    </a:ext>
                  </a:extLst>
                </a:gridCol>
              </a:tblGrid>
              <a:tr h="5798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Đặc điểm của rễ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3056307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mãng cầu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một rễ to dài, cứng, xung quanh đâm ra nhiều rễ con </a:t>
                      </a:r>
                      <a:endParaRPr lang="x-none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0156744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Lúa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nhiều rễ nhỏ mềm mọc đều nhau thành chùm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905962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bàng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một rễ to dài, cứng, xung quanh đâm ra nhiều rễ con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914122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Cây  cần tây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nhiều rễ nhỏ mềm mọc đều nhau thành chùm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22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55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F92E8E-3E2D-074F-0E7A-D878382A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2E78D3-28E1-D762-3A4A-6A7388A6A145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E1999CB6-B6BE-05FB-910F-C1EC1760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xmlns="" id="{8247B239-7364-288D-09D5-EAA3414D6725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8E85F68-9959-9991-336E-6D7B5CEB6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0" name="Scroll: Vertical 9">
            <a:extLst>
              <a:ext uri="{FF2B5EF4-FFF2-40B4-BE49-F238E27FC236}">
                <a16:creationId xmlns:a16="http://schemas.microsoft.com/office/drawing/2014/main" xmlns="" id="{188E8FD0-4EE4-B256-404E-4E4176099309}"/>
              </a:ext>
            </a:extLst>
          </p:cNvPr>
          <p:cNvSpPr/>
          <p:nvPr/>
        </p:nvSpPr>
        <p:spPr>
          <a:xfrm>
            <a:off x="527381" y="1379013"/>
            <a:ext cx="4671975" cy="51779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có 2 loại rễ chính: </a:t>
            </a:r>
          </a:p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loại có một rễ to dài, cứng, xung quanh đâm ra nhiều rễ con gọi là </a:t>
            </a:r>
            <a:r>
              <a:rPr lang="nl-NL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rễ cọc.</a:t>
            </a:r>
          </a:p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loại có nhiều rễ nhỏ mềm mọc đều nhau thành chùm gọi là </a:t>
            </a:r>
            <a:r>
              <a:rPr lang="nl-NL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rễ chùm.</a:t>
            </a:r>
            <a:endParaRPr lang="x-none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/>
          </a:p>
        </p:txBody>
      </p:sp>
      <p:pic>
        <p:nvPicPr>
          <p:cNvPr id="11" name="Picture 2" descr="CHUẨN NHẤT] Các loại cây có rễ cọc?">
            <a:extLst>
              <a:ext uri="{FF2B5EF4-FFF2-40B4-BE49-F238E27FC236}">
                <a16:creationId xmlns:a16="http://schemas.microsoft.com/office/drawing/2014/main" xmlns="" id="{65EE7E69-282B-10A5-6947-D1A1775F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010" y="1539648"/>
            <a:ext cx="6348281" cy="464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F61CD87-FAE2-E36E-E3EF-E87FB83D5FC8}"/>
              </a:ext>
            </a:extLst>
          </p:cNvPr>
          <p:cNvSpPr/>
          <p:nvPr/>
        </p:nvSpPr>
        <p:spPr>
          <a:xfrm>
            <a:off x="2700891" y="360896"/>
            <a:ext cx="6991750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x-none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29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A38445-0B1E-31D1-138C-EAC98E35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BBFB2-81CB-62CB-F1EC-9916A6D2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539496"/>
            <a:ext cx="8805672" cy="4925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Rễ phình tô thành củ, gọi là rễ củ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48CA64-FF33-9BEB-6B80-8A9B191E4843}"/>
              </a:ext>
            </a:extLst>
          </p:cNvPr>
          <p:cNvGrpSpPr/>
          <p:nvPr/>
        </p:nvGrpSpPr>
        <p:grpSpPr>
          <a:xfrm>
            <a:off x="1102106" y="1617535"/>
            <a:ext cx="10300462" cy="4656201"/>
            <a:chOff x="1047242" y="1617535"/>
            <a:chExt cx="10300462" cy="4656201"/>
          </a:xfrm>
        </p:grpSpPr>
        <p:pic>
          <p:nvPicPr>
            <p:cNvPr id="3" name="Picture 2" descr="Kỹ thuật trồng và chăm sóc cây cà rốt - Sở Thông tin và Truyền thông Ninh  Bình">
              <a:extLst>
                <a:ext uri="{FF2B5EF4-FFF2-40B4-BE49-F238E27FC236}">
                  <a16:creationId xmlns:a16="http://schemas.microsoft.com/office/drawing/2014/main" xmlns="" id="{76C7AE89-AE3D-2EE2-BD14-24E151FC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242" y="1617535"/>
              <a:ext cx="5763260" cy="384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ủ cải sấy khô được sản xuất như thế nào? | 0941108888">
              <a:extLst>
                <a:ext uri="{FF2B5EF4-FFF2-40B4-BE49-F238E27FC236}">
                  <a16:creationId xmlns:a16="http://schemas.microsoft.com/office/drawing/2014/main" xmlns="" id="{AE185E52-5272-B9AC-60FA-2FFABA2D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617535"/>
              <a:ext cx="4337304" cy="3842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8F5AAC05-1158-A931-68DB-F832A34518AF}"/>
                </a:ext>
              </a:extLst>
            </p:cNvPr>
            <p:cNvSpPr txBox="1">
              <a:spLocks/>
            </p:cNvSpPr>
            <p:nvPr/>
          </p:nvSpPr>
          <p:spPr>
            <a:xfrm>
              <a:off x="1667257" y="5487669"/>
              <a:ext cx="3176016" cy="7860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Cà rốt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xmlns="" id="{C11D4551-CCA7-0732-B9AD-08FEDF067C98}"/>
                </a:ext>
              </a:extLst>
            </p:cNvPr>
            <p:cNvSpPr txBox="1">
              <a:spLocks/>
            </p:cNvSpPr>
            <p:nvPr/>
          </p:nvSpPr>
          <p:spPr>
            <a:xfrm>
              <a:off x="7779458" y="5550725"/>
              <a:ext cx="3176016" cy="4751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Cải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củ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3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C259F7-5F0B-42CF-BA12-3E20DA30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E0713-2C11-A1C7-840B-A84D9E80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637" y="1216373"/>
            <a:ext cx="8805672" cy="1189365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Rễ mọc ra từ cành hoặc thân cây, gọi là rễ phụ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453501-D29A-91FC-9E77-4DB9BC875507}"/>
              </a:ext>
            </a:extLst>
          </p:cNvPr>
          <p:cNvGrpSpPr/>
          <p:nvPr/>
        </p:nvGrpSpPr>
        <p:grpSpPr>
          <a:xfrm>
            <a:off x="533401" y="2570734"/>
            <a:ext cx="5529072" cy="4127409"/>
            <a:chOff x="484632" y="2249768"/>
            <a:chExt cx="5529072" cy="4330216"/>
          </a:xfrm>
        </p:grpSpPr>
        <p:pic>
          <p:nvPicPr>
            <p:cNvPr id="6" name="Picture 5" descr="Ngày rằm nói chuyện trầu cau">
              <a:extLst>
                <a:ext uri="{FF2B5EF4-FFF2-40B4-BE49-F238E27FC236}">
                  <a16:creationId xmlns:a16="http://schemas.microsoft.com/office/drawing/2014/main" xmlns="" id="{7255EAB4-B5E1-6769-985A-6A36D335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136" y="2249769"/>
              <a:ext cx="2639568" cy="3649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ành Trầu Không (Trầu Quế ) có rễ để ươm trồng ( 3 cành)">
              <a:extLst>
                <a:ext uri="{FF2B5EF4-FFF2-40B4-BE49-F238E27FC236}">
                  <a16:creationId xmlns:a16="http://schemas.microsoft.com/office/drawing/2014/main" xmlns="" id="{7446B3B7-438F-A8DD-C067-7FC167ECE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5" t="5158" r="12311"/>
            <a:stretch/>
          </p:blipFill>
          <p:spPr bwMode="auto">
            <a:xfrm>
              <a:off x="484632" y="2249768"/>
              <a:ext cx="2889504" cy="36493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xmlns="" id="{940FA48B-0A57-33D0-5873-E236AC1A47EA}"/>
                </a:ext>
              </a:extLst>
            </p:cNvPr>
            <p:cNvSpPr txBox="1">
              <a:spLocks/>
            </p:cNvSpPr>
            <p:nvPr/>
          </p:nvSpPr>
          <p:spPr>
            <a:xfrm>
              <a:off x="1088136" y="6087478"/>
              <a:ext cx="4343400" cy="492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Trầu không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8AEAEC5-B063-1AEF-1528-51365660BE8C}"/>
              </a:ext>
            </a:extLst>
          </p:cNvPr>
          <p:cNvGrpSpPr/>
          <p:nvPr/>
        </p:nvGrpSpPr>
        <p:grpSpPr>
          <a:xfrm>
            <a:off x="6358128" y="2570734"/>
            <a:ext cx="5108449" cy="4227767"/>
            <a:chOff x="6358128" y="2570734"/>
            <a:chExt cx="5108449" cy="3076181"/>
          </a:xfrm>
        </p:grpSpPr>
        <p:pic>
          <p:nvPicPr>
            <p:cNvPr id="4" name="Picture 3" descr="Giới thiệu tổng quan về cây hồ tiêu - Tưới Nông Nghiệp Tự Động">
              <a:extLst>
                <a:ext uri="{FF2B5EF4-FFF2-40B4-BE49-F238E27FC236}">
                  <a16:creationId xmlns:a16="http://schemas.microsoft.com/office/drawing/2014/main" xmlns="" id="{3F08A4BF-AC64-4572-F603-CCF09E77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009" y="2570734"/>
              <a:ext cx="2639568" cy="2526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ây Hồ Tiêu Ghép Gốc Rừng (Cao 60cm – Ms: 18019) – Vườn ươm cây hoa cảnh ILG">
              <a:extLst>
                <a:ext uri="{FF2B5EF4-FFF2-40B4-BE49-F238E27FC236}">
                  <a16:creationId xmlns:a16="http://schemas.microsoft.com/office/drawing/2014/main" xmlns="" id="{8A9CBF65-08FD-05E6-0C17-AE2D90E94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128" y="2570734"/>
              <a:ext cx="2468880" cy="2526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xmlns="" id="{882AE933-1FFE-FCD1-AC37-E4ADF10F91F4}"/>
                </a:ext>
              </a:extLst>
            </p:cNvPr>
            <p:cNvSpPr txBox="1">
              <a:spLocks/>
            </p:cNvSpPr>
            <p:nvPr/>
          </p:nvSpPr>
          <p:spPr>
            <a:xfrm>
              <a:off x="6915041" y="5154409"/>
              <a:ext cx="4343400" cy="492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Hồ tiêu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6DB6CA-6A8B-55BD-FEFC-C3E991C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F8551EB-995C-A9FD-7A80-4EAD0B5B2786}"/>
              </a:ext>
            </a:extLst>
          </p:cNvPr>
          <p:cNvGrpSpPr/>
          <p:nvPr/>
        </p:nvGrpSpPr>
        <p:grpSpPr>
          <a:xfrm>
            <a:off x="215458" y="1"/>
            <a:ext cx="1924060" cy="1020932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BD9C671C-9CF9-3B28-85D5-A5FDDB126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xmlns="" id="{F98EE856-A18B-E9F0-5354-10A2195D3ADA}"/>
                </a:ext>
              </a:extLst>
            </p:cNvPr>
            <p:cNvSpPr txBox="1"/>
            <p:nvPr/>
          </p:nvSpPr>
          <p:spPr>
            <a:xfrm>
              <a:off x="888742" y="878116"/>
              <a:ext cx="1277410" cy="1973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1B676E4-534C-CA18-F578-A3C1C3384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40938B0-E8F0-1E09-D10A-E8BF23A64A5B}"/>
              </a:ext>
            </a:extLst>
          </p:cNvPr>
          <p:cNvSpPr/>
          <p:nvPr/>
        </p:nvSpPr>
        <p:spPr>
          <a:xfrm>
            <a:off x="1904684" y="151386"/>
            <a:ext cx="9804963" cy="1236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Cách mọc và các đặc điểm của thân cây.</a:t>
            </a:r>
            <a:endParaRPr lang="x-none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9CD68E-8A95-7EAD-0D0B-770E12343170}"/>
              </a:ext>
            </a:extLst>
          </p:cNvPr>
          <p:cNvGrpSpPr/>
          <p:nvPr/>
        </p:nvGrpSpPr>
        <p:grpSpPr>
          <a:xfrm>
            <a:off x="3737570" y="1427817"/>
            <a:ext cx="6880052" cy="3881030"/>
            <a:chOff x="3737570" y="1427817"/>
            <a:chExt cx="6880052" cy="3881030"/>
          </a:xfrm>
        </p:grpSpPr>
        <p:sp>
          <p:nvSpPr>
            <p:cNvPr id="10" name="Scroll: Vertical 9">
              <a:extLst>
                <a:ext uri="{FF2B5EF4-FFF2-40B4-BE49-F238E27FC236}">
                  <a16:creationId xmlns:a16="http://schemas.microsoft.com/office/drawing/2014/main" xmlns="" id="{6C2C4213-EAA8-54B4-7D92-4F8093F5534D}"/>
                </a:ext>
              </a:extLst>
            </p:cNvPr>
            <p:cNvSpPr/>
            <p:nvPr/>
          </p:nvSpPr>
          <p:spPr>
            <a:xfrm>
              <a:off x="3737570" y="3042329"/>
              <a:ext cx="2565576" cy="1992999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cách mọc có 3 loại</a:t>
              </a:r>
              <a:r>
                <a:rPr lang="nl-NL" sz="18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đứng, thân leo, thân bò.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id="{A987D9CC-7B37-C1D4-AA73-9432F4FB6895}"/>
                </a:ext>
              </a:extLst>
            </p:cNvPr>
            <p:cNvSpPr/>
            <p:nvPr/>
          </p:nvSpPr>
          <p:spPr>
            <a:xfrm>
              <a:off x="4900474" y="1427817"/>
              <a:ext cx="3693111" cy="10378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cây</a:t>
              </a:r>
              <a:endParaRPr lang="x-none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xmlns="" id="{076FA438-9EB5-3B20-AF9A-1F8F5841ABF6}"/>
                </a:ext>
              </a:extLst>
            </p:cNvPr>
            <p:cNvSpPr/>
            <p:nvPr/>
          </p:nvSpPr>
          <p:spPr>
            <a:xfrm>
              <a:off x="7830034" y="2947023"/>
              <a:ext cx="2787588" cy="2361824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thân cứng thân mềm có 2 loại thân cây</a:t>
              </a:r>
              <a:r>
                <a:rPr lang="nl-NL" sz="18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 gỗ (thân cứng), thân thảo (thân mềm).</a:t>
              </a:r>
              <a:endParaRPr lang="en-US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en-US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x-none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38EECF7F-6424-4319-A950-6C857002D870}"/>
                </a:ext>
              </a:extLst>
            </p:cNvPr>
            <p:cNvCxnSpPr/>
            <p:nvPr/>
          </p:nvCxnSpPr>
          <p:spPr>
            <a:xfrm flipH="1">
              <a:off x="4944862" y="2465645"/>
              <a:ext cx="1677880" cy="576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90B342A3-0A7B-92F0-9CA5-C28123DDEC74}"/>
                </a:ext>
              </a:extLst>
            </p:cNvPr>
            <p:cNvCxnSpPr>
              <a:cxnSpLocks/>
            </p:cNvCxnSpPr>
            <p:nvPr/>
          </p:nvCxnSpPr>
          <p:spPr>
            <a:xfrm>
              <a:off x="6622742" y="2465645"/>
              <a:ext cx="2423604" cy="475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648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594644-1E81-9BCC-31DB-E9AF7A71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D9E46DA-4C7D-8A9F-AB1F-D9671CA8E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B4D7FC9B-784B-32FE-204E-56A6D632337C}"/>
              </a:ext>
            </a:extLst>
          </p:cNvPr>
          <p:cNvSpPr/>
          <p:nvPr/>
        </p:nvSpPr>
        <p:spPr>
          <a:xfrm>
            <a:off x="-523439" y="-192167"/>
            <a:ext cx="6659593" cy="33346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rất đa dạng, các loại cây khác nhau có những đặc điểm khác nha</a:t>
            </a:r>
            <a:r>
              <a:rPr lang="nl-NL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x-none" sz="2400">
              <a:solidFill>
                <a:schemeClr val="tx1"/>
              </a:solidFill>
            </a:endParaRPr>
          </a:p>
        </p:txBody>
      </p:sp>
      <p:pic>
        <p:nvPicPr>
          <p:cNvPr id="5" name="Picture 2" descr="CHUẨN NHẤT] Các loại cây có rễ cọc?">
            <a:extLst>
              <a:ext uri="{FF2B5EF4-FFF2-40B4-BE49-F238E27FC236}">
                <a16:creationId xmlns:a16="http://schemas.microsoft.com/office/drawing/2014/main" xmlns="" id="{357C3889-4C3D-2242-8C91-0E68D66D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967" y="2966309"/>
            <a:ext cx="5065777" cy="3229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6E0D30-B518-48AF-9039-AE26243E3B36}"/>
              </a:ext>
            </a:extLst>
          </p:cNvPr>
          <p:cNvGrpSpPr/>
          <p:nvPr/>
        </p:nvGrpSpPr>
        <p:grpSpPr>
          <a:xfrm>
            <a:off x="7569794" y="0"/>
            <a:ext cx="4521622" cy="5516447"/>
            <a:chOff x="3737570" y="1427817"/>
            <a:chExt cx="6880052" cy="3881030"/>
          </a:xfrm>
        </p:grpSpPr>
        <p:sp>
          <p:nvSpPr>
            <p:cNvPr id="12" name="Scroll: Vertical 11">
              <a:extLst>
                <a:ext uri="{FF2B5EF4-FFF2-40B4-BE49-F238E27FC236}">
                  <a16:creationId xmlns:a16="http://schemas.microsoft.com/office/drawing/2014/main" xmlns="" id="{EBCA5788-7A11-083E-A624-5C1FA826DD7A}"/>
                </a:ext>
              </a:extLst>
            </p:cNvPr>
            <p:cNvSpPr/>
            <p:nvPr/>
          </p:nvSpPr>
          <p:spPr>
            <a:xfrm>
              <a:off x="3737570" y="3042329"/>
              <a:ext cx="2565576" cy="1992999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cách mọc có 3 loại: </a:t>
              </a:r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 đứng, thân leo, thân bò.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8874D307-4767-DBFD-19E5-08E74265FFF0}"/>
                </a:ext>
              </a:extLst>
            </p:cNvPr>
            <p:cNvSpPr/>
            <p:nvPr/>
          </p:nvSpPr>
          <p:spPr>
            <a:xfrm>
              <a:off x="4900474" y="1427817"/>
              <a:ext cx="3693111" cy="10378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cây</a:t>
              </a:r>
              <a:endParaRPr lang="x-none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croll: Vertical 14">
              <a:extLst>
                <a:ext uri="{FF2B5EF4-FFF2-40B4-BE49-F238E27FC236}">
                  <a16:creationId xmlns:a16="http://schemas.microsoft.com/office/drawing/2014/main" xmlns="" id="{9088B1F2-F524-D5E5-8B79-F89230793428}"/>
                </a:ext>
              </a:extLst>
            </p:cNvPr>
            <p:cNvSpPr/>
            <p:nvPr/>
          </p:nvSpPr>
          <p:spPr>
            <a:xfrm>
              <a:off x="7830034" y="2947023"/>
              <a:ext cx="2787588" cy="2361824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thân cứng thân mềm có 2 loại thân cây</a:t>
              </a:r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 gỗ (thân cứng), thân thảo (thân mềm).</a:t>
              </a:r>
              <a:endParaRPr lang="en-US" sz="1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x-none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16BF7168-A283-86A6-7509-0E39D4C4DB66}"/>
                </a:ext>
              </a:extLst>
            </p:cNvPr>
            <p:cNvCxnSpPr/>
            <p:nvPr/>
          </p:nvCxnSpPr>
          <p:spPr>
            <a:xfrm flipH="1">
              <a:off x="4944862" y="2465645"/>
              <a:ext cx="1677880" cy="576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9F43F995-C562-ED80-6F7A-E18E860850CC}"/>
                </a:ext>
              </a:extLst>
            </p:cNvPr>
            <p:cNvCxnSpPr>
              <a:cxnSpLocks/>
            </p:cNvCxnSpPr>
            <p:nvPr/>
          </p:nvCxnSpPr>
          <p:spPr>
            <a:xfrm>
              <a:off x="6622742" y="2465645"/>
              <a:ext cx="2423604" cy="475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698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388</Words>
  <Application>Microsoft Office PowerPoint</Application>
  <PresentationFormat>Custom</PresentationFormat>
  <Paragraphs>57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主题​​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Rễ phình tô thành củ, gọi là rễ củ</vt:lpstr>
      <vt:lpstr>Rễ mọc ra từ cành hoặc thân cây, gọi là rễ phụ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Ms. Hoa ™</dc:creator>
  <cp:lastModifiedBy>Windows User</cp:lastModifiedBy>
  <cp:revision>120</cp:revision>
  <dcterms:created xsi:type="dcterms:W3CDTF">2020-08-26T09:35:00Z</dcterms:created>
  <dcterms:modified xsi:type="dcterms:W3CDTF">2026-01-29T07:43:59Z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