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37" r:id="rId2"/>
    <p:sldId id="317" r:id="rId3"/>
    <p:sldId id="328" r:id="rId4"/>
    <p:sldId id="29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297" r:id="rId13"/>
    <p:sldId id="308" r:id="rId14"/>
    <p:sldId id="321" r:id="rId15"/>
    <p:sldId id="322" r:id="rId16"/>
    <p:sldId id="324" r:id="rId17"/>
    <p:sldId id="325" r:id="rId18"/>
    <p:sldId id="326" r:id="rId19"/>
    <p:sldId id="307" r:id="rId20"/>
    <p:sldId id="311" r:id="rId21"/>
    <p:sldId id="309" r:id="rId22"/>
    <p:sldId id="312" r:id="rId23"/>
    <p:sldId id="313" r:id="rId24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imSun" pitchFamily="2" charset="-122"/>
      <p:regular r:id="rId30"/>
    </p:embeddedFont>
    <p:embeddedFont>
      <p:font typeface="Nunito Black" charset="0"/>
      <p:bold r:id="rId31"/>
      <p:boldItalic r:id="rId32"/>
    </p:embeddedFont>
    <p:embeddedFont>
      <p:font typeface="VNI-Times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5" autoAdjust="0"/>
    <p:restoredTop sz="94622" autoAdjust="0"/>
  </p:normalViewPr>
  <p:slideViewPr>
    <p:cSldViewPr>
      <p:cViewPr varScale="1">
        <p:scale>
          <a:sx n="46" d="100"/>
          <a:sy n="46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FF8CD-B3F7-4AD1-9B78-1D5C0711A3F3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AF9F7-26C5-47CD-A0C9-DC19F8DD4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5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DCEA-8CFB-485E-A344-C8F5FD3BE6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9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,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hiện</a:t>
            </a:r>
            <a:r>
              <a:rPr lang="en-US" baseline="0" dirty="0"/>
              <a:t> slide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DCEA-8CFB-485E-A344-C8F5FD3BE6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73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8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9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8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9.png"/><Relationship Id="rId4" Type="http://schemas.openxmlformats.org/officeDocument/2006/relationships/image" Target="../media/image53.sv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8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9.png"/><Relationship Id="rId4" Type="http://schemas.openxmlformats.org/officeDocument/2006/relationships/image" Target="../media/image53.sv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8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9.png"/><Relationship Id="rId4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5" Type="http://schemas.openxmlformats.org/officeDocument/2006/relationships/image" Target="../media/image16.jpeg"/><Relationship Id="rId10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9" y="423665"/>
            <a:ext cx="17026572" cy="98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716" y="423667"/>
            <a:ext cx="16722527" cy="6468822"/>
          </a:xfrm>
          <a:prstGeom prst="rect">
            <a:avLst/>
          </a:prstGeom>
        </p:spPr>
        <p:txBody>
          <a:bodyPr wrap="square" lIns="137160" tIns="68580" rIns="137160" bIns="68580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0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105669" y="1039157"/>
            <a:ext cx="8115300" cy="1326468"/>
          </a:xfrm>
          <a:prstGeom prst="downArrowCallout">
            <a:avLst>
              <a:gd name="adj1" fmla="val 197222"/>
              <a:gd name="adj2" fmla="val 197222"/>
              <a:gd name="adj3" fmla="val 16667"/>
              <a:gd name="adj4" fmla="val 6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500" b="1" dirty="0" err="1"/>
              <a:t>Loại</a:t>
            </a:r>
            <a:r>
              <a:rPr lang="en-US" sz="4500" b="1" dirty="0"/>
              <a:t> </a:t>
            </a:r>
            <a:r>
              <a:rPr lang="en-US" sz="4500" b="1" dirty="0" err="1"/>
              <a:t>quả</a:t>
            </a:r>
            <a:r>
              <a:rPr lang="en-US" sz="4500" b="1" dirty="0"/>
              <a:t> </a:t>
            </a:r>
            <a:r>
              <a:rPr lang="en-US" sz="4500" b="1" dirty="0" err="1"/>
              <a:t>có</a:t>
            </a:r>
            <a:r>
              <a:rPr lang="en-US" sz="4500" b="1" dirty="0"/>
              <a:t> </a:t>
            </a:r>
            <a:r>
              <a:rPr lang="en-US" sz="4500" b="1" dirty="0" err="1"/>
              <a:t>vỏ</a:t>
            </a:r>
            <a:r>
              <a:rPr lang="en-US" sz="4500" b="1" dirty="0"/>
              <a:t> </a:t>
            </a:r>
            <a:r>
              <a:rPr lang="en-US" sz="4500" b="1" dirty="0" err="1"/>
              <a:t>ăn</a:t>
            </a:r>
            <a:r>
              <a:rPr lang="en-US" sz="4500" b="1" dirty="0"/>
              <a:t> </a:t>
            </a:r>
            <a:r>
              <a:rPr lang="en-US" sz="4500" b="1" dirty="0" err="1"/>
              <a:t>được</a:t>
            </a:r>
            <a:endParaRPr lang="en-US" sz="45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305319" y="3394287"/>
            <a:ext cx="13716000" cy="4827984"/>
            <a:chOff x="0" y="3200400"/>
            <a:chExt cx="9144000" cy="3657600"/>
          </a:xfrm>
        </p:grpSpPr>
        <p:pic>
          <p:nvPicPr>
            <p:cNvPr id="4" name="Picture 5" descr="Trai dau t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111" t="7062" r="10889" b="9322"/>
            <a:stretch>
              <a:fillRect/>
            </a:stretch>
          </p:blipFill>
          <p:spPr bwMode="auto">
            <a:xfrm>
              <a:off x="4267200" y="3200400"/>
              <a:ext cx="4876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400"/>
              <a:ext cx="42672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5725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715508" y="390973"/>
            <a:ext cx="8458200" cy="1563488"/>
          </a:xfrm>
          <a:prstGeom prst="downArrowCallout">
            <a:avLst>
              <a:gd name="adj1" fmla="val 205556"/>
              <a:gd name="adj2" fmla="val 205556"/>
              <a:gd name="adj3" fmla="val 16667"/>
              <a:gd name="adj4" fmla="val 6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6774" y="3057911"/>
            <a:ext cx="3571877" cy="2521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016" y="2662816"/>
            <a:ext cx="3531035" cy="283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2312" y="5890646"/>
            <a:ext cx="4417377" cy="3348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1" y="2520887"/>
            <a:ext cx="3070508" cy="3369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018" y="6210842"/>
            <a:ext cx="2921241" cy="2713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0205" y="2977405"/>
            <a:ext cx="2960273" cy="2614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214" y="5895743"/>
            <a:ext cx="3086100" cy="3343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286" y="6519047"/>
            <a:ext cx="3214688" cy="24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12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006A43-9CD1-762E-1C60-BE11AC630313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DCC8E7-0DC6-DE65-B05D-8C2364BE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BE2CEB-0781-7D5B-5D0D-94D4C363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17"/>
          <a:stretch/>
        </p:blipFill>
        <p:spPr>
          <a:xfrm>
            <a:off x="1214871" y="1120481"/>
            <a:ext cx="5053288" cy="442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1D971D-F42F-742D-A244-05157B21A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19" r="33906"/>
          <a:stretch/>
        </p:blipFill>
        <p:spPr>
          <a:xfrm>
            <a:off x="6420558" y="1156653"/>
            <a:ext cx="5413269" cy="4469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C8C1B7-5529-8CB5-2E79-A1E26B311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4738" y="1229557"/>
            <a:ext cx="5048392" cy="4365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065F09B-D7F6-40BE-F993-952398FEC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598" y="5572032"/>
            <a:ext cx="16091477" cy="4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F5C1D1A-4FD3-73A5-AE3C-6AE6F73D5BF9}"/>
              </a:ext>
            </a:extLst>
          </p:cNvPr>
          <p:cNvGraphicFramePr>
            <a:graphicFrameLocks noGrp="1"/>
          </p:cNvGraphicFramePr>
          <p:nvPr/>
        </p:nvGraphicFramePr>
        <p:xfrm>
          <a:off x="1965983" y="1714500"/>
          <a:ext cx="14288431" cy="6472723"/>
        </p:xfrm>
        <a:graphic>
          <a:graphicData uri="http://schemas.openxmlformats.org/drawingml/2006/table">
            <a:tbl>
              <a:tblPr/>
              <a:tblGrid>
                <a:gridCol w="3259829">
                  <a:extLst>
                    <a:ext uri="{9D8B030D-6E8A-4147-A177-3AD203B41FA5}">
                      <a16:colId xmlns:a16="http://schemas.microsoft.com/office/drawing/2014/main" xmlns="" val="3197473440"/>
                    </a:ext>
                  </a:extLst>
                </a:gridCol>
                <a:gridCol w="4517173">
                  <a:extLst>
                    <a:ext uri="{9D8B030D-6E8A-4147-A177-3AD203B41FA5}">
                      <a16:colId xmlns:a16="http://schemas.microsoft.com/office/drawing/2014/main" xmlns="" val="975526753"/>
                    </a:ext>
                  </a:extLst>
                </a:gridCol>
                <a:gridCol w="6511429">
                  <a:extLst>
                    <a:ext uri="{9D8B030D-6E8A-4147-A177-3AD203B41FA5}">
                      <a16:colId xmlns:a16="http://schemas.microsoft.com/office/drawing/2014/main" xmlns="" val="2224635902"/>
                    </a:ext>
                  </a:extLst>
                </a:gridCol>
              </a:tblGrid>
              <a:tr h="1173481">
                <a:tc>
                  <a:txBody>
                    <a:bodyPr/>
                    <a:lstStyle/>
                    <a:p>
                      <a:pPr algn="ctr" fontAlgn="t"/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315855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9613148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cúc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170764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đào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đôi diện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051072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thanh long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hồng, ruột trắng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Tròn, có cuống ngoài quả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515841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chuối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Dài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329903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xanh, ruột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 trơn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1629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26C0FC-BFC1-AC4F-FEAE-D62BC58036AD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42DF39-A343-10E2-2456-9CFCEA5FF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2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4" descr="C:\Users\user\Downloads\Photos\20130930094053-anxoaigiamc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7332" y="23813"/>
            <a:ext cx="59602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6" descr="C:\Users\user\Downloads\Photos\tải xuống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995863"/>
            <a:ext cx="5462588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7" descr="C:\Users\user\Downloads\Photos\10-loai-sinh-to-giup-da-trang-hong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8574"/>
            <a:ext cx="5691188" cy="51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9" descr="C:\Users\user\Downloads\Photos\nh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05451"/>
            <a:ext cx="59436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Oval 21"/>
          <p:cNvSpPr>
            <a:spLocks noChangeArrowheads="1"/>
          </p:cNvSpPr>
          <p:nvPr/>
        </p:nvSpPr>
        <p:spPr bwMode="auto">
          <a:xfrm>
            <a:off x="7342685" y="9436897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Tròn 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200" name="Oval 22"/>
          <p:cNvSpPr>
            <a:spLocks noChangeArrowheads="1"/>
          </p:cNvSpPr>
          <p:nvPr/>
        </p:nvSpPr>
        <p:spPr bwMode="auto">
          <a:xfrm>
            <a:off x="6844904" y="3810001"/>
            <a:ext cx="3226593" cy="113823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Bầu dục 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1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3" descr="C:\Users\user\Downloads\Photos\chua-benh-bang-ch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5161" y="6212681"/>
            <a:ext cx="7077116" cy="39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C:\Users\user\Downloads\Photos\dau-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056" y="1"/>
            <a:ext cx="4156451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524" y="5205413"/>
            <a:ext cx="5481638" cy="508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 descr="C:\Users\user\Downloads\Photos\images (1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0708" y="204788"/>
            <a:ext cx="4967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23"/>
          <p:cNvSpPr>
            <a:spLocks noChangeArrowheads="1"/>
          </p:cNvSpPr>
          <p:nvPr/>
        </p:nvSpPr>
        <p:spPr bwMode="auto">
          <a:xfrm>
            <a:off x="7136607" y="4198145"/>
            <a:ext cx="3283743" cy="100726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>
                <a:solidFill>
                  <a:srgbClr val="0000FF"/>
                </a:solidFill>
                <a:cs typeface="Arial" panose="020B0604020202020204" pitchFamily="34" charset="0"/>
              </a:rPr>
              <a:t>Trái tim </a:t>
            </a:r>
            <a:endParaRPr lang="en-US" altLang="en-US" sz="5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224" name="Oval 24"/>
          <p:cNvSpPr>
            <a:spLocks noChangeArrowheads="1"/>
          </p:cNvSpPr>
          <p:nvPr/>
        </p:nvSpPr>
        <p:spPr bwMode="auto">
          <a:xfrm>
            <a:off x="7780141" y="9172577"/>
            <a:ext cx="2795588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Dài  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1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 descr="C:\Users\user\Downloads\Photos\images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176" y="0"/>
            <a:ext cx="465534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user\Downloads\Photos\saurieng-300x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48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user\Downloads\Photos\thanhlon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79195"/>
            <a:ext cx="4448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:\Users\user\Downloads\Photos\tải xuống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945" y="4967288"/>
            <a:ext cx="4545806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tải xuống (1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5074445"/>
            <a:ext cx="45434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C:\Users\user\Downloads\Photos\vnm_2013_27236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4288" y="1"/>
            <a:ext cx="4557713" cy="49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5310188" y="2459833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To 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5495925" y="6686550"/>
            <a:ext cx="3374232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Trung bình 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787313" y="4725591"/>
            <a:ext cx="2793207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5400" dirty="0">
                <a:solidFill>
                  <a:srgbClr val="0000FF"/>
                </a:solidFill>
                <a:cs typeface="Arial" panose="020B0604020202020204" pitchFamily="34" charset="0"/>
              </a:rPr>
              <a:t>Nhỏ</a:t>
            </a:r>
            <a:endParaRPr lang="en-US" altLang="en-US" sz="5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941220" y="3005139"/>
            <a:ext cx="6791325" cy="3343275"/>
          </a:xfrm>
          <a:prstGeom prst="cloudCallout">
            <a:avLst>
              <a:gd name="adj1" fmla="val -51464"/>
              <a:gd name="adj2" fmla="val 4143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5400" b="0" dirty="0">
                <a:solidFill>
                  <a:srgbClr val="0000FF"/>
                </a:solidFill>
                <a:cs typeface="Arial" charset="0"/>
              </a:rPr>
              <a:t>Quả có nhiều kích thước khác nhau</a:t>
            </a:r>
            <a:endParaRPr lang="en-US" sz="54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1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 descr="C:\Users\user\Downloads\Photos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12482" cy="50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user\Downloads\Photos\qua-mang-c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3825" y="1"/>
            <a:ext cx="4448175" cy="49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user\Downloads\Photos\chua-benh-bang-chu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483" y="1"/>
            <a:ext cx="4710113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Users\user\Downloads\Photos\4cha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143500"/>
            <a:ext cx="47220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:\Users\user\Downloads\Photos\thanhlon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362575"/>
            <a:ext cx="477440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Users\user\Downloads\Photos\tải xuống (1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4979195"/>
            <a:ext cx="4600575" cy="53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3195638" y="9286475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Xanh </a:t>
            </a:r>
            <a:endParaRPr lang="en-US" alt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274" name="Oval 9"/>
          <p:cNvSpPr>
            <a:spLocks noChangeArrowheads="1"/>
          </p:cNvSpPr>
          <p:nvPr/>
        </p:nvSpPr>
        <p:spPr bwMode="auto">
          <a:xfrm>
            <a:off x="8437959" y="9430940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Hồng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275" name="Oval 10"/>
          <p:cNvSpPr>
            <a:spLocks noChangeArrowheads="1"/>
          </p:cNvSpPr>
          <p:nvPr/>
        </p:nvSpPr>
        <p:spPr bwMode="auto">
          <a:xfrm>
            <a:off x="12527162" y="9462533"/>
            <a:ext cx="2793206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Da cam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276" name="Oval 11"/>
          <p:cNvSpPr>
            <a:spLocks noChangeArrowheads="1"/>
          </p:cNvSpPr>
          <p:nvPr/>
        </p:nvSpPr>
        <p:spPr bwMode="auto">
          <a:xfrm>
            <a:off x="2915843" y="3831969"/>
            <a:ext cx="2793206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Đỏ</a:t>
            </a:r>
            <a:endParaRPr lang="en-US" alt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277" name="Oval 12"/>
          <p:cNvSpPr>
            <a:spLocks noChangeArrowheads="1"/>
          </p:cNvSpPr>
          <p:nvPr/>
        </p:nvSpPr>
        <p:spPr bwMode="auto">
          <a:xfrm>
            <a:off x="13233798" y="3975650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Tím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850983" y="4088607"/>
            <a:ext cx="2793206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00FF"/>
                </a:solidFill>
                <a:cs typeface="Arial" panose="020B0604020202020204" pitchFamily="34" charset="0"/>
              </a:rPr>
              <a:t>Vàng</a:t>
            </a:r>
            <a:endParaRPr lang="en-US" alt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523311" y="3327797"/>
            <a:ext cx="7558088" cy="3124200"/>
          </a:xfrm>
          <a:prstGeom prst="cloudCallout">
            <a:avLst>
              <a:gd name="adj1" fmla="val 24349"/>
              <a:gd name="adj2" fmla="val 67332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5400" b="0" dirty="0">
                <a:solidFill>
                  <a:srgbClr val="0000FF"/>
                </a:solidFill>
                <a:cs typeface="Arial" charset="0"/>
              </a:rPr>
              <a:t>Quả có nhiều màu sắc khác nhau</a:t>
            </a:r>
            <a:endParaRPr lang="en-US" sz="5400" b="0" dirty="0">
              <a:solidFill>
                <a:srgbClr val="0000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5" grpId="0" animBg="1"/>
      <p:bldP spid="11276" grpId="0" animBg="1"/>
      <p:bldP spid="11277" grpId="0" animBg="1"/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user\Downloads\Photos\4c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609975"/>
            <a:ext cx="3369470" cy="34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user\Downloads\Photos\saurieng-300x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8695" y="3650457"/>
            <a:ext cx="3495675" cy="35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user\Downloads\Photos\tải xuống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5820" y="1"/>
            <a:ext cx="3505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tải xuống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7276" y="7115175"/>
            <a:ext cx="3502820" cy="31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:\Users\user\Downloads\Photos\d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060407"/>
            <a:ext cx="3462338" cy="32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C:\Users\user\Downloads\Photos\images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865" y="-1"/>
            <a:ext cx="3871241" cy="33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Oval 8"/>
          <p:cNvSpPr>
            <a:spLocks noChangeArrowheads="1"/>
          </p:cNvSpPr>
          <p:nvPr/>
        </p:nvSpPr>
        <p:spPr bwMode="auto">
          <a:xfrm>
            <a:off x="12923045" y="2952750"/>
            <a:ext cx="2793206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Béo 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2790825" y="6348413"/>
            <a:ext cx="2793207" cy="69770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Chua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299" name="Oval 10"/>
          <p:cNvSpPr>
            <a:spLocks noChangeArrowheads="1"/>
          </p:cNvSpPr>
          <p:nvPr/>
        </p:nvSpPr>
        <p:spPr bwMode="auto">
          <a:xfrm>
            <a:off x="12977813" y="6403183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Bùi 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300" name="Oval 11"/>
          <p:cNvSpPr>
            <a:spLocks noChangeArrowheads="1"/>
          </p:cNvSpPr>
          <p:nvPr/>
        </p:nvSpPr>
        <p:spPr bwMode="auto">
          <a:xfrm>
            <a:off x="2845595" y="9589295"/>
            <a:ext cx="2793206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Mát 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301" name="Oval 12"/>
          <p:cNvSpPr>
            <a:spLocks noChangeArrowheads="1"/>
          </p:cNvSpPr>
          <p:nvPr/>
        </p:nvSpPr>
        <p:spPr bwMode="auto">
          <a:xfrm>
            <a:off x="7720013" y="2736674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Chát 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302" name="Oval 13"/>
          <p:cNvSpPr>
            <a:spLocks noChangeArrowheads="1"/>
          </p:cNvSpPr>
          <p:nvPr/>
        </p:nvSpPr>
        <p:spPr bwMode="auto">
          <a:xfrm>
            <a:off x="12868275" y="9589295"/>
            <a:ext cx="2793207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Cay 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2303" name="Picture 14" descr="C:\Users\user\Downloads\Photos\vnm_2013_27236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3407570" cy="36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Oval 15"/>
          <p:cNvSpPr>
            <a:spLocks noChangeArrowheads="1"/>
          </p:cNvSpPr>
          <p:nvPr/>
        </p:nvSpPr>
        <p:spPr bwMode="auto">
          <a:xfrm>
            <a:off x="2626520" y="2897983"/>
            <a:ext cx="2793206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Ngọt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2305" name="Picture 16" descr="C:\Users\user\Downloads\Photos\tải xuống (19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013" y="7000875"/>
            <a:ext cx="308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Oval 17"/>
          <p:cNvSpPr>
            <a:spLocks noChangeArrowheads="1"/>
          </p:cNvSpPr>
          <p:nvPr/>
        </p:nvSpPr>
        <p:spPr bwMode="auto">
          <a:xfrm>
            <a:off x="7884320" y="9589295"/>
            <a:ext cx="2793206" cy="697706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cs typeface="Arial" panose="020B0604020202020204" pitchFamily="34" charset="0"/>
              </a:rPr>
              <a:t>Đắng</a:t>
            </a:r>
            <a:r>
              <a:rPr lang="vi-VN" altLang="en-US" sz="36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en-US" sz="36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884070" y="3471863"/>
            <a:ext cx="6519863" cy="3343275"/>
          </a:xfrm>
          <a:prstGeom prst="cloudCallout">
            <a:avLst>
              <a:gd name="adj1" fmla="val -51464"/>
              <a:gd name="adj2" fmla="val 41437"/>
            </a:avLst>
          </a:prstGeom>
          <a:solidFill>
            <a:srgbClr val="FFFF66"/>
          </a:solidFill>
          <a:ln w="38100" cap="flat" cmpd="sng" algn="ctr">
            <a:solidFill>
              <a:srgbClr val="FF006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5400" b="0" dirty="0">
                <a:solidFill>
                  <a:sysClr val="windowText" lastClr="000000"/>
                </a:solidFill>
                <a:cs typeface="Arial" charset="0"/>
              </a:rPr>
              <a:t>Quả có nhiều mùi vị khác nhau</a:t>
            </a:r>
            <a:endParaRPr lang="en-US" sz="5400" b="0" dirty="0">
              <a:solidFill>
                <a:sysClr val="windowText" lastClr="00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CAE960-EB0D-9D10-A2B0-16D48B8AF567}"/>
              </a:ext>
            </a:extLst>
          </p:cNvPr>
          <p:cNvSpPr txBox="1"/>
          <p:nvPr/>
        </p:nvSpPr>
        <p:spPr>
          <a:xfrm>
            <a:off x="1714500" y="478586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Giới thiệu với bạn về đặc điểm của hoa và quả khác mà em biết.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A73BF-F383-2238-3B6D-B9A832E2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14" y="325502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E5BD91-AA8C-F11E-E5F1-2EC4125BB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967" y="1790700"/>
            <a:ext cx="13874064" cy="59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3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328" r="89552">
                        <a14:backgroundMark x1="64925" y1="75794" x2="64925" y2="75794"/>
                        <a14:backgroundMark x1="65299" y1="73413" x2="57090" y2="87698"/>
                        <a14:backgroundMark x1="52985" y1="83333" x2="61567" y2="88095"/>
                        <a14:backgroundMark x1="56343" y1="91667" x2="49627" y2="97222"/>
                        <a14:backgroundMark x1="65672" y1="21825" x2="68284" y2="34524"/>
                        <a14:backgroundMark x1="66418" y1="36508" x2="66418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633" y="1570202"/>
            <a:ext cx="698817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385911" y="2733901"/>
            <a:ext cx="1699322" cy="512702"/>
          </a:xfrm>
          <a:prstGeom prst="line">
            <a:avLst/>
          </a:prstGeom>
          <a:noFill/>
          <a:ln w="984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341500" y="5064681"/>
            <a:ext cx="2048533" cy="871175"/>
          </a:xfrm>
          <a:prstGeom prst="line">
            <a:avLst/>
          </a:prstGeom>
          <a:noFill/>
          <a:ln w="984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5738624" y="2027402"/>
            <a:ext cx="2820181" cy="2750127"/>
          </a:xfrm>
          <a:prstGeom prst="line">
            <a:avLst/>
          </a:prstGeom>
          <a:noFill/>
          <a:ln w="984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6" name="Oval 11">
            <a:extLst/>
          </p:cNvPr>
          <p:cNvSpPr>
            <a:spLocks noChangeArrowheads="1"/>
          </p:cNvSpPr>
          <p:nvPr/>
        </p:nvSpPr>
        <p:spPr bwMode="auto">
          <a:xfrm>
            <a:off x="2460030" y="9115879"/>
            <a:ext cx="3758804" cy="6909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2">
            <a:extLst/>
          </p:cNvPr>
          <p:cNvSpPr>
            <a:spLocks noChangeArrowheads="1"/>
          </p:cNvSpPr>
          <p:nvPr/>
        </p:nvSpPr>
        <p:spPr bwMode="auto">
          <a:xfrm>
            <a:off x="7796025" y="1075510"/>
            <a:ext cx="3604408" cy="9518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3">
            <a:extLst/>
          </p:cNvPr>
          <p:cNvSpPr>
            <a:spLocks noChangeArrowheads="1"/>
          </p:cNvSpPr>
          <p:nvPr/>
        </p:nvSpPr>
        <p:spPr bwMode="auto">
          <a:xfrm>
            <a:off x="465323" y="1761310"/>
            <a:ext cx="3251946" cy="9996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4">
            <a:extLst/>
          </p:cNvPr>
          <p:cNvSpPr>
            <a:spLocks noChangeArrowheads="1"/>
          </p:cNvSpPr>
          <p:nvPr/>
        </p:nvSpPr>
        <p:spPr bwMode="auto">
          <a:xfrm>
            <a:off x="444541" y="5940982"/>
            <a:ext cx="3162956" cy="6857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/>
          </p:cNvPr>
          <p:cNvCxnSpPr>
            <a:cxnSpLocks/>
          </p:cNvCxnSpPr>
          <p:nvPr/>
        </p:nvCxnSpPr>
        <p:spPr>
          <a:xfrm flipV="1">
            <a:off x="5064719" y="6626781"/>
            <a:ext cx="1757762" cy="248909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93805-75ED-81E2-7CCC-6E2A784A6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693" y="2519967"/>
            <a:ext cx="8080740" cy="6140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55E6F9-2B41-200D-1CBC-3D19F8970191}"/>
              </a:ext>
            </a:extLst>
          </p:cNvPr>
          <p:cNvSpPr txBox="1"/>
          <p:nvPr/>
        </p:nvSpPr>
        <p:spPr>
          <a:xfrm>
            <a:off x="5752479" y="16775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Chỉ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nói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tên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các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bộ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phận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của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Nunito Black" pitchFamily="2" charset="0"/>
              </a:rPr>
              <a:t>hoa</a:t>
            </a:r>
            <a:endParaRPr lang="en-US" sz="3600" b="0" i="0" dirty="0">
              <a:solidFill>
                <a:srgbClr val="002060"/>
              </a:solidFill>
              <a:effectLst/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949" y="-18664"/>
            <a:ext cx="828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5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xmlns="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xmlns="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xmlns="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Vận dụng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xmlns="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xmlns="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1A0571-8A54-F00D-A640-46729D8A3AD3}"/>
              </a:ext>
            </a:extLst>
          </p:cNvPr>
          <p:cNvSpPr txBox="1"/>
          <p:nvPr/>
        </p:nvSpPr>
        <p:spPr>
          <a:xfrm>
            <a:off x="1587190" y="549414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4DDA0D-93DC-B29B-D9D3-91C0EFA70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463" y="1221860"/>
            <a:ext cx="14497398" cy="61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5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1A0571-8A54-F00D-A640-46729D8A3AD3}"/>
              </a:ext>
            </a:extLst>
          </p:cNvPr>
          <p:cNvSpPr txBox="1"/>
          <p:nvPr/>
        </p:nvSpPr>
        <p:spPr>
          <a:xfrm>
            <a:off x="1347438" y="509455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9FF0458-EAA4-4244-E309-5344DBDB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003390"/>
              </p:ext>
            </p:extLst>
          </p:nvPr>
        </p:nvGraphicFramePr>
        <p:xfrm>
          <a:off x="1943099" y="1195968"/>
          <a:ext cx="14249400" cy="7467232"/>
        </p:xfrm>
        <a:graphic>
          <a:graphicData uri="http://schemas.openxmlformats.org/drawingml/2006/table">
            <a:tbl>
              <a:tblPr/>
              <a:tblGrid>
                <a:gridCol w="2247901">
                  <a:extLst>
                    <a:ext uri="{9D8B030D-6E8A-4147-A177-3AD203B41FA5}">
                      <a16:colId xmlns:a16="http://schemas.microsoft.com/office/drawing/2014/main" xmlns="" val="775694941"/>
                    </a:ext>
                  </a:extLst>
                </a:gridCol>
                <a:gridCol w="2501899">
                  <a:extLst>
                    <a:ext uri="{9D8B030D-6E8A-4147-A177-3AD203B41FA5}">
                      <a16:colId xmlns:a16="http://schemas.microsoft.com/office/drawing/2014/main" xmlns="" val="3277231558"/>
                    </a:ext>
                  </a:extLst>
                </a:gridCol>
                <a:gridCol w="1917701">
                  <a:extLst>
                    <a:ext uri="{9D8B030D-6E8A-4147-A177-3AD203B41FA5}">
                      <a16:colId xmlns:a16="http://schemas.microsoft.com/office/drawing/2014/main" xmlns="" val="1597001437"/>
                    </a:ext>
                  </a:extLst>
                </a:gridCol>
                <a:gridCol w="2832099">
                  <a:extLst>
                    <a:ext uri="{9D8B030D-6E8A-4147-A177-3AD203B41FA5}">
                      <a16:colId xmlns:a16="http://schemas.microsoft.com/office/drawing/2014/main" xmlns="" val="389738916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28266429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4292790576"/>
                    </a:ext>
                  </a:extLst>
                </a:gridCol>
              </a:tblGrid>
              <a:tr h="2469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Tên cây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 điểm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5484200"/>
                  </a:ext>
                </a:extLst>
              </a:tr>
              <a:tr h="24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Rễ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Thân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Lá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194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cau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858162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bưởi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lá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7538014"/>
                  </a:ext>
                </a:extLst>
              </a:tr>
              <a:tr h="7029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ổi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dục, vân lá rõ ràng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438600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roi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hồng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433587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lúa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thon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882280"/>
                  </a:ext>
                </a:extLst>
              </a:tr>
              <a:tr h="104054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dưa hấu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Bò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có gai nhỏ, hình các lá có tía đối xứng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 hoặc xanh sọc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1680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BDBFEF-1651-3636-BEE0-DB808D8E8C45}"/>
              </a:ext>
            </a:extLst>
          </p:cNvPr>
          <p:cNvSpPr txBox="1"/>
          <p:nvPr/>
        </p:nvSpPr>
        <p:spPr>
          <a:xfrm>
            <a:off x="2971800" y="8934318"/>
            <a:ext cx="1211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đặc điểm của các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0220527083626_wm_shs-tu-nhien-va-xa-hoi-3">
            <a:extLst>
              <a:ext uri="{FF2B5EF4-FFF2-40B4-BE49-F238E27FC236}">
                <a16:creationId xmlns:a16="http://schemas.microsoft.com/office/drawing/2014/main" xmlns="" id="{AB824959-7209-FBA5-1BEB-EE3FA873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30" r="-1" b="-1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6248400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9804" y="-19707"/>
            <a:ext cx="7032197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9355063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1500" y="92583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00" y="4848249"/>
            <a:ext cx="6400800" cy="450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875838"/>
            <a:ext cx="6715146" cy="44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4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4F30910A-630E-7025-756C-4B2BE76A0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33118" y="7211161"/>
            <a:ext cx="2354881" cy="273293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41526875-9499-66F9-A5FB-A3224A8B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5757" y="7207696"/>
            <a:ext cx="2715857" cy="2732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55E6F9-2B41-200D-1CBC-3D19F8970191}"/>
              </a:ext>
            </a:extLst>
          </p:cNvPr>
          <p:cNvSpPr txBox="1"/>
          <p:nvPr/>
        </p:nvSpPr>
        <p:spPr>
          <a:xfrm>
            <a:off x="1378526" y="48490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Chỉ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,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nói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tên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các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bộ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phận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Nunito Black" pitchFamily="2" charset="0"/>
              </a:rPr>
              <a:t>của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 </a:t>
            </a:r>
            <a:r>
              <a:rPr lang="en-US" sz="3600" b="0" i="0" dirty="0" err="1" smtClean="0">
                <a:solidFill>
                  <a:srgbClr val="002060"/>
                </a:solidFill>
                <a:effectLst/>
                <a:latin typeface="Nunito Black" pitchFamily="2" charset="0"/>
              </a:rPr>
              <a:t>quả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Nunito Black" pitchFamily="2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917" y="1458792"/>
            <a:ext cx="8363395" cy="6341476"/>
          </a:xfrm>
          <a:prstGeom prst="rect">
            <a:avLst/>
          </a:prstGeom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463792" y="8127821"/>
            <a:ext cx="3014892" cy="52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Picture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537" y="2126453"/>
            <a:ext cx="1961678" cy="28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icture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9251" y="2910444"/>
            <a:ext cx="2143885" cy="3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icture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85451" y="5641505"/>
            <a:ext cx="3882393" cy="32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765895" y="5501915"/>
            <a:ext cx="1599464" cy="37305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931924" y="2763124"/>
            <a:ext cx="2001194" cy="46093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338162" y="1785579"/>
            <a:ext cx="963837" cy="61049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613" y="5488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2286000" y="5050632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mít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7200900" y="5029200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na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46084" name="Text Box 10"/>
          <p:cNvSpPr txBox="1">
            <a:spLocks noChangeArrowheads="1"/>
          </p:cNvSpPr>
          <p:nvPr/>
        </p:nvSpPr>
        <p:spPr bwMode="auto">
          <a:xfrm>
            <a:off x="12230100" y="5050632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bơ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2857500" y="9508333"/>
            <a:ext cx="2857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11772900" y="9508332"/>
            <a:ext cx="3886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Quả mây</a:t>
            </a:r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7086600" y="9508332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vải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pic>
        <p:nvPicPr>
          <p:cNvPr id="46088" name="Picture 15" descr="cong-dung-va-gia-tri-dinh-duong-cua-mit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71599"/>
            <a:ext cx="4572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6" descr="Qua thit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35869"/>
            <a:ext cx="4800600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7" descr="vo thit 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2900" y="1278732"/>
            <a:ext cx="4229100" cy="36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8" descr="vo thit hat - tep nu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72163"/>
            <a:ext cx="42291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9" descr="vo, thit hat - v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22171"/>
            <a:ext cx="4800600" cy="36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20" descr="trai m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5943601"/>
            <a:ext cx="4343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21"/>
          <p:cNvSpPr>
            <a:spLocks noChangeArrowheads="1"/>
          </p:cNvSpPr>
          <p:nvPr/>
        </p:nvSpPr>
        <p:spPr bwMode="auto">
          <a:xfrm>
            <a:off x="6172200" y="177165"/>
            <a:ext cx="61722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rgbClr val="FF0066"/>
                </a:solidFill>
                <a:cs typeface="Arial" panose="020B0604020202020204" pitchFamily="34" charset="0"/>
              </a:rPr>
              <a:t>QUẢ CÓ VỎ - THỊT – HẠT</a:t>
            </a:r>
          </a:p>
        </p:txBody>
      </p:sp>
    </p:spTree>
    <p:extLst>
      <p:ext uri="{BB962C8B-B14F-4D97-AF65-F5344CB8AC3E}">
        <p14:creationId xmlns:p14="http://schemas.microsoft.com/office/powerpoint/2010/main" xmlns="" val="369697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2" t="850" r="1242"/>
          <a:stretch/>
        </p:blipFill>
        <p:spPr>
          <a:xfrm>
            <a:off x="5044325" y="879219"/>
            <a:ext cx="8402595" cy="8065158"/>
          </a:xfrm>
          <a:prstGeom prst="rect">
            <a:avLst/>
          </a:prstGeom>
        </p:spPr>
      </p:pic>
      <p:pic>
        <p:nvPicPr>
          <p:cNvPr id="3" name="Picture 6" descr="Pictur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6412" y="5286424"/>
            <a:ext cx="3475116" cy="4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ictur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723" y="2288167"/>
            <a:ext cx="3086100" cy="50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825869" y="9474524"/>
            <a:ext cx="33147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989470" y="2162864"/>
            <a:ext cx="1485900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4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3181528" y="5286423"/>
            <a:ext cx="1143000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3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10858500" y="4800601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Quả hồng</a:t>
            </a:r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>
            <a:off x="3429000" y="4707733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Quả chuối</a:t>
            </a:r>
          </a:p>
        </p:txBody>
      </p:sp>
      <p:sp>
        <p:nvSpPr>
          <p:cNvPr id="47108" name="Rectangle 14"/>
          <p:cNvSpPr>
            <a:spLocks noChangeArrowheads="1"/>
          </p:cNvSpPr>
          <p:nvPr/>
        </p:nvSpPr>
        <p:spPr bwMode="auto">
          <a:xfrm>
            <a:off x="6400800" y="26195"/>
            <a:ext cx="58293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rgbClr val="FF0066"/>
                </a:solidFill>
                <a:cs typeface="Arial" panose="020B0604020202020204" pitchFamily="34" charset="0"/>
              </a:rPr>
              <a:t>QUẢ CÓ VỎ - THỊT </a:t>
            </a:r>
          </a:p>
        </p:txBody>
      </p:sp>
      <p:pic>
        <p:nvPicPr>
          <p:cNvPr id="47109" name="Picture 15" descr="vo  thit da 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1100" y="914400"/>
            <a:ext cx="7200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6" descr="vo t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6515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8" descr="traid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6286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3657600" y="9553575"/>
            <a:ext cx="2743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00" b="1">
                <a:cs typeface="Arial" panose="020B0604020202020204" pitchFamily="34" charset="0"/>
              </a:rPr>
              <a:t>Quả dừa</a:t>
            </a:r>
          </a:p>
        </p:txBody>
      </p:sp>
      <p:pic>
        <p:nvPicPr>
          <p:cNvPr id="47113" name="Picture 21" descr="1dua-afb4d-crop1386610232733p_PU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486401"/>
            <a:ext cx="73152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22"/>
          <p:cNvSpPr txBox="1">
            <a:spLocks noChangeArrowheads="1"/>
          </p:cNvSpPr>
          <p:nvPr/>
        </p:nvSpPr>
        <p:spPr bwMode="auto">
          <a:xfrm>
            <a:off x="11201400" y="9553575"/>
            <a:ext cx="28575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00" b="1">
                <a:cs typeface="Arial" panose="020B0604020202020204" pitchFamily="34" charset="0"/>
              </a:rPr>
              <a:t>Quả khóm</a:t>
            </a:r>
          </a:p>
        </p:txBody>
      </p:sp>
    </p:spTree>
    <p:extLst>
      <p:ext uri="{BB962C8B-B14F-4D97-AF65-F5344CB8AC3E}">
        <p14:creationId xmlns:p14="http://schemas.microsoft.com/office/powerpoint/2010/main" xmlns="" val="29641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296" y="1"/>
            <a:ext cx="10735449" cy="9487904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4600719" y="4689452"/>
            <a:ext cx="1260446" cy="57810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sz="4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784953" y="7706604"/>
            <a:ext cx="1143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4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2700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387746" y="9455121"/>
            <a:ext cx="4343400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4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2215612" y="4978505"/>
            <a:ext cx="2385107" cy="14084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Left Arrow 9"/>
          <p:cNvSpPr/>
          <p:nvPr/>
        </p:nvSpPr>
        <p:spPr>
          <a:xfrm rot="10800000">
            <a:off x="7094273" y="8072951"/>
            <a:ext cx="3591494" cy="18170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xmlns="" val="122124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2286000" y="5164932"/>
            <a:ext cx="377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Quả lựu</a:t>
            </a:r>
          </a:p>
        </p:txBody>
      </p:sp>
      <p:sp>
        <p:nvSpPr>
          <p:cNvPr id="48131" name="Text Box 10"/>
          <p:cNvSpPr txBox="1">
            <a:spLocks noChangeArrowheads="1"/>
          </p:cNvSpPr>
          <p:nvPr/>
        </p:nvSpPr>
        <p:spPr bwMode="auto">
          <a:xfrm>
            <a:off x="10515600" y="5050633"/>
            <a:ext cx="4229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Quả ngô – bắp</a:t>
            </a:r>
          </a:p>
        </p:txBody>
      </p:sp>
      <p:sp>
        <p:nvSpPr>
          <p:cNvPr id="48132" name="Text Box 11"/>
          <p:cNvSpPr txBox="1">
            <a:spLocks noChangeArrowheads="1"/>
          </p:cNvSpPr>
          <p:nvPr/>
        </p:nvSpPr>
        <p:spPr bwMode="auto">
          <a:xfrm>
            <a:off x="2857500" y="9258301"/>
            <a:ext cx="365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>
                <a:cs typeface="Arial" panose="020B0604020202020204" pitchFamily="34" charset="0"/>
              </a:rPr>
              <a:t>Đậu Hà Lan</a:t>
            </a:r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9144000" y="9144001"/>
            <a:ext cx="6000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dirty="0" err="1">
                <a:cs typeface="Arial" panose="020B0604020202020204" pitchFamily="34" charset="0"/>
              </a:rPr>
              <a:t>Quả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lạc</a:t>
            </a:r>
            <a:r>
              <a:rPr lang="en-US" altLang="en-US" sz="4200" b="1" dirty="0">
                <a:cs typeface="Arial" panose="020B0604020202020204" pitchFamily="34" charset="0"/>
              </a:rPr>
              <a:t> – </a:t>
            </a:r>
            <a:r>
              <a:rPr lang="en-US" altLang="en-US" sz="4200" b="1" dirty="0" err="1">
                <a:cs typeface="Arial" panose="020B0604020202020204" pitchFamily="34" charset="0"/>
              </a:rPr>
              <a:t>đậu</a:t>
            </a:r>
            <a:r>
              <a:rPr lang="en-US" altLang="en-US" sz="4200" b="1" dirty="0"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cs typeface="Arial" panose="020B0604020202020204" pitchFamily="34" charset="0"/>
              </a:rPr>
              <a:t>phộng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6800850" y="24449"/>
            <a:ext cx="58293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rgbClr val="FF0066"/>
                </a:solidFill>
                <a:cs typeface="Arial" panose="020B0604020202020204" pitchFamily="34" charset="0"/>
              </a:rPr>
              <a:t>QUẢ CÓ VỎ - HẠT</a:t>
            </a:r>
          </a:p>
        </p:txBody>
      </p:sp>
      <p:pic>
        <p:nvPicPr>
          <p:cNvPr id="48135" name="Picture 15" descr="Cong-dung-va-gia-tri-dinh-duong-cua-luu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28700"/>
            <a:ext cx="594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6" descr="vo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028700"/>
            <a:ext cx="7429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7" descr="vo 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29301"/>
            <a:ext cx="62865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9" descr="bai-thuoc-chua-benh-than-ky-tu-cu-l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300" y="5943600"/>
            <a:ext cx="58864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851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474</Words>
  <Application>Microsoft Office PowerPoint</Application>
  <PresentationFormat>Custom</PresentationFormat>
  <Paragraphs>144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SimSun</vt:lpstr>
      <vt:lpstr>Nunito Black</vt:lpstr>
      <vt:lpstr>VNI-Times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dc:creator>bavi</dc:creator>
  <cp:lastModifiedBy>Windows User</cp:lastModifiedBy>
  <cp:revision>12</cp:revision>
  <dcterms:created xsi:type="dcterms:W3CDTF">2006-08-16T00:00:00Z</dcterms:created>
  <dcterms:modified xsi:type="dcterms:W3CDTF">2026-01-28T15:14:43Z</dcterms:modified>
  <dc:identifier>DAFIU7D8U4I</dc:identifier>
</cp:coreProperties>
</file>