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8" r:id="rId4"/>
    <p:sldMasterId id="2147483726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9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4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6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8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8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3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8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8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2" y="635638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35638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4425058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5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7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54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4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4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1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7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81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8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8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33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2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8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8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7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7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8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8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1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5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74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3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2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4425054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7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8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2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33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19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2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73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4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9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6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63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7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9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4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94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2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4425049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4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6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7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4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4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3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46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5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53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4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8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924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7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8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1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4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5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24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4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3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79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0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43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43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43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8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36D9EF15-104C-6432-587D-D6FDA6B5FAB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en and brown plant&#10;&#10;Description automatically generated">
            <a:extLst>
              <a:ext uri="{FF2B5EF4-FFF2-40B4-BE49-F238E27FC236}">
                <a16:creationId xmlns:a16="http://schemas.microsoft.com/office/drawing/2014/main" xmlns="" id="{11206F2F-48FF-DEC7-5FF5-1E36BB4FC33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C53A3AB-7905-5F23-934F-36CF36E6B6AE}"/>
              </a:ext>
            </a:extLst>
          </p:cNvPr>
          <p:cNvSpPr/>
          <p:nvPr userDrawn="1"/>
        </p:nvSpPr>
        <p:spPr>
          <a:xfrm>
            <a:off x="228600" y="230195"/>
            <a:ext cx="8642350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8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36D9EF15-104C-6432-587D-D6FDA6B5FAB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en and brown plant&#10;&#10;Description automatically generated">
            <a:extLst>
              <a:ext uri="{FF2B5EF4-FFF2-40B4-BE49-F238E27FC236}">
                <a16:creationId xmlns:a16="http://schemas.microsoft.com/office/drawing/2014/main" xmlns="" id="{11206F2F-48FF-DEC7-5FF5-1E36BB4FC33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C53A3AB-7905-5F23-934F-36CF36E6B6AE}"/>
              </a:ext>
            </a:extLst>
          </p:cNvPr>
          <p:cNvSpPr/>
          <p:nvPr userDrawn="1"/>
        </p:nvSpPr>
        <p:spPr>
          <a:xfrm>
            <a:off x="228600" y="230195"/>
            <a:ext cx="8642350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8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36D9EF15-104C-6432-587D-D6FDA6B5FAB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en and brown plant&#10;&#10;Description automatically generated">
            <a:extLst>
              <a:ext uri="{FF2B5EF4-FFF2-40B4-BE49-F238E27FC236}">
                <a16:creationId xmlns:a16="http://schemas.microsoft.com/office/drawing/2014/main" xmlns="" id="{11206F2F-48FF-DEC7-5FF5-1E36BB4FC33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C53A3AB-7905-5F23-934F-36CF36E6B6AE}"/>
              </a:ext>
            </a:extLst>
          </p:cNvPr>
          <p:cNvSpPr/>
          <p:nvPr userDrawn="1"/>
        </p:nvSpPr>
        <p:spPr>
          <a:xfrm>
            <a:off x="228600" y="230195"/>
            <a:ext cx="8642350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5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36D9EF15-104C-6432-587D-D6FDA6B5FAB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en and brown plant&#10;&#10;Description automatically generated">
            <a:extLst>
              <a:ext uri="{FF2B5EF4-FFF2-40B4-BE49-F238E27FC236}">
                <a16:creationId xmlns:a16="http://schemas.microsoft.com/office/drawing/2014/main" xmlns="" id="{11206F2F-48FF-DEC7-5FF5-1E36BB4FC33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C53A3AB-7905-5F23-934F-36CF36E6B6AE}"/>
              </a:ext>
            </a:extLst>
          </p:cNvPr>
          <p:cNvSpPr/>
          <p:nvPr userDrawn="1"/>
        </p:nvSpPr>
        <p:spPr>
          <a:xfrm>
            <a:off x="228600" y="230188"/>
            <a:ext cx="8642350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919"/>
            <a:ext cx="85344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50: chu vi hình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nhật, hình vuông (T2)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41425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63083" y="165095"/>
            <a:ext cx="8695802" cy="6526289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xmlns="" id="{4EF65B0A-48F2-4B77-8340-09DA10D870F6}"/>
              </a:ext>
            </a:extLst>
          </p:cNvPr>
          <p:cNvSpPr/>
          <p:nvPr/>
        </p:nvSpPr>
        <p:spPr>
          <a:xfrm>
            <a:off x="1446150" y="418866"/>
            <a:ext cx="6604553" cy="57091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 CHỮ NHẬT, HÌNH VUÔNG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A11BD1A8-8C78-4523-87FE-90F364E5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37" y="3329642"/>
            <a:ext cx="6052775" cy="25825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DBEA216E-574E-447B-8AAF-3C79B473AD15}"/>
              </a:ext>
            </a:extLst>
          </p:cNvPr>
          <p:cNvSpPr/>
          <p:nvPr/>
        </p:nvSpPr>
        <p:spPr>
          <a:xfrm>
            <a:off x="633636" y="2035451"/>
            <a:ext cx="2420179" cy="1104900"/>
          </a:xfrm>
          <a:prstGeom prst="wedgeRoundRectCallout">
            <a:avLst>
              <a:gd name="adj1" fmla="val 31988"/>
              <a:gd name="adj2" fmla="val 641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góc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nghệ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thuật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dạng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nhật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F4825983-42E2-4CF5-98EE-A6F35AD40093}"/>
              </a:ext>
            </a:extLst>
          </p:cNvPr>
          <p:cNvSpPr/>
          <p:nvPr/>
        </p:nvSpPr>
        <p:spPr>
          <a:xfrm>
            <a:off x="5866588" y="1958009"/>
            <a:ext cx="2420179" cy="1192282"/>
          </a:xfrm>
          <a:prstGeom prst="wedgeRoundRectCallout">
            <a:avLst>
              <a:gd name="adj1" fmla="val 3651"/>
              <a:gd name="adj2" fmla="val 74981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Chiều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dài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sợi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dây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kim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tuyến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chu vi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Calibri" panose="020F0502020204030204" pitchFamily="34" charset="0"/>
              </a:rPr>
              <a:t>nhật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7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63083" y="165091"/>
            <a:ext cx="8695802" cy="6526289"/>
          </a:xfrm>
          <a:prstGeom prst="roundRect">
            <a:avLst>
              <a:gd name="adj" fmla="val 7549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31B52DD-AFDA-4F66-806B-E58B1F7050AD}"/>
              </a:ext>
            </a:extLst>
          </p:cNvPr>
          <p:cNvGrpSpPr/>
          <p:nvPr/>
        </p:nvGrpSpPr>
        <p:grpSpPr>
          <a:xfrm>
            <a:off x="275816" y="1043623"/>
            <a:ext cx="4726057" cy="4090992"/>
            <a:chOff x="367747" y="1798983"/>
            <a:chExt cx="6639339" cy="4378216"/>
          </a:xfrm>
        </p:grpSpPr>
        <p:pic>
          <p:nvPicPr>
            <p:cNvPr id="1026" name="Picture 2" descr="Trường học Toán Pitago – Hướng dẫn Giải toán – Hỏi toán - Học toán lớp  3,4,5,6,7,8,9 - Học toán trên mạng - Học toán online">
              <a:extLst>
                <a:ext uri="{FF2B5EF4-FFF2-40B4-BE49-F238E27FC236}">
                  <a16:creationId xmlns:a16="http://schemas.microsoft.com/office/drawing/2014/main" xmlns="" id="{C35431F3-46C0-4608-9A6E-76F945E66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52" y="1955109"/>
              <a:ext cx="5250552" cy="330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DA51AC28-62C9-4D95-B9ED-5E38BEC7A61B}"/>
                </a:ext>
              </a:extLst>
            </p:cNvPr>
            <p:cNvSpPr txBox="1"/>
            <p:nvPr/>
          </p:nvSpPr>
          <p:spPr>
            <a:xfrm>
              <a:off x="2902226" y="1798983"/>
              <a:ext cx="1411357" cy="141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0000"/>
                  </a:solidFill>
                </a:rPr>
                <a:t>5 cm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52D219D1-6C85-4859-B186-258143DA288A}"/>
                </a:ext>
              </a:extLst>
            </p:cNvPr>
            <p:cNvSpPr txBox="1"/>
            <p:nvPr/>
          </p:nvSpPr>
          <p:spPr>
            <a:xfrm>
              <a:off x="5595729" y="3299792"/>
              <a:ext cx="1411357" cy="141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0000"/>
                  </a:solidFill>
                </a:rPr>
                <a:t>3 cm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CC4AD7EB-916A-44D8-A955-EA9F3F04ED48}"/>
                </a:ext>
              </a:extLst>
            </p:cNvPr>
            <p:cNvSpPr txBox="1"/>
            <p:nvPr/>
          </p:nvSpPr>
          <p:spPr>
            <a:xfrm>
              <a:off x="2922103" y="4760843"/>
              <a:ext cx="1411357" cy="141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0000"/>
                  </a:solidFill>
                </a:rPr>
                <a:t>5 cm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CEB877C3-6A19-4D90-A5A3-669E2981DFA6}"/>
                </a:ext>
              </a:extLst>
            </p:cNvPr>
            <p:cNvSpPr txBox="1"/>
            <p:nvPr/>
          </p:nvSpPr>
          <p:spPr>
            <a:xfrm>
              <a:off x="367747" y="3190461"/>
              <a:ext cx="1411357" cy="141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0000"/>
                  </a:solidFill>
                </a:rPr>
                <a:t>3 cm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A90C71-47CB-4076-B9B5-E4A0634444DF}"/>
              </a:ext>
            </a:extLst>
          </p:cNvPr>
          <p:cNvSpPr txBox="1"/>
          <p:nvPr/>
        </p:nvSpPr>
        <p:spPr>
          <a:xfrm>
            <a:off x="5036654" y="1610152"/>
            <a:ext cx="40477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Chu vi </a:t>
            </a:r>
            <a:r>
              <a:rPr lang="en-US" sz="3200" dirty="0" err="1">
                <a:solidFill>
                  <a:srgbClr val="000000"/>
                </a:solidFill>
              </a:rPr>
              <a:t>hình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chữ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nhật</a:t>
            </a:r>
            <a:r>
              <a:rPr lang="en-US" sz="3200" dirty="0">
                <a:solidFill>
                  <a:srgbClr val="000000"/>
                </a:solidFill>
              </a:rPr>
              <a:t> ABCD </a:t>
            </a:r>
            <a:r>
              <a:rPr lang="en-US" sz="3200" dirty="0" err="1">
                <a:solidFill>
                  <a:srgbClr val="000000"/>
                </a:solidFill>
              </a:rPr>
              <a:t>là</a:t>
            </a:r>
            <a:r>
              <a:rPr lang="en-US" sz="3200" dirty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FontTx/>
              <a:buAutoNum type="arabicPlain" startAt="5"/>
            </a:pPr>
            <a:r>
              <a:rPr lang="en-US" sz="3200" dirty="0">
                <a:solidFill>
                  <a:srgbClr val="000000"/>
                </a:solidFill>
              </a:rPr>
              <a:t>+ 3 + 5 + 3 = 16 (cm)</a:t>
            </a:r>
          </a:p>
          <a:p>
            <a:r>
              <a:rPr lang="en-US" sz="3200" dirty="0" err="1">
                <a:solidFill>
                  <a:srgbClr val="000000"/>
                </a:solidFill>
              </a:rPr>
              <a:t>Hoặc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</a:rPr>
              <a:t>(5 + 3) x 2 = 16 cm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32A7A315-71C2-4E70-A9FB-C952A2065A01}"/>
              </a:ext>
            </a:extLst>
          </p:cNvPr>
          <p:cNvSpPr/>
          <p:nvPr/>
        </p:nvSpPr>
        <p:spPr>
          <a:xfrm>
            <a:off x="922786" y="4661481"/>
            <a:ext cx="7500938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Muốn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chu vi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lấy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cộng</a:t>
            </a:r>
            <a:r>
              <a:rPr lang="en-US" sz="3200" b="1">
                <a:solidFill>
                  <a:srgbClr val="FFFFFF"/>
                </a:solidFill>
                <a:cs typeface="Calibri" panose="020F0502020204030204" pitchFamily="34" charset="0"/>
              </a:rPr>
              <a:t> chiều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rộng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cùng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vị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đo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)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rồi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cs typeface="Calibri" panose="020F0502020204030204" pitchFamily="34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36736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63083" y="165087"/>
            <a:ext cx="8695802" cy="6526289"/>
          </a:xfrm>
          <a:prstGeom prst="roundRect">
            <a:avLst>
              <a:gd name="adj" fmla="val 7549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A90C71-47CB-4076-B9B5-E4A0634444DF}"/>
              </a:ext>
            </a:extLst>
          </p:cNvPr>
          <p:cNvSpPr txBox="1"/>
          <p:nvPr/>
        </p:nvSpPr>
        <p:spPr>
          <a:xfrm>
            <a:off x="5036654" y="1610150"/>
            <a:ext cx="40477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Chu vi </a:t>
            </a:r>
            <a:r>
              <a:rPr lang="en-US" sz="3200" dirty="0" err="1">
                <a:solidFill>
                  <a:srgbClr val="000000"/>
                </a:solidFill>
              </a:rPr>
              <a:t>hình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vuông</a:t>
            </a:r>
            <a:r>
              <a:rPr lang="en-US" sz="3200" dirty="0">
                <a:solidFill>
                  <a:srgbClr val="000000"/>
                </a:solidFill>
              </a:rPr>
              <a:t> MNPQ </a:t>
            </a:r>
            <a:r>
              <a:rPr lang="en-US" sz="3200" dirty="0" err="1">
                <a:solidFill>
                  <a:srgbClr val="000000"/>
                </a:solidFill>
              </a:rPr>
              <a:t>là</a:t>
            </a:r>
            <a:r>
              <a:rPr lang="en-US" sz="3200" dirty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FontTx/>
              <a:buAutoNum type="arabicPlain" startAt="5"/>
              <a:defRPr/>
            </a:pPr>
            <a:r>
              <a:rPr lang="en-US" sz="3200" dirty="0">
                <a:solidFill>
                  <a:srgbClr val="000000"/>
                </a:solidFill>
              </a:rPr>
              <a:t>+ 5  + 5 + 5 = 20 (cm)</a:t>
            </a:r>
          </a:p>
          <a:p>
            <a:pPr>
              <a:defRPr/>
            </a:pPr>
            <a:r>
              <a:rPr lang="en-US" sz="3200" dirty="0" err="1">
                <a:solidFill>
                  <a:srgbClr val="000000"/>
                </a:solidFill>
              </a:rPr>
              <a:t>Hoặc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</a:rPr>
              <a:t>5 x 4 = 20 cm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32A7A315-71C2-4E70-A9FB-C952A2065A01}"/>
              </a:ext>
            </a:extLst>
          </p:cNvPr>
          <p:cNvSpPr/>
          <p:nvPr/>
        </p:nvSpPr>
        <p:spPr>
          <a:xfrm>
            <a:off x="922786" y="5327399"/>
            <a:ext cx="7500938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FFFF"/>
                </a:solidFill>
                <a:cs typeface="Calibri" panose="020F0502020204030204" pitchFamily="34" charset="0"/>
              </a:rPr>
              <a:t> chu vi </a:t>
            </a:r>
            <a:r>
              <a:rPr lang="en-US" sz="3600" b="1" dirty="0" err="1">
                <a:solidFill>
                  <a:srgbClr val="FFFFFF"/>
                </a:solidFill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FFFF"/>
                </a:solidFill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FFFFFF"/>
                </a:solidFill>
                <a:cs typeface="Calibri" panose="020F0502020204030204" pitchFamily="34" charset="0"/>
              </a:rPr>
              <a:t>lấy</a:t>
            </a:r>
            <a:r>
              <a:rPr lang="en-US" sz="36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Calibri" panose="020F0502020204030204" pitchFamily="34" charset="0"/>
              </a:rPr>
              <a:t>độ</a:t>
            </a:r>
            <a:r>
              <a:rPr lang="en-US" sz="36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Calibri" panose="020F0502020204030204" pitchFamily="34" charset="0"/>
              </a:rPr>
              <a:t>dài</a:t>
            </a:r>
            <a:r>
              <a:rPr lang="en-US" sz="36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Calibri" panose="020F0502020204030204" pitchFamily="34" charset="0"/>
              </a:rPr>
              <a:t>cạnh</a:t>
            </a:r>
            <a:r>
              <a:rPr lang="en-US" sz="36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FFFF"/>
                </a:solidFill>
                <a:cs typeface="Calibri" panose="020F0502020204030204" pitchFamily="34" charset="0"/>
              </a:rPr>
              <a:t> 4.</a:t>
            </a:r>
          </a:p>
        </p:txBody>
      </p:sp>
      <p:pic>
        <p:nvPicPr>
          <p:cNvPr id="2050" name="Picture 2" descr="Cho hình vuông (MNPQ ), khẳng định nào sau đây đúng?">
            <a:extLst>
              <a:ext uri="{FF2B5EF4-FFF2-40B4-BE49-F238E27FC236}">
                <a16:creationId xmlns:a16="http://schemas.microsoft.com/office/drawing/2014/main" xmlns="" id="{B1CEADA0-D2F1-401A-A4A8-E43D1407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09" y="1348617"/>
            <a:ext cx="2777147" cy="33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C95FD9-2559-4490-8BCD-40AADE9C7B8B}"/>
              </a:ext>
            </a:extLst>
          </p:cNvPr>
          <p:cNvSpPr txBox="1"/>
          <p:nvPr/>
        </p:nvSpPr>
        <p:spPr>
          <a:xfrm>
            <a:off x="1595400" y="1133067"/>
            <a:ext cx="1004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5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FD8CD3-29D3-4775-9BF7-67BB607FDCAC}"/>
              </a:ext>
            </a:extLst>
          </p:cNvPr>
          <p:cNvSpPr txBox="1"/>
          <p:nvPr/>
        </p:nvSpPr>
        <p:spPr>
          <a:xfrm>
            <a:off x="1691545" y="4218679"/>
            <a:ext cx="1004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5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57580F-7029-46FC-AEF5-7015D1937F5D}"/>
              </a:ext>
            </a:extLst>
          </p:cNvPr>
          <p:cNvSpPr txBox="1"/>
          <p:nvPr/>
        </p:nvSpPr>
        <p:spPr>
          <a:xfrm>
            <a:off x="253460" y="2532657"/>
            <a:ext cx="1004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5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601B30-70EB-4E8F-ADD6-1D717E4372B5}"/>
              </a:ext>
            </a:extLst>
          </p:cNvPr>
          <p:cNvSpPr txBox="1"/>
          <p:nvPr/>
        </p:nvSpPr>
        <p:spPr>
          <a:xfrm>
            <a:off x="2988603" y="2767559"/>
            <a:ext cx="1004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18028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Isosceles Triangle 50">
            <a:extLst>
              <a:ext uri="{FF2B5EF4-FFF2-40B4-BE49-F238E27FC236}">
                <a16:creationId xmlns:a16="http://schemas.microsoft.com/office/drawing/2014/main" xmlns="" id="{F3375AD2-853D-4520-8709-8C47E2D38CFB}"/>
              </a:ext>
            </a:extLst>
          </p:cNvPr>
          <p:cNvSpPr/>
          <p:nvPr/>
        </p:nvSpPr>
        <p:spPr>
          <a:xfrm>
            <a:off x="446348" y="282777"/>
            <a:ext cx="612170" cy="71115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FFFF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88D6DDB-0C28-4B4F-939F-C14BB551BA0F}"/>
              </a:ext>
            </a:extLst>
          </p:cNvPr>
          <p:cNvSpPr/>
          <p:nvPr/>
        </p:nvSpPr>
        <p:spPr>
          <a:xfrm>
            <a:off x="616124" y="370002"/>
            <a:ext cx="444352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>
              <a:defRPr/>
            </a:pPr>
            <a:r>
              <a:rPr lang="en-US" sz="3999" b="1" kern="0" dirty="0">
                <a:solidFill>
                  <a:srgbClr val="FFFFFF"/>
                </a:solidFill>
                <a:cs typeface="Calibri" panose="020F0502020204030204" pitchFamily="34" charset="0"/>
              </a:rPr>
              <a:t>1</a:t>
            </a:r>
            <a:endParaRPr lang="en-US" kern="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xmlns="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124" y="433480"/>
            <a:ext cx="7106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Số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包图小白体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BB38B7-68C1-4060-A64E-92F0EB409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27" y="1595438"/>
            <a:ext cx="8081916" cy="12968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8D80D05-66C2-4F21-9276-50512847413D}"/>
              </a:ext>
            </a:extLst>
          </p:cNvPr>
          <p:cNvSpPr/>
          <p:nvPr/>
        </p:nvSpPr>
        <p:spPr>
          <a:xfrm>
            <a:off x="4666424" y="2325778"/>
            <a:ext cx="484533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BBB2513-4C1E-484A-A501-9EE39CE1D450}"/>
              </a:ext>
            </a:extLst>
          </p:cNvPr>
          <p:cNvSpPr/>
          <p:nvPr/>
        </p:nvSpPr>
        <p:spPr>
          <a:xfrm>
            <a:off x="5888936" y="2315839"/>
            <a:ext cx="484533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D8236BD-0427-4FDD-BBA8-5A7699137183}"/>
              </a:ext>
            </a:extLst>
          </p:cNvPr>
          <p:cNvSpPr/>
          <p:nvPr/>
        </p:nvSpPr>
        <p:spPr>
          <a:xfrm>
            <a:off x="7260536" y="2335717"/>
            <a:ext cx="484533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9437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">
            <a:extLst>
              <a:ext uri="{FF2B5EF4-FFF2-40B4-BE49-F238E27FC236}">
                <a16:creationId xmlns:a16="http://schemas.microsoft.com/office/drawing/2014/main" xmlns="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542" y="614576"/>
            <a:ext cx="714905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vi-VN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Tính chu vi hình chữ nhật có: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vi-VN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a) Chiều dài 6 cm, chiều rộng 4 cm.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B25531C-773B-411C-99F2-6E02494A56BF}"/>
              </a:ext>
            </a:extLst>
          </p:cNvPr>
          <p:cNvSpPr/>
          <p:nvPr/>
        </p:nvSpPr>
        <p:spPr>
          <a:xfrm>
            <a:off x="609883" y="693268"/>
            <a:ext cx="651296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3199" b="1" dirty="0">
                <a:solidFill>
                  <a:srgbClr val="FFFFFF"/>
                </a:solidFill>
                <a:cs typeface="Calibri" panose="020F0502020204030204" pitchFamily="34" charset="0"/>
              </a:rPr>
              <a:t>2</a:t>
            </a:r>
            <a:endParaRPr lang="en-US" sz="11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EBCE4F-B6B3-9EDF-6844-4B8FE949134A}"/>
              </a:ext>
            </a:extLst>
          </p:cNvPr>
          <p:cNvSpPr/>
          <p:nvPr/>
        </p:nvSpPr>
        <p:spPr>
          <a:xfrm>
            <a:off x="1547039" y="2307266"/>
            <a:ext cx="6339663" cy="35831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B209CA-FD1B-4906-2C2B-00662B3D165B}"/>
              </a:ext>
            </a:extLst>
          </p:cNvPr>
          <p:cNvSpPr txBox="1"/>
          <p:nvPr/>
        </p:nvSpPr>
        <p:spPr>
          <a:xfrm>
            <a:off x="1842092" y="2381693"/>
            <a:ext cx="61163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4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4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+ 4) × 2 = 20 (cm)</a:t>
            </a:r>
          </a:p>
          <a:p>
            <a:pPr algn="r"/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cm.</a:t>
            </a:r>
          </a:p>
          <a:p>
            <a:pPr algn="ctr"/>
            <a:endParaRPr lang="en-US" sz="4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">
            <a:extLst>
              <a:ext uri="{FF2B5EF4-FFF2-40B4-BE49-F238E27FC236}">
                <a16:creationId xmlns:a16="http://schemas.microsoft.com/office/drawing/2014/main" xmlns="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540" y="614579"/>
            <a:ext cx="71490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vi-VN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Tính chu vi hình chữ nhật có: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vi-VN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b) Chiều dài 8m, chiều rộng 2m.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B25531C-773B-411C-99F2-6E02494A56BF}"/>
              </a:ext>
            </a:extLst>
          </p:cNvPr>
          <p:cNvSpPr/>
          <p:nvPr/>
        </p:nvSpPr>
        <p:spPr>
          <a:xfrm>
            <a:off x="609883" y="693264"/>
            <a:ext cx="651296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3199" b="1" dirty="0">
                <a:solidFill>
                  <a:srgbClr val="FFFFFF"/>
                </a:solidFill>
                <a:cs typeface="Calibri" panose="020F0502020204030204" pitchFamily="34" charset="0"/>
              </a:rPr>
              <a:t>2</a:t>
            </a:r>
            <a:endParaRPr lang="en-US" sz="11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DAAB28-7647-4489-8CAD-DE6092FD5159}"/>
              </a:ext>
            </a:extLst>
          </p:cNvPr>
          <p:cNvSpPr txBox="1"/>
          <p:nvPr/>
        </p:nvSpPr>
        <p:spPr>
          <a:xfrm>
            <a:off x="1503220" y="2189019"/>
            <a:ext cx="5999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 + 2) x 2 = 20 (m)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20 m</a:t>
            </a:r>
          </a:p>
        </p:txBody>
      </p:sp>
    </p:spTree>
    <p:extLst>
      <p:ext uri="{BB962C8B-B14F-4D97-AF65-F5344CB8AC3E}">
        <p14:creationId xmlns:p14="http://schemas.microsoft.com/office/powerpoint/2010/main" val="23241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CB25531C-773B-411C-99F2-6E02494A56BF}"/>
              </a:ext>
            </a:extLst>
          </p:cNvPr>
          <p:cNvSpPr/>
          <p:nvPr/>
        </p:nvSpPr>
        <p:spPr>
          <a:xfrm>
            <a:off x="408994" y="387479"/>
            <a:ext cx="651296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3199" b="1" dirty="0">
                <a:solidFill>
                  <a:srgbClr val="FFFFFF"/>
                </a:solidFill>
                <a:cs typeface="Calibri" panose="020F0502020204030204" pitchFamily="34" charset="0"/>
              </a:rPr>
              <a:t>3</a:t>
            </a:r>
            <a:endParaRPr lang="en-US" sz="11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91D981-43A4-4D7B-A606-18A48DF0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803" y="496026"/>
            <a:ext cx="4398926" cy="3589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14D727-13D2-4ABA-AE82-7EC7A0D61E0B}"/>
              </a:ext>
            </a:extLst>
          </p:cNvPr>
          <p:cNvSpPr txBox="1"/>
          <p:nvPr/>
        </p:nvSpPr>
        <p:spPr>
          <a:xfrm>
            <a:off x="270166" y="1339275"/>
            <a:ext cx="4384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em biết, Nam cần dùng bao nhiêu que tính để xếp thành một hình vuông có cạnh gồm 3 que tính như hình vẽ bên?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847F0F-E5AB-463E-836B-A352908A4A4D}"/>
              </a:ext>
            </a:extLst>
          </p:cNvPr>
          <p:cNvSpPr txBox="1"/>
          <p:nvPr/>
        </p:nvSpPr>
        <p:spPr>
          <a:xfrm>
            <a:off x="665020" y="4147130"/>
            <a:ext cx="7786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que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que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12 (que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 que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307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3_Office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2026-01-29T08:39:40Z</dcterms:created>
  <dcterms:modified xsi:type="dcterms:W3CDTF">2026-01-29T08:43:25Z</dcterms:modified>
</cp:coreProperties>
</file>