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A0E27-A9D1-471B-B536-565208836CC6}" type="datetimeFigureOut">
              <a:rPr lang="en-US" smtClean="0"/>
              <a:t>29/01/2026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6E37A-DFF3-4DBD-B484-7527C2ED2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51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83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0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15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065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699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65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4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504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865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865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968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59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254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56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12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68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70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39" y="1535117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3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10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0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54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274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27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99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825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563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5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577"/>
            <a:ext cx="2133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29/01/2026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577"/>
            <a:ext cx="2895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577"/>
            <a:ext cx="21336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89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008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0"/>
            <a:ext cx="91440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685953"/>
            <a:ext cx="8534400" cy="3631747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HƯNG ĐẠO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19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ĐA PHÚC</a:t>
            </a:r>
            <a:endParaRPr lang="en-US" sz="19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endParaRPr lang="en-US" sz="32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: Toán</a:t>
            </a:r>
          </a:p>
          <a:p>
            <a:pPr algn="ctr" defTabSz="914377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51: DIỆN TÍCH CỦA MỘT HÌNH. XĂNG – TI – MÉT VUÔNG</a:t>
            </a: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377"/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100980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40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E6505EA-8B65-4BA7-95F2-ADCC005BA9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83" y="267918"/>
            <a:ext cx="760437" cy="92384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4F86F32-FFF2-475A-835F-E72784A195DD}"/>
              </a:ext>
            </a:extLst>
          </p:cNvPr>
          <p:cNvSpPr txBox="1"/>
          <p:nvPr/>
        </p:nvSpPr>
        <p:spPr>
          <a:xfrm>
            <a:off x="1522598" y="439553"/>
            <a:ext cx="61082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b="1" dirty="0" err="1">
                <a:solidFill>
                  <a:prstClr val="black"/>
                </a:solidFill>
              </a:rPr>
              <a:t>Diện</a:t>
            </a:r>
            <a:r>
              <a:rPr lang="en-US" sz="4000" b="1" dirty="0">
                <a:solidFill>
                  <a:prstClr val="black"/>
                </a:solidFill>
              </a:rPr>
              <a:t> </a:t>
            </a:r>
            <a:r>
              <a:rPr lang="en-US" sz="4000" b="1" dirty="0" err="1">
                <a:solidFill>
                  <a:prstClr val="black"/>
                </a:solidFill>
              </a:rPr>
              <a:t>tích</a:t>
            </a:r>
            <a:r>
              <a:rPr lang="en-US" sz="4000" b="1" dirty="0">
                <a:solidFill>
                  <a:prstClr val="black"/>
                </a:solidFill>
              </a:rPr>
              <a:t> </a:t>
            </a:r>
            <a:r>
              <a:rPr lang="en-US" sz="4000" b="1" dirty="0" err="1">
                <a:solidFill>
                  <a:prstClr val="black"/>
                </a:solidFill>
              </a:rPr>
              <a:t>của</a:t>
            </a:r>
            <a:r>
              <a:rPr lang="en-US" sz="4000" b="1" dirty="0">
                <a:solidFill>
                  <a:prstClr val="black"/>
                </a:solidFill>
              </a:rPr>
              <a:t> </a:t>
            </a:r>
            <a:r>
              <a:rPr lang="en-US" sz="4000" b="1" dirty="0" err="1">
                <a:solidFill>
                  <a:prstClr val="black"/>
                </a:solidFill>
              </a:rPr>
              <a:t>một</a:t>
            </a:r>
            <a:r>
              <a:rPr lang="en-US" sz="4000" b="1" dirty="0">
                <a:solidFill>
                  <a:prstClr val="black"/>
                </a:solidFill>
              </a:rPr>
              <a:t> </a:t>
            </a:r>
            <a:r>
              <a:rPr lang="en-US" sz="4000" b="1" dirty="0" err="1">
                <a:solidFill>
                  <a:prstClr val="black"/>
                </a:solidFill>
              </a:rPr>
              <a:t>hình</a:t>
            </a:r>
            <a:endParaRPr lang="en-US" sz="4000" b="1" dirty="0">
              <a:solidFill>
                <a:prstClr val="black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F118B47-E9B3-4F88-A114-6DD8BA993D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9633" y="2638425"/>
            <a:ext cx="2732485" cy="291465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xmlns="" id="{41B963B1-3FFD-4108-A12C-6FBACA0FEBC9}"/>
              </a:ext>
            </a:extLst>
          </p:cNvPr>
          <p:cNvSpPr/>
          <p:nvPr/>
        </p:nvSpPr>
        <p:spPr>
          <a:xfrm>
            <a:off x="4964907" y="1314452"/>
            <a:ext cx="2464594" cy="1209675"/>
          </a:xfrm>
          <a:prstGeom prst="wedgeRoundRectCallout">
            <a:avLst>
              <a:gd name="adj1" fmla="val -43736"/>
              <a:gd name="adj2" fmla="val 75886"/>
              <a:gd name="adj3" fmla="val 16667"/>
            </a:avLst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b="1" dirty="0" err="1">
                <a:solidFill>
                  <a:prstClr val="black"/>
                </a:solidFill>
              </a:rPr>
              <a:t>Hình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chữ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nhật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của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tớ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bé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hơn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hình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tròn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của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en-US" sz="2800" b="1" dirty="0" err="1">
                <a:solidFill>
                  <a:prstClr val="black"/>
                </a:solidFill>
              </a:rPr>
              <a:t>cậu</a:t>
            </a:r>
            <a:r>
              <a:rPr lang="en-US" sz="2800" b="1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004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37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E6505EA-8B65-4BA7-95F2-ADCC005BA9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83" y="267912"/>
            <a:ext cx="760437" cy="9238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D339E55-1103-44D0-86C1-C6DEF4A28E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275" y="2138379"/>
            <a:ext cx="1999960" cy="23098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EF1800C-6B51-4E62-8F9E-DE39F42FFE66}"/>
              </a:ext>
            </a:extLst>
          </p:cNvPr>
          <p:cNvSpPr txBox="1"/>
          <p:nvPr/>
        </p:nvSpPr>
        <p:spPr>
          <a:xfrm>
            <a:off x="371475" y="1409700"/>
            <a:ext cx="102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prstClr val="black"/>
                </a:solidFill>
              </a:rPr>
              <a:t>a)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5D2F0696-AF0C-4107-85DD-43BF74B5968E}"/>
              </a:ext>
            </a:extLst>
          </p:cNvPr>
          <p:cNvSpPr/>
          <p:nvPr/>
        </p:nvSpPr>
        <p:spPr>
          <a:xfrm>
            <a:off x="3571883" y="1933575"/>
            <a:ext cx="5186363" cy="28194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FA32B1E-758E-4128-9E9E-DC8FAD8162ED}"/>
              </a:ext>
            </a:extLst>
          </p:cNvPr>
          <p:cNvSpPr txBox="1"/>
          <p:nvPr/>
        </p:nvSpPr>
        <p:spPr>
          <a:xfrm>
            <a:off x="3660260" y="2124075"/>
            <a:ext cx="4940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nằm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hoàn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toàn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tròn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C8718867-E960-417A-8705-B7D85455A20F}"/>
              </a:ext>
            </a:extLst>
          </p:cNvPr>
          <p:cNvSpPr txBox="1"/>
          <p:nvPr/>
        </p:nvSpPr>
        <p:spPr>
          <a:xfrm>
            <a:off x="3689106" y="3228975"/>
            <a:ext cx="49334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bé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tròn</a:t>
            </a:r>
            <a:r>
              <a:rPr lang="en-US" sz="32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86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35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0E1EAB2-071B-40E6-8BFC-163B9C6CEC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780" y="947750"/>
            <a:ext cx="2807494" cy="246697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25F7B34E-5DE6-4D37-BE72-BAFDD6FA8737}"/>
              </a:ext>
            </a:extLst>
          </p:cNvPr>
          <p:cNvSpPr/>
          <p:nvPr/>
        </p:nvSpPr>
        <p:spPr>
          <a:xfrm>
            <a:off x="3600456" y="704850"/>
            <a:ext cx="5186363" cy="2476500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67D145E-E6EF-49C2-802C-2DB05D0D0351}"/>
              </a:ext>
            </a:extLst>
          </p:cNvPr>
          <p:cNvSpPr txBox="1"/>
          <p:nvPr/>
        </p:nvSpPr>
        <p:spPr>
          <a:xfrm>
            <a:off x="3864775" y="895350"/>
            <a:ext cx="47648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gồm</a:t>
            </a:r>
            <a:r>
              <a:rPr lang="en-US" sz="3200" b="1" dirty="0">
                <a:solidFill>
                  <a:prstClr val="black"/>
                </a:solidFill>
              </a:rPr>
              <a:t> 6 ô </a:t>
            </a:r>
            <a:r>
              <a:rPr lang="en-US" sz="3200" b="1" dirty="0" err="1">
                <a:solidFill>
                  <a:prstClr val="black"/>
                </a:solidFill>
              </a:rPr>
              <a:t>vuông</a:t>
            </a:r>
            <a:r>
              <a:rPr lang="en-US" sz="3200" b="1" dirty="0">
                <a:solidFill>
                  <a:prstClr val="black"/>
                </a:solidFill>
              </a:rPr>
              <a:t>,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cũng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gồm</a:t>
            </a:r>
            <a:r>
              <a:rPr lang="en-US" sz="3200" b="1" dirty="0">
                <a:solidFill>
                  <a:prstClr val="black"/>
                </a:solidFill>
              </a:rPr>
              <a:t> 6 ô </a:t>
            </a:r>
            <a:r>
              <a:rPr lang="en-US" sz="3200" b="1" dirty="0" err="1">
                <a:solidFill>
                  <a:prstClr val="black"/>
                </a:solidFill>
              </a:rPr>
              <a:t>vuông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như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thế</a:t>
            </a:r>
            <a:r>
              <a:rPr lang="en-US" sz="3200" b="1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BA7EB07-FDF4-42FE-AC48-2B99FFB1A148}"/>
              </a:ext>
            </a:extLst>
          </p:cNvPr>
          <p:cNvSpPr txBox="1"/>
          <p:nvPr/>
        </p:nvSpPr>
        <p:spPr>
          <a:xfrm>
            <a:off x="3893344" y="2000250"/>
            <a:ext cx="47577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3200" b="1" dirty="0">
                <a:solidFill>
                  <a:prstClr val="black"/>
                </a:solidFill>
              </a:rPr>
              <a:t>Ta </a:t>
            </a:r>
            <a:r>
              <a:rPr lang="en-US" sz="3200" b="1" dirty="0" err="1">
                <a:solidFill>
                  <a:prstClr val="black"/>
                </a:solidFill>
              </a:rPr>
              <a:t>nói</a:t>
            </a:r>
            <a:r>
              <a:rPr lang="en-US" sz="3200" b="1" dirty="0">
                <a:solidFill>
                  <a:prstClr val="black"/>
                </a:solidFill>
              </a:rPr>
              <a:t>: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A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bằng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B</a:t>
            </a:r>
            <a:r>
              <a:rPr lang="en-US" sz="3200" b="1" dirty="0">
                <a:solidFill>
                  <a:prstClr val="black"/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A609789-2E56-428A-894A-940A8A3E95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549" y="3648087"/>
            <a:ext cx="2877732" cy="267652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3A98F19E-B102-4E9F-83E4-60CC478DE89B}"/>
              </a:ext>
            </a:extLst>
          </p:cNvPr>
          <p:cNvSpPr/>
          <p:nvPr/>
        </p:nvSpPr>
        <p:spPr>
          <a:xfrm>
            <a:off x="3600456" y="3438538"/>
            <a:ext cx="5186363" cy="2733675"/>
          </a:xfrm>
          <a:prstGeom prst="rect">
            <a:avLst/>
          </a:prstGeom>
          <a:solidFill>
            <a:srgbClr val="F6CE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44476492-40C0-422B-AA16-9F99D57A806F}"/>
              </a:ext>
            </a:extLst>
          </p:cNvPr>
          <p:cNvSpPr txBox="1"/>
          <p:nvPr/>
        </p:nvSpPr>
        <p:spPr>
          <a:xfrm>
            <a:off x="3836200" y="3533781"/>
            <a:ext cx="47648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gồm</a:t>
            </a:r>
            <a:r>
              <a:rPr lang="en-US" sz="3200" b="1" dirty="0">
                <a:solidFill>
                  <a:prstClr val="black"/>
                </a:solidFill>
              </a:rPr>
              <a:t> 10 ô </a:t>
            </a:r>
            <a:r>
              <a:rPr lang="en-US" sz="3200" b="1" dirty="0" err="1">
                <a:solidFill>
                  <a:prstClr val="black"/>
                </a:solidFill>
              </a:rPr>
              <a:t>vuông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cắt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ra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thành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hai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và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D</a:t>
            </a:r>
            <a:r>
              <a:rPr lang="en-US" sz="3200" b="1" dirty="0">
                <a:solidFill>
                  <a:prstClr val="black"/>
                </a:solidFill>
              </a:rPr>
              <a:t>.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gồm</a:t>
            </a:r>
            <a:r>
              <a:rPr lang="en-US" sz="3200" b="1" dirty="0">
                <a:solidFill>
                  <a:prstClr val="black"/>
                </a:solidFill>
              </a:rPr>
              <a:t> 6 ô </a:t>
            </a:r>
            <a:r>
              <a:rPr lang="en-US" sz="3200" b="1" dirty="0" err="1">
                <a:solidFill>
                  <a:prstClr val="black"/>
                </a:solidFill>
              </a:rPr>
              <a:t>vuông</a:t>
            </a:r>
            <a:r>
              <a:rPr lang="en-US" sz="3200" b="1" dirty="0">
                <a:solidFill>
                  <a:prstClr val="black"/>
                </a:solidFill>
              </a:rPr>
              <a:t>.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D </a:t>
            </a:r>
            <a:r>
              <a:rPr lang="en-US" sz="3200" b="1" dirty="0" err="1">
                <a:solidFill>
                  <a:prstClr val="black"/>
                </a:solidFill>
              </a:rPr>
              <a:t>gồm</a:t>
            </a:r>
            <a:r>
              <a:rPr lang="en-US" sz="3200" b="1" dirty="0">
                <a:solidFill>
                  <a:prstClr val="black"/>
                </a:solidFill>
              </a:rPr>
              <a:t> 4 ô </a:t>
            </a:r>
            <a:r>
              <a:rPr lang="en-US" sz="3200" b="1" dirty="0" err="1">
                <a:solidFill>
                  <a:prstClr val="black"/>
                </a:solidFill>
              </a:rPr>
              <a:t>vuông</a:t>
            </a:r>
            <a:r>
              <a:rPr lang="en-US" sz="3200" b="1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60BAD1B9-49B9-4E54-B88E-FEC8CC38EBA4}"/>
              </a:ext>
            </a:extLst>
          </p:cNvPr>
          <p:cNvSpPr txBox="1"/>
          <p:nvPr/>
        </p:nvSpPr>
        <p:spPr>
          <a:xfrm>
            <a:off x="3879056" y="5191125"/>
            <a:ext cx="4757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3200" b="1" dirty="0">
                <a:solidFill>
                  <a:prstClr val="black"/>
                </a:solidFill>
              </a:rPr>
              <a:t>Ta </a:t>
            </a:r>
            <a:r>
              <a:rPr lang="en-US" sz="3200" b="1" dirty="0" err="1">
                <a:solidFill>
                  <a:prstClr val="black"/>
                </a:solidFill>
              </a:rPr>
              <a:t>nói</a:t>
            </a:r>
            <a:r>
              <a:rPr lang="en-US" sz="3200" b="1" dirty="0">
                <a:solidFill>
                  <a:prstClr val="black"/>
                </a:solidFill>
              </a:rPr>
              <a:t>: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bằng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tổng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C </a:t>
            </a:r>
            <a:r>
              <a:rPr lang="en-US" sz="3200" b="1" dirty="0" err="1">
                <a:solidFill>
                  <a:prstClr val="black"/>
                </a:solidFill>
                <a:ea typeface="HP001" panose="020B0603050302020204" pitchFamily="34" charset="0"/>
              </a:rPr>
              <a:t>và</a:t>
            </a:r>
            <a:r>
              <a:rPr lang="en-US" sz="3200" b="1" dirty="0">
                <a:solidFill>
                  <a:prstClr val="black"/>
                </a:solidFill>
                <a:latin typeface="HP001" panose="020B0603050302020204" pitchFamily="34" charset="0"/>
                <a:ea typeface="HP001" panose="020B0603050302020204" pitchFamily="34" charset="0"/>
              </a:rPr>
              <a:t> D</a:t>
            </a:r>
            <a:r>
              <a:rPr lang="en-US" sz="3200" b="1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7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5" grpId="0"/>
      <p:bldP spid="30" grpId="0"/>
      <p:bldP spid="31" grpId="0" animBg="1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33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330995" y="461019"/>
            <a:ext cx="7477125" cy="1346835"/>
            <a:chOff x="193" y="680"/>
            <a:chExt cx="15700" cy="2121"/>
          </a:xfrm>
        </p:grpSpPr>
        <p:sp>
          <p:nvSpPr>
            <p:cNvPr id="422" name="Text Box 421"/>
            <p:cNvSpPr txBox="1"/>
            <p:nvPr/>
          </p:nvSpPr>
          <p:spPr>
            <a:xfrm>
              <a:off x="1403" y="794"/>
              <a:ext cx="14490" cy="2007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algn="just" defTabSz="457200">
                <a:lnSpc>
                  <a:spcPct val="120000"/>
                </a:lnSpc>
                <a:defRPr/>
              </a:pP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So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sánh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diện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tích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hình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tam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giác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ABC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với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diện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tích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hình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tam </a:t>
              </a:r>
              <a:r>
                <a:rPr lang="en-US" sz="3200" b="1" dirty="0" err="1">
                  <a:solidFill>
                    <a:prstClr val="black"/>
                  </a:solidFill>
                  <a:cs typeface="Calibri" panose="020F0502020204030204" charset="0"/>
                </a:rPr>
                <a:t>giác</a:t>
              </a:r>
              <a:r>
                <a:rPr lang="en-US" sz="3200" b="1" dirty="0">
                  <a:solidFill>
                    <a:prstClr val="black"/>
                  </a:solidFill>
                  <a:cs typeface="Calibri" panose="020F0502020204030204" charset="0"/>
                </a:rPr>
                <a:t> ADC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>
                  <a:defRPr/>
                </a:pPr>
                <a:endParaRPr lang="zh-CN" altLang="en-US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>
                  <a:defRPr/>
                </a:pPr>
                <a:r>
                  <a:rPr lang="en-US" altLang="zh-CN" sz="440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Source Han Sans CN Medium" panose="020B0600000000000000" pitchFamily="34" charset="-122"/>
                    <a:cs typeface="Calibri" panose="020F0502020204030204" charset="0"/>
                  </a:rPr>
                  <a:t>1</a:t>
                </a:r>
                <a:endParaRPr lang="en-US" altLang="zh-CN" sz="4400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Source Han Sans CN Medium" panose="020B0600000000000000" pitchFamily="34" charset="-122"/>
                  <a:cs typeface="Calibri" panose="020F0502020204030204" charset="0"/>
                </a:endParaRPr>
              </a:p>
            </p:txBody>
          </p:sp>
        </p:grpSp>
      </p:grpSp>
      <p:pic>
        <p:nvPicPr>
          <p:cNvPr id="56" name="图片 3" descr="图片包含 物体&#10;&#10;描述已自动生成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8037" y="-849630"/>
            <a:ext cx="2586514" cy="34486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591799C-1A60-4776-BF67-44F6135272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0830" y="2262188"/>
            <a:ext cx="1964531" cy="3103133"/>
          </a:xfrm>
          <a:prstGeom prst="rect">
            <a:avLst/>
          </a:prstGeom>
        </p:spPr>
      </p:pic>
      <p:sp>
        <p:nvSpPr>
          <p:cNvPr id="29" name="Pentagon 9">
            <a:extLst>
              <a:ext uri="{FF2B5EF4-FFF2-40B4-BE49-F238E27FC236}">
                <a16:creationId xmlns:a16="http://schemas.microsoft.com/office/drawing/2014/main" xmlns="" id="{0D8863FE-ACA8-4656-9DF6-36F503B8E5CD}"/>
              </a:ext>
            </a:extLst>
          </p:cNvPr>
          <p:cNvSpPr/>
          <p:nvPr/>
        </p:nvSpPr>
        <p:spPr>
          <a:xfrm>
            <a:off x="605727" y="2257431"/>
            <a:ext cx="5966524" cy="2638425"/>
          </a:xfrm>
          <a:prstGeom prst="homePlate">
            <a:avLst/>
          </a:prstGeom>
          <a:solidFill>
            <a:schemeClr val="bg1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3600" dirty="0">
                <a:solidFill>
                  <a:srgbClr val="C00000"/>
                </a:solidFill>
                <a:cs typeface="Arial" panose="020B0604020202020204" pitchFamily="34" charset="0"/>
              </a:rPr>
              <a:t>Diện tích hình tam giác ABC nhỏ hơn diện tích hình tam giác A</a:t>
            </a: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vi-VN" sz="3600" dirty="0">
                <a:solidFill>
                  <a:srgbClr val="C00000"/>
                </a:solidFill>
                <a:cs typeface="Arial" panose="020B0604020202020204" pitchFamily="34" charset="0"/>
              </a:rPr>
              <a:t> vì hình tam giác ABC nằm bên trong hình tam giác </a:t>
            </a:r>
            <a:r>
              <a:rPr lang="en-US" sz="36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ADC</a:t>
            </a:r>
            <a:endParaRPr lang="en-US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8A991B1C-8F9F-4B22-8CCC-6D59D38475F3}"/>
              </a:ext>
            </a:extLst>
          </p:cNvPr>
          <p:cNvCxnSpPr>
            <a:cxnSpLocks/>
          </p:cNvCxnSpPr>
          <p:nvPr/>
        </p:nvCxnSpPr>
        <p:spPr>
          <a:xfrm flipH="1" flipV="1">
            <a:off x="7093745" y="2628900"/>
            <a:ext cx="257175" cy="13716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93D90B4-4B47-48C6-99CD-E9E582AA8E86}"/>
              </a:ext>
            </a:extLst>
          </p:cNvPr>
          <p:cNvSpPr txBox="1"/>
          <p:nvPr/>
        </p:nvSpPr>
        <p:spPr>
          <a:xfrm>
            <a:off x="1735936" y="5248275"/>
            <a:ext cx="51792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002060"/>
                </a:solidFill>
              </a:rPr>
              <a:t>Mở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rộng</a:t>
            </a:r>
            <a:r>
              <a:rPr lang="en-US" sz="3200" b="1" dirty="0">
                <a:solidFill>
                  <a:srgbClr val="002060"/>
                </a:solidFill>
              </a:rPr>
              <a:t>: So </a:t>
            </a:r>
            <a:r>
              <a:rPr lang="en-US" sz="3200" b="1" dirty="0" err="1">
                <a:solidFill>
                  <a:srgbClr val="002060"/>
                </a:solidFill>
              </a:rPr>
              <a:t>sánh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diện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tích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hình</a:t>
            </a:r>
            <a:r>
              <a:rPr lang="en-US" sz="3200" b="1" dirty="0">
                <a:solidFill>
                  <a:srgbClr val="002060"/>
                </a:solidFill>
              </a:rPr>
              <a:t> tam </a:t>
            </a:r>
            <a:r>
              <a:rPr lang="en-US" sz="3200" b="1" dirty="0" err="1">
                <a:solidFill>
                  <a:srgbClr val="002060"/>
                </a:solidFill>
              </a:rPr>
              <a:t>giác</a:t>
            </a:r>
            <a:r>
              <a:rPr lang="en-US" sz="3200" b="1" dirty="0">
                <a:solidFill>
                  <a:srgbClr val="002060"/>
                </a:solidFill>
              </a:rPr>
              <a:t> ABD </a:t>
            </a:r>
            <a:r>
              <a:rPr lang="en-US" sz="3200" b="1" dirty="0" err="1">
                <a:solidFill>
                  <a:srgbClr val="002060"/>
                </a:solidFill>
              </a:rPr>
              <a:t>với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diện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tích</a:t>
            </a:r>
            <a:r>
              <a:rPr lang="en-US" sz="3200" b="1" dirty="0">
                <a:solidFill>
                  <a:srgbClr val="002060"/>
                </a:solidFill>
              </a:rPr>
              <a:t> tam </a:t>
            </a:r>
            <a:r>
              <a:rPr lang="en-US" sz="3200" b="1" dirty="0" err="1">
                <a:solidFill>
                  <a:srgbClr val="002060"/>
                </a:solidFill>
              </a:rPr>
              <a:t>giác</a:t>
            </a:r>
            <a:r>
              <a:rPr lang="en-US" sz="3200" b="1" dirty="0">
                <a:solidFill>
                  <a:srgbClr val="002060"/>
                </a:solidFill>
              </a:rPr>
              <a:t> ADC</a:t>
            </a:r>
          </a:p>
        </p:txBody>
      </p:sp>
    </p:spTree>
    <p:extLst>
      <p:ext uri="{BB962C8B-B14F-4D97-AF65-F5344CB8AC3E}">
        <p14:creationId xmlns:p14="http://schemas.microsoft.com/office/powerpoint/2010/main" val="409002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31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198484" y="306736"/>
            <a:ext cx="7873841" cy="1421765"/>
            <a:chOff x="193" y="653"/>
            <a:chExt cx="16533" cy="2239"/>
          </a:xfrm>
        </p:grpSpPr>
        <p:sp>
          <p:nvSpPr>
            <p:cNvPr id="422" name="Text Box 421"/>
            <p:cNvSpPr txBox="1"/>
            <p:nvPr/>
          </p:nvSpPr>
          <p:spPr>
            <a:xfrm>
              <a:off x="1336" y="653"/>
              <a:ext cx="15390" cy="2239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defTabSz="457200">
                <a:lnSpc>
                  <a:spcPct val="120000"/>
                </a:lnSpc>
                <a:defRPr/>
              </a:pPr>
              <a:r>
                <a:rPr lang="vi-VN" sz="3600" b="1" dirty="0">
                  <a:solidFill>
                    <a:prstClr val="black"/>
                  </a:solidFill>
                  <a:latin typeface="Calibri" panose="020F0502020204030204" charset="0"/>
                  <a:cs typeface="Calibri" panose="020F0502020204030204" charset="0"/>
                </a:rPr>
                <a:t>Hình 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con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vật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vi-VN" sz="3600" b="1" dirty="0">
                  <a:solidFill>
                    <a:prstClr val="black"/>
                  </a:solidFill>
                  <a:latin typeface="Calibri" panose="020F0502020204030204" charset="0"/>
                  <a:cs typeface="Calibri" panose="020F0502020204030204" charset="0"/>
                </a:rPr>
                <a:t>nào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dưới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đây</a:t>
              </a:r>
              <a:r>
                <a:rPr lang="vi-VN" sz="3600" b="1" dirty="0">
                  <a:solidFill>
                    <a:prstClr val="black"/>
                  </a:solidFill>
                  <a:latin typeface="Calibri" panose="020F0502020204030204" charset="0"/>
                  <a:cs typeface="Calibri" panose="020F0502020204030204" charset="0"/>
                </a:rPr>
                <a:t> có diện tích lớn hơn</a:t>
              </a:r>
              <a:endParaRPr lang="en-US" sz="3600" b="1" dirty="0">
                <a:solidFill>
                  <a:prstClr val="black"/>
                </a:solidFill>
                <a:cs typeface="Calibri" panose="020F0502020204030204" charset="0"/>
              </a:endParaRP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79"/>
              <a:ext cx="1334" cy="1210"/>
              <a:chOff x="5847673" y="161881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>
                  <a:defRPr/>
                </a:pPr>
                <a:endParaRPr lang="zh-CN" altLang="en-US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73" y="161881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>
                  <a:defRPr/>
                </a:pPr>
                <a:r>
                  <a:rPr lang="en-US" altLang="zh-CN" sz="4400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Source Han Sans CN Medium" panose="020B0600000000000000" pitchFamily="34" charset="-122"/>
                    <a:cs typeface="Calibri" panose="020F0502020204030204" charset="0"/>
                  </a:rPr>
                  <a:t>2</a:t>
                </a:r>
              </a:p>
            </p:txBody>
          </p:sp>
        </p:grpSp>
      </p:grpSp>
      <p:pic>
        <p:nvPicPr>
          <p:cNvPr id="56" name="图片 3" descr="图片包含 物体&#10;&#10;描述已自动生成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8037" y="-849630"/>
            <a:ext cx="2586514" cy="34486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FFFF1731-2CBB-4645-AF5A-C75632576D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1602" y="1433517"/>
            <a:ext cx="6157913" cy="2867025"/>
          </a:xfrm>
          <a:prstGeom prst="rect">
            <a:avLst/>
          </a:prstGeom>
        </p:spPr>
      </p:pic>
      <p:sp>
        <p:nvSpPr>
          <p:cNvPr id="24" name="Pentagon 9">
            <a:extLst>
              <a:ext uri="{FF2B5EF4-FFF2-40B4-BE49-F238E27FC236}">
                <a16:creationId xmlns:a16="http://schemas.microsoft.com/office/drawing/2014/main" xmlns="" id="{F5E9D809-6E66-4E43-86DC-7ECC66AAB8B1}"/>
              </a:ext>
            </a:extLst>
          </p:cNvPr>
          <p:cNvSpPr/>
          <p:nvPr/>
        </p:nvSpPr>
        <p:spPr>
          <a:xfrm>
            <a:off x="1505841" y="4810125"/>
            <a:ext cx="5966524" cy="1104900"/>
          </a:xfrm>
          <a:prstGeom prst="homePlate">
            <a:avLst/>
          </a:prstGeom>
          <a:solidFill>
            <a:srgbClr val="FFFF00"/>
          </a:solidFill>
          <a:ln w="3810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3600" dirty="0">
                <a:solidFill>
                  <a:srgbClr val="C00000"/>
                </a:solidFill>
                <a:cs typeface="Arial" panose="020B0604020202020204" pitchFamily="34" charset="0"/>
              </a:rPr>
              <a:t>Để so sánh diện tích của hai con vật em đã làm như thế nào?</a:t>
            </a:r>
            <a:endParaRPr lang="en-US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F0D048-C229-4052-9BE0-A657619CFC9B}"/>
              </a:ext>
            </a:extLst>
          </p:cNvPr>
          <p:cNvSpPr txBox="1"/>
          <p:nvPr/>
        </p:nvSpPr>
        <p:spPr>
          <a:xfrm>
            <a:off x="1500188" y="4371977"/>
            <a:ext cx="72294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voi màu vàng gồm 29 ô vuông. </a:t>
            </a:r>
          </a:p>
          <a:p>
            <a:pPr>
              <a:defRPr/>
            </a:pP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cá màu xanh gồm 28 ô vuông. </a:t>
            </a:r>
          </a:p>
          <a:p>
            <a:pPr>
              <a:defRPr/>
            </a:pPr>
            <a:r>
              <a:rPr lang="vi-VN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Vậy diện tích hình con voi lớn hơn diện tích hình con cá. </a:t>
            </a:r>
            <a:endParaRPr lang="en-US" sz="3200" b="1" dirty="0"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7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305EB2A3-D596-4D4A-82E5-08933CCDDC50}"/>
              </a:ext>
            </a:extLst>
          </p:cNvPr>
          <p:cNvGrpSpPr/>
          <p:nvPr/>
        </p:nvGrpSpPr>
        <p:grpSpPr>
          <a:xfrm>
            <a:off x="153829" y="211455"/>
            <a:ext cx="8836343" cy="6435725"/>
            <a:chOff x="287" y="289"/>
            <a:chExt cx="18554" cy="10135"/>
          </a:xfrm>
          <a:solidFill>
            <a:srgbClr val="E9FBFF">
              <a:alpha val="66000"/>
            </a:srgbClr>
          </a:solidFill>
        </p:grpSpPr>
        <p:sp>
          <p:nvSpPr>
            <p:cNvPr id="22" name="Rounded Rectangle 2">
              <a:extLst>
                <a:ext uri="{FF2B5EF4-FFF2-40B4-BE49-F238E27FC236}">
                  <a16:creationId xmlns:a16="http://schemas.microsoft.com/office/drawing/2014/main" xmlns="" id="{DD81E32B-66DE-4779-B067-49C17CBB04ED}"/>
                </a:ext>
              </a:extLst>
            </p:cNvPr>
            <p:cNvSpPr/>
            <p:nvPr/>
          </p:nvSpPr>
          <p:spPr>
            <a:xfrm>
              <a:off x="287" y="289"/>
              <a:ext cx="18554" cy="10135"/>
            </a:xfrm>
            <a:prstGeom prst="roundRect">
              <a:avLst>
                <a:gd name="adj" fmla="val 6137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Rounded Rectangle 3">
              <a:extLst>
                <a:ext uri="{FF2B5EF4-FFF2-40B4-BE49-F238E27FC236}">
                  <a16:creationId xmlns:a16="http://schemas.microsoft.com/office/drawing/2014/main" xmlns="" id="{6B8E9A7B-AC62-4F5A-91E3-3356C9D2BEB1}"/>
                </a:ext>
              </a:extLst>
            </p:cNvPr>
            <p:cNvSpPr/>
            <p:nvPr/>
          </p:nvSpPr>
          <p:spPr>
            <a:xfrm>
              <a:off x="439" y="439"/>
              <a:ext cx="18268" cy="9885"/>
            </a:xfrm>
            <a:prstGeom prst="roundRect">
              <a:avLst>
                <a:gd name="adj" fmla="val 6137"/>
              </a:avLst>
            </a:prstGeom>
            <a:noFill/>
            <a:ln>
              <a:solidFill>
                <a:srgbClr val="0070C0"/>
              </a:solidFill>
              <a:prstDash val="dash"/>
            </a:ln>
            <a:effectLst/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421" name="Group 420"/>
          <p:cNvGrpSpPr/>
          <p:nvPr/>
        </p:nvGrpSpPr>
        <p:grpSpPr>
          <a:xfrm>
            <a:off x="517144" y="770827"/>
            <a:ext cx="7719536" cy="1421765"/>
            <a:chOff x="193" y="653"/>
            <a:chExt cx="16209" cy="2239"/>
          </a:xfrm>
        </p:grpSpPr>
        <p:sp>
          <p:nvSpPr>
            <p:cNvPr id="422" name="Text Box 421"/>
            <p:cNvSpPr txBox="1"/>
            <p:nvPr/>
          </p:nvSpPr>
          <p:spPr>
            <a:xfrm>
              <a:off x="1552" y="653"/>
              <a:ext cx="14850" cy="2239"/>
            </a:xfrm>
            <a:prstGeom prst="rect">
              <a:avLst/>
            </a:prstGeom>
            <a:solidFill>
              <a:srgbClr val="FFFE95"/>
            </a:solidFill>
            <a:ln>
              <a:solidFill>
                <a:srgbClr val="F03829"/>
              </a:solidFill>
            </a:ln>
          </p:spPr>
          <p:txBody>
            <a:bodyPr wrap="square" rtlCol="0">
              <a:spAutoFit/>
            </a:bodyPr>
            <a:lstStyle/>
            <a:p>
              <a:pPr defTabSz="457200">
                <a:lnSpc>
                  <a:spcPct val="120000"/>
                </a:lnSpc>
                <a:defRPr/>
              </a:pP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So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sánh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diện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tích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hình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A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với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diện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tích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</a:t>
              </a:r>
              <a:r>
                <a:rPr lang="en-US" sz="3600" b="1" dirty="0" err="1">
                  <a:solidFill>
                    <a:prstClr val="black"/>
                  </a:solidFill>
                  <a:cs typeface="Calibri" panose="020F0502020204030204" charset="0"/>
                </a:rPr>
                <a:t>hình</a:t>
              </a:r>
              <a:r>
                <a:rPr lang="en-US" sz="3600" b="1" dirty="0">
                  <a:solidFill>
                    <a:prstClr val="black"/>
                  </a:solidFill>
                  <a:cs typeface="Calibri" panose="020F0502020204030204" charset="0"/>
                </a:rPr>
                <a:t> B.</a:t>
              </a:r>
            </a:p>
          </p:txBody>
        </p:sp>
        <p:grpSp>
          <p:nvGrpSpPr>
            <p:cNvPr id="423" name="组合 24"/>
            <p:cNvGrpSpPr/>
            <p:nvPr/>
          </p:nvGrpSpPr>
          <p:grpSpPr>
            <a:xfrm>
              <a:off x="193" y="680"/>
              <a:ext cx="1334" cy="1210"/>
              <a:chOff x="5847680" y="1619467"/>
              <a:chExt cx="581207" cy="527780"/>
            </a:xfrm>
          </p:grpSpPr>
          <p:sp>
            <p:nvSpPr>
              <p:cNvPr id="424" name="椭圆 26"/>
              <p:cNvSpPr/>
              <p:nvPr/>
            </p:nvSpPr>
            <p:spPr>
              <a:xfrm>
                <a:off x="5903904" y="1661983"/>
                <a:ext cx="482701" cy="482701"/>
              </a:xfrm>
              <a:prstGeom prst="ellipse">
                <a:avLst/>
              </a:prstGeom>
              <a:solidFill>
                <a:srgbClr val="F0382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>
                  <a:defRPr/>
                </a:pPr>
                <a:endParaRPr lang="zh-CN" altLang="en-US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Calibri" panose="020F0502020204030204" charset="0"/>
                </a:endParaRPr>
              </a:p>
            </p:txBody>
          </p:sp>
          <p:sp>
            <p:nvSpPr>
              <p:cNvPr id="425" name="文本框 27"/>
              <p:cNvSpPr txBox="1"/>
              <p:nvPr/>
            </p:nvSpPr>
            <p:spPr>
              <a:xfrm>
                <a:off x="5847680" y="1619467"/>
                <a:ext cx="581207" cy="527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457200">
                  <a:defRPr/>
                </a:pPr>
                <a:r>
                  <a:rPr lang="en-US" altLang="zh-CN" sz="4400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Source Han Sans CN Medium" panose="020B0600000000000000" pitchFamily="34" charset="-122"/>
                    <a:cs typeface="Calibri" panose="020F0502020204030204" charset="0"/>
                  </a:rPr>
                  <a:t>3</a:t>
                </a:r>
              </a:p>
            </p:txBody>
          </p:sp>
        </p:grpSp>
      </p:grpSp>
      <p:pic>
        <p:nvPicPr>
          <p:cNvPr id="56" name="图片 3" descr="图片包含 物体&#10;&#10;描述已自动生成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8037" y="-849630"/>
            <a:ext cx="2586514" cy="344868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527FD31-3B4D-409B-8BA8-AAB284C4F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338" y="1933576"/>
            <a:ext cx="4289210" cy="3286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A6800E7-D04F-4FC3-8707-4DE7AD2EED5D}"/>
              </a:ext>
            </a:extLst>
          </p:cNvPr>
          <p:cNvSpPr txBox="1"/>
          <p:nvPr/>
        </p:nvSpPr>
        <p:spPr>
          <a:xfrm>
            <a:off x="4743450" y="260985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Hình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A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gồm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4 ô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vuông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hình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B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gồm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4 ô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vuông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. </a:t>
            </a:r>
          </a:p>
          <a:p>
            <a:pPr algn="just">
              <a:defRPr/>
            </a:pP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Vậy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diện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tích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hình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A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hình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B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bằng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cs typeface="Calibri" panose="020F0502020204030204" pitchFamily="34" charset="0"/>
              </a:rPr>
              <a:t>nhau</a:t>
            </a:r>
            <a:r>
              <a:rPr lang="en-US" sz="3600" b="1" dirty="0">
                <a:solidFill>
                  <a:srgbClr val="0070C0"/>
                </a:solidFill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327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301</Words>
  <Application>Microsoft Office PowerPoint</Application>
  <PresentationFormat>On-screen Show (4:3)</PresentationFormat>
  <Paragraphs>29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3_Office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2026-01-29T08:47:41Z</dcterms:created>
  <dcterms:modified xsi:type="dcterms:W3CDTF">2026-01-29T08:50:09Z</dcterms:modified>
</cp:coreProperties>
</file>