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 id="2147483756" r:id="rId5"/>
  </p:sldMasterIdLst>
  <p:notesMasterIdLst>
    <p:notesMasterId r:id="rId26"/>
  </p:notesMasterIdLst>
  <p:sldIdLst>
    <p:sldId id="2756" r:id="rId6"/>
    <p:sldId id="275" r:id="rId7"/>
    <p:sldId id="324" r:id="rId8"/>
    <p:sldId id="260" r:id="rId9"/>
    <p:sldId id="2754" r:id="rId10"/>
    <p:sldId id="306" r:id="rId11"/>
    <p:sldId id="558" r:id="rId12"/>
    <p:sldId id="2751" r:id="rId13"/>
    <p:sldId id="298" r:id="rId14"/>
    <p:sldId id="2734" r:id="rId15"/>
    <p:sldId id="2745" r:id="rId16"/>
    <p:sldId id="2746" r:id="rId17"/>
    <p:sldId id="2747" r:id="rId18"/>
    <p:sldId id="2752" r:id="rId19"/>
    <p:sldId id="2753" r:id="rId20"/>
    <p:sldId id="269" r:id="rId21"/>
    <p:sldId id="2755" r:id="rId22"/>
    <p:sldId id="278" r:id="rId23"/>
    <p:sldId id="259"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2026/1/30</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2026/1/30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2026/1/30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2026/1/30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2026/1/30</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83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xmlns=""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xmlns=""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130218815"/>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7561632"/>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797921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6345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2026/1/30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image" Target="../media/image2.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2.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3.jpeg"/><Relationship Id="rId5" Type="http://schemas.openxmlformats.org/officeDocument/2006/relationships/theme" Target="../theme/theme5.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583C180B-12D6-2E1D-9A57-A5D0EA898A05}"/>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A14BE3F7-492A-EF36-D191-314DAC0A553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xmlns="" id="{884DB5D1-5045-1606-CAD2-E516181AD7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24">
            <a:extLst>
              <a:ext uri="{FF2B5EF4-FFF2-40B4-BE49-F238E27FC236}">
                <a16:creationId xmlns:a16="http://schemas.microsoft.com/office/drawing/2014/main" xmlns="" id="{E7C07D10-C1FF-EA5E-D953-DE72C030E8A8}"/>
              </a:ext>
            </a:extLst>
          </p:cNvPr>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26">
            <a:extLst>
              <a:ext uri="{FF2B5EF4-FFF2-40B4-BE49-F238E27FC236}">
                <a16:creationId xmlns:a16="http://schemas.microsoft.com/office/drawing/2014/main" xmlns="" id="{B6A92832-0EA5-845C-DF46-D110901CC412}"/>
              </a:ext>
            </a:extLst>
          </p:cNvPr>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1/30/2026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1A1CB413-7966-52B2-A5DC-87A565C1BAE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14201188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5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8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40.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8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8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8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81.xml"/><Relationship Id="rId6" Type="http://schemas.openxmlformats.org/officeDocument/2006/relationships/image" Target="../media/image18.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40.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8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8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071783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00206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002060"/>
                </a:solidFill>
                <a:effectLst/>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126390" y="4249497"/>
            <a:ext cx="1055507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Cánh buồm trên sông được so sánh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bướm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nhỏ</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7FBB99C9-06FF-4131-910A-E9662484996E}"/>
              </a:ext>
            </a:extLst>
          </p:cNvPr>
          <p:cNvCxnSpPr/>
          <p:nvPr/>
        </p:nvCxnSpPr>
        <p:spPr>
          <a:xfrm>
            <a:off x="1962364" y="2989779"/>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93A7B010-8EE2-4651-AD21-928E0551D326}"/>
              </a:ext>
            </a:extLst>
          </p:cNvPr>
          <p:cNvSpPr/>
          <p:nvPr/>
        </p:nvSpPr>
        <p:spPr>
          <a:xfrm>
            <a:off x="1146939" y="5568593"/>
            <a:ext cx="10360759"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sông được ví 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bay.</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5B401972-F018-40FD-BB9D-F9BF07C98A9E}"/>
              </a:ext>
            </a:extLst>
          </p:cNvPr>
          <p:cNvCxnSpPr>
            <a:cxnSpLocks/>
          </p:cNvCxnSpPr>
          <p:nvPr/>
        </p:nvCxnSpPr>
        <p:spPr>
          <a:xfrm>
            <a:off x="3842535" y="3400746"/>
            <a:ext cx="13664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59CB34-3DDE-B79F-9D0B-A79DB176526D}"/>
              </a:ext>
            </a:extLst>
          </p:cNvPr>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7">
            <a:extLst>
              <a:ext uri="{FF2B5EF4-FFF2-40B4-BE49-F238E27FC236}">
                <a16:creationId xmlns:a16="http://schemas.microsoft.com/office/drawing/2014/main" xmlns="" id="{8989243D-AF97-579C-B36E-B399D6A1EC3C}"/>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F9DB32D7-3463-0D20-4562-E45F42EE7904}"/>
              </a:ext>
            </a:extLst>
          </p:cNvPr>
          <p:cNvGrpSpPr/>
          <p:nvPr/>
        </p:nvGrpSpPr>
        <p:grpSpPr>
          <a:xfrm>
            <a:off x="1589688" y="1538258"/>
            <a:ext cx="3732436" cy="2145268"/>
            <a:chOff x="1727838" y="1538258"/>
            <a:chExt cx="3732436" cy="2145268"/>
          </a:xfrm>
        </p:grpSpPr>
        <p:sp>
          <p:nvSpPr>
            <p:cNvPr id="8" name="Rounded Rectangle 5">
              <a:extLst>
                <a:ext uri="{FF2B5EF4-FFF2-40B4-BE49-F238E27FC236}">
                  <a16:creationId xmlns:a16="http://schemas.microsoft.com/office/drawing/2014/main" xmlns="" id="{A6F8FE8D-0F8E-870E-AA7D-267AC07845FB}"/>
                </a:ext>
              </a:extLst>
            </p:cNvPr>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xmlns="" id="{9C288846-168F-23C2-1D98-9C6A4F983632}"/>
                </a:ext>
              </a:extLst>
            </p:cNvPr>
            <p:cNvGrpSpPr/>
            <p:nvPr/>
          </p:nvGrpSpPr>
          <p:grpSpPr>
            <a:xfrm>
              <a:off x="1727838" y="1538258"/>
              <a:ext cx="367445" cy="542206"/>
              <a:chOff x="754994" y="2637019"/>
              <a:chExt cx="362831" cy="542206"/>
            </a:xfrm>
          </p:grpSpPr>
          <p:sp>
            <p:nvSpPr>
              <p:cNvPr id="11" name="Oval 10">
                <a:extLst>
                  <a:ext uri="{FF2B5EF4-FFF2-40B4-BE49-F238E27FC236}">
                    <a16:creationId xmlns:a16="http://schemas.microsoft.com/office/drawing/2014/main" xmlns="" id="{F8F76F9E-8CED-CBD5-8BD6-9FC2E19833DD}"/>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2" name="Oval 11">
                <a:extLst>
                  <a:ext uri="{FF2B5EF4-FFF2-40B4-BE49-F238E27FC236}">
                    <a16:creationId xmlns:a16="http://schemas.microsoft.com/office/drawing/2014/main" xmlns="" id="{CA916FDA-805A-ECEA-02E7-4FF2A490DA97}"/>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13" name="Group 12">
            <a:extLst>
              <a:ext uri="{FF2B5EF4-FFF2-40B4-BE49-F238E27FC236}">
                <a16:creationId xmlns:a16="http://schemas.microsoft.com/office/drawing/2014/main" xmlns="" id="{9268F7AB-6047-4B5C-CCF8-53A426C7965C}"/>
              </a:ext>
            </a:extLst>
          </p:cNvPr>
          <p:cNvGrpSpPr/>
          <p:nvPr/>
        </p:nvGrpSpPr>
        <p:grpSpPr>
          <a:xfrm>
            <a:off x="1310896" y="3952422"/>
            <a:ext cx="4645767" cy="2145268"/>
            <a:chOff x="1310896" y="3952422"/>
            <a:chExt cx="4645767" cy="2145268"/>
          </a:xfrm>
        </p:grpSpPr>
        <p:sp>
          <p:nvSpPr>
            <p:cNvPr id="14" name="Rounded Rectangle 10">
              <a:extLst>
                <a:ext uri="{FF2B5EF4-FFF2-40B4-BE49-F238E27FC236}">
                  <a16:creationId xmlns:a16="http://schemas.microsoft.com/office/drawing/2014/main" xmlns="" id="{60FA2329-D458-B176-8279-704B74BF31F9}"/>
                </a:ext>
              </a:extLst>
            </p:cNvPr>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5" name="Group 14">
              <a:extLst>
                <a:ext uri="{FF2B5EF4-FFF2-40B4-BE49-F238E27FC236}">
                  <a16:creationId xmlns:a16="http://schemas.microsoft.com/office/drawing/2014/main" xmlns="" id="{E2424A87-146D-057B-171B-E0663669C2CB}"/>
                </a:ext>
              </a:extLst>
            </p:cNvPr>
            <p:cNvGrpSpPr/>
            <p:nvPr/>
          </p:nvGrpSpPr>
          <p:grpSpPr>
            <a:xfrm>
              <a:off x="1310896" y="3960455"/>
              <a:ext cx="363342" cy="542206"/>
              <a:chOff x="754994" y="2637019"/>
              <a:chExt cx="362831" cy="542206"/>
            </a:xfrm>
          </p:grpSpPr>
          <p:sp>
            <p:nvSpPr>
              <p:cNvPr id="17" name="Oval 16">
                <a:extLst>
                  <a:ext uri="{FF2B5EF4-FFF2-40B4-BE49-F238E27FC236}">
                    <a16:creationId xmlns:a16="http://schemas.microsoft.com/office/drawing/2014/main" xmlns="" id="{8773B893-25F3-58FC-D2C8-2F2EA8C5E897}"/>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20" name="Oval 19">
                <a:extLst>
                  <a:ext uri="{FF2B5EF4-FFF2-40B4-BE49-F238E27FC236}">
                    <a16:creationId xmlns:a16="http://schemas.microsoft.com/office/drawing/2014/main" xmlns="" id="{4FF346EC-9535-D2D0-1ED6-C76B0DB852A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1" name="Group 20">
            <a:extLst>
              <a:ext uri="{FF2B5EF4-FFF2-40B4-BE49-F238E27FC236}">
                <a16:creationId xmlns:a16="http://schemas.microsoft.com/office/drawing/2014/main" xmlns="" id="{4D3BCDF9-A183-45FD-043F-5AC2FFE4C518}"/>
              </a:ext>
            </a:extLst>
          </p:cNvPr>
          <p:cNvGrpSpPr/>
          <p:nvPr/>
        </p:nvGrpSpPr>
        <p:grpSpPr>
          <a:xfrm>
            <a:off x="5803364" y="1538258"/>
            <a:ext cx="4728755" cy="2145268"/>
            <a:chOff x="5803364" y="1538258"/>
            <a:chExt cx="4728755" cy="2145268"/>
          </a:xfrm>
        </p:grpSpPr>
        <p:sp>
          <p:nvSpPr>
            <p:cNvPr id="22" name="Rounded Rectangle 8">
              <a:extLst>
                <a:ext uri="{FF2B5EF4-FFF2-40B4-BE49-F238E27FC236}">
                  <a16:creationId xmlns:a16="http://schemas.microsoft.com/office/drawing/2014/main" xmlns="" id="{97651FCB-9E96-8217-E072-199CAEBC6908}"/>
                </a:ext>
              </a:extLst>
            </p:cNvPr>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3" name="Group 22">
              <a:extLst>
                <a:ext uri="{FF2B5EF4-FFF2-40B4-BE49-F238E27FC236}">
                  <a16:creationId xmlns:a16="http://schemas.microsoft.com/office/drawing/2014/main" xmlns="" id="{6526EDCA-2B3E-560C-16CC-8249906A6D4F}"/>
                </a:ext>
              </a:extLst>
            </p:cNvPr>
            <p:cNvGrpSpPr/>
            <p:nvPr/>
          </p:nvGrpSpPr>
          <p:grpSpPr>
            <a:xfrm>
              <a:off x="5803364" y="1587902"/>
              <a:ext cx="362831" cy="542206"/>
              <a:chOff x="754994" y="2637019"/>
              <a:chExt cx="362831" cy="542206"/>
            </a:xfrm>
          </p:grpSpPr>
          <p:sp>
            <p:nvSpPr>
              <p:cNvPr id="24" name="Oval 23">
                <a:extLst>
                  <a:ext uri="{FF2B5EF4-FFF2-40B4-BE49-F238E27FC236}">
                    <a16:creationId xmlns:a16="http://schemas.microsoft.com/office/drawing/2014/main" xmlns="" id="{031B47C4-B3A8-579A-7AFC-B6014C76C7A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25" name="Oval 24">
                <a:extLst>
                  <a:ext uri="{FF2B5EF4-FFF2-40B4-BE49-F238E27FC236}">
                    <a16:creationId xmlns:a16="http://schemas.microsoft.com/office/drawing/2014/main" xmlns="" id="{96C9C04D-EE64-3ACF-8759-AA8A8A031729}"/>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6" name="Group 25">
            <a:extLst>
              <a:ext uri="{FF2B5EF4-FFF2-40B4-BE49-F238E27FC236}">
                <a16:creationId xmlns:a16="http://schemas.microsoft.com/office/drawing/2014/main" xmlns="" id="{ACB02133-BC04-2EA8-BECF-7CA934AAAD74}"/>
              </a:ext>
            </a:extLst>
          </p:cNvPr>
          <p:cNvGrpSpPr/>
          <p:nvPr/>
        </p:nvGrpSpPr>
        <p:grpSpPr>
          <a:xfrm>
            <a:off x="6189847" y="3894488"/>
            <a:ext cx="3973055" cy="2145268"/>
            <a:chOff x="6189847" y="3894488"/>
            <a:chExt cx="3973055" cy="2145268"/>
          </a:xfrm>
        </p:grpSpPr>
        <p:sp>
          <p:nvSpPr>
            <p:cNvPr id="27" name="Rounded Rectangle 11">
              <a:extLst>
                <a:ext uri="{FF2B5EF4-FFF2-40B4-BE49-F238E27FC236}">
                  <a16:creationId xmlns:a16="http://schemas.microsoft.com/office/drawing/2014/main" xmlns="" id="{745D46B6-2F6C-758C-D3DD-19899FF6CDAC}"/>
                </a:ext>
              </a:extLst>
            </p:cNvPr>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a16="http://schemas.microsoft.com/office/drawing/2014/main" xmlns="" id="{FFFCF2CA-ECC3-BEF1-0724-BF0E5FF302B2}"/>
                </a:ext>
              </a:extLst>
            </p:cNvPr>
            <p:cNvGrpSpPr/>
            <p:nvPr/>
          </p:nvGrpSpPr>
          <p:grpSpPr>
            <a:xfrm>
              <a:off x="6189848" y="3894488"/>
              <a:ext cx="364415" cy="542206"/>
              <a:chOff x="754994" y="2637019"/>
              <a:chExt cx="362831" cy="542206"/>
            </a:xfrm>
          </p:grpSpPr>
          <p:sp>
            <p:nvSpPr>
              <p:cNvPr id="29" name="Oval 28">
                <a:extLst>
                  <a:ext uri="{FF2B5EF4-FFF2-40B4-BE49-F238E27FC236}">
                    <a16:creationId xmlns:a16="http://schemas.microsoft.com/office/drawing/2014/main" xmlns="" id="{BC95B4F7-A197-4B15-428E-F9F2168482A9}"/>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0" name="Oval 29">
                <a:extLst>
                  <a:ext uri="{FF2B5EF4-FFF2-40B4-BE49-F238E27FC236}">
                    <a16:creationId xmlns:a16="http://schemas.microsoft.com/office/drawing/2014/main" xmlns="" id="{22895F50-1667-ECB5-A637-AEA266D1DB65}"/>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4D3A44-4DC9-CDEE-3DAB-335347043743}"/>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3" name="Table 2">
            <a:extLst>
              <a:ext uri="{FF2B5EF4-FFF2-40B4-BE49-F238E27FC236}">
                <a16:creationId xmlns:a16="http://schemas.microsoft.com/office/drawing/2014/main" xmlns="" id="{1D5C7AAA-C3E5-25C2-03BE-E29E0254CED2}"/>
              </a:ext>
            </a:extLst>
          </p:cNvPr>
          <p:cNvGraphicFramePr>
            <a:graphicFrameLocks noGrp="1"/>
          </p:cNvGraphicFramePr>
          <p:nvPr>
            <p:extLst>
              <p:ext uri="{D42A27DB-BD31-4B8C-83A1-F6EECF244321}">
                <p14:modId xmlns:p14="http://schemas.microsoft.com/office/powerpoint/2010/main" val="3777695254"/>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xmlns="" val="4003003243"/>
                    </a:ext>
                  </a:extLst>
                </a:gridCol>
                <a:gridCol w="2651760">
                  <a:extLst>
                    <a:ext uri="{9D8B030D-6E8A-4147-A177-3AD203B41FA5}">
                      <a16:colId xmlns:a16="http://schemas.microsoft.com/office/drawing/2014/main" xmlns="" val="1885068704"/>
                    </a:ext>
                  </a:extLst>
                </a:gridCol>
                <a:gridCol w="2834640">
                  <a:extLst>
                    <a:ext uri="{9D8B030D-6E8A-4147-A177-3AD203B41FA5}">
                      <a16:colId xmlns:a16="http://schemas.microsoft.com/office/drawing/2014/main" xmlns="" val="1140962864"/>
                    </a:ext>
                  </a:extLst>
                </a:gridCol>
              </a:tblGrid>
              <a:tr h="470263">
                <a:tc>
                  <a:txBody>
                    <a:bodyPr/>
                    <a:lstStyle/>
                    <a:p>
                      <a:pPr algn="ctr"/>
                      <a:r>
                        <a:rPr lang="en-US" sz="2400" b="1" dirty="0" err="1">
                          <a:solidFill>
                            <a:srgbClr val="002060"/>
                          </a:solidFill>
                          <a:latin typeface="Cambria" panose="02040503050406030204" pitchFamily="18" charset="0"/>
                          <a:ea typeface="Cambria" panose="02040503050406030204" pitchFamily="18" charset="0"/>
                        </a:rPr>
                        <a:t>Đoạn</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thơ</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Hình</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ảnh</a:t>
                      </a:r>
                      <a:r>
                        <a:rPr lang="en-US" sz="2400" b="1" baseline="0" dirty="0">
                          <a:solidFill>
                            <a:srgbClr val="002060"/>
                          </a:solidFill>
                          <a:latin typeface="Cambria" panose="02040503050406030204" pitchFamily="18" charset="0"/>
                          <a:ea typeface="Cambria" panose="02040503050406030204" pitchFamily="18" charset="0"/>
                        </a:rPr>
                        <a:t> so </a:t>
                      </a:r>
                      <a:r>
                        <a:rPr lang="en-US" sz="2400" b="1" baseline="0" dirty="0" err="1">
                          <a:solidFill>
                            <a:srgbClr val="002060"/>
                          </a:solidFill>
                          <a:latin typeface="Cambria" panose="02040503050406030204" pitchFamily="18" charset="0"/>
                          <a:ea typeface="Cambria" panose="02040503050406030204" pitchFamily="18" charset="0"/>
                        </a:rPr>
                        <a:t>sánh</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Tác</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dụng</a:t>
                      </a:r>
                      <a:endParaRPr lang="en-US" sz="24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612833206"/>
                  </a:ext>
                </a:extLst>
              </a:tr>
            </a:tbl>
          </a:graphicData>
        </a:graphic>
      </p:graphicFrame>
      <p:grpSp>
        <p:nvGrpSpPr>
          <p:cNvPr id="7" name="Group 6">
            <a:extLst>
              <a:ext uri="{FF2B5EF4-FFF2-40B4-BE49-F238E27FC236}">
                <a16:creationId xmlns:a16="http://schemas.microsoft.com/office/drawing/2014/main" xmlns="" id="{48C02B46-DAB1-6ADB-344A-4CAB469AEE14}"/>
              </a:ext>
            </a:extLst>
          </p:cNvPr>
          <p:cNvGrpSpPr/>
          <p:nvPr/>
        </p:nvGrpSpPr>
        <p:grpSpPr>
          <a:xfrm>
            <a:off x="1341494" y="2086896"/>
            <a:ext cx="3732436" cy="1872853"/>
            <a:chOff x="1727838" y="1538258"/>
            <a:chExt cx="3732436" cy="1872853"/>
          </a:xfrm>
        </p:grpSpPr>
        <p:sp>
          <p:nvSpPr>
            <p:cNvPr id="9" name="Rounded Rectangle 10">
              <a:extLst>
                <a:ext uri="{FF2B5EF4-FFF2-40B4-BE49-F238E27FC236}">
                  <a16:creationId xmlns:a16="http://schemas.microsoft.com/office/drawing/2014/main" xmlns="" id="{9FCC282A-3728-1370-101F-414840BB2D9A}"/>
                </a:ext>
              </a:extLst>
            </p:cNvPr>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6" name="Group 15">
              <a:extLst>
                <a:ext uri="{FF2B5EF4-FFF2-40B4-BE49-F238E27FC236}">
                  <a16:creationId xmlns:a16="http://schemas.microsoft.com/office/drawing/2014/main" xmlns="" id="{15893EC6-4E74-B106-E5C8-21731630C2B3}"/>
                </a:ext>
              </a:extLst>
            </p:cNvPr>
            <p:cNvGrpSpPr/>
            <p:nvPr/>
          </p:nvGrpSpPr>
          <p:grpSpPr>
            <a:xfrm>
              <a:off x="1727838" y="1538258"/>
              <a:ext cx="367445" cy="542206"/>
              <a:chOff x="754994" y="2637019"/>
              <a:chExt cx="362831" cy="542206"/>
            </a:xfrm>
          </p:grpSpPr>
          <p:sp>
            <p:nvSpPr>
              <p:cNvPr id="18" name="Oval 17">
                <a:extLst>
                  <a:ext uri="{FF2B5EF4-FFF2-40B4-BE49-F238E27FC236}">
                    <a16:creationId xmlns:a16="http://schemas.microsoft.com/office/drawing/2014/main" xmlns="" id="{25E3FD88-6CE0-80F5-7502-ED90BB89133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9" name="Oval 18">
                <a:extLst>
                  <a:ext uri="{FF2B5EF4-FFF2-40B4-BE49-F238E27FC236}">
                    <a16:creationId xmlns:a16="http://schemas.microsoft.com/office/drawing/2014/main" xmlns="" id="{CCB44BCD-976E-F04A-BB1A-C438D89C1351}"/>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a16="http://schemas.microsoft.com/office/drawing/2014/main" xmlns="" id="{D0568686-4AD4-FA92-B891-97C40BF65B15}"/>
              </a:ext>
            </a:extLst>
          </p:cNvPr>
          <p:cNvGrpSpPr/>
          <p:nvPr/>
        </p:nvGrpSpPr>
        <p:grpSpPr>
          <a:xfrm>
            <a:off x="1127258" y="4132003"/>
            <a:ext cx="4160907" cy="1872853"/>
            <a:chOff x="5803364" y="1538258"/>
            <a:chExt cx="4728755" cy="1872853"/>
          </a:xfrm>
        </p:grpSpPr>
        <p:sp>
          <p:nvSpPr>
            <p:cNvPr id="32" name="Rounded Rectangle 15">
              <a:extLst>
                <a:ext uri="{FF2B5EF4-FFF2-40B4-BE49-F238E27FC236}">
                  <a16:creationId xmlns:a16="http://schemas.microsoft.com/office/drawing/2014/main" xmlns="" id="{7A3CD5BA-8F45-6D5D-B907-4197BA3914E1}"/>
                </a:ext>
              </a:extLst>
            </p:cNvPr>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a16="http://schemas.microsoft.com/office/drawing/2014/main" xmlns="" id="{D0771524-4C4A-2BEE-318A-4BDFCEDE0F37}"/>
                </a:ext>
              </a:extLst>
            </p:cNvPr>
            <p:cNvGrpSpPr/>
            <p:nvPr/>
          </p:nvGrpSpPr>
          <p:grpSpPr>
            <a:xfrm>
              <a:off x="5803364" y="1587902"/>
              <a:ext cx="362831" cy="542206"/>
              <a:chOff x="754994" y="2637019"/>
              <a:chExt cx="362831" cy="542206"/>
            </a:xfrm>
          </p:grpSpPr>
          <p:sp>
            <p:nvSpPr>
              <p:cNvPr id="34" name="Oval 33">
                <a:extLst>
                  <a:ext uri="{FF2B5EF4-FFF2-40B4-BE49-F238E27FC236}">
                    <a16:creationId xmlns:a16="http://schemas.microsoft.com/office/drawing/2014/main" xmlns="" id="{17DF2102-A9FF-FF81-867C-7761881390F6}"/>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35" name="Oval 34">
                <a:extLst>
                  <a:ext uri="{FF2B5EF4-FFF2-40B4-BE49-F238E27FC236}">
                    <a16:creationId xmlns:a16="http://schemas.microsoft.com/office/drawing/2014/main" xmlns="" id="{46510280-29D4-B5B8-A667-5FFF8514F26A}"/>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ounded Rectangle 19">
            <a:extLst>
              <a:ext uri="{FF2B5EF4-FFF2-40B4-BE49-F238E27FC236}">
                <a16:creationId xmlns:a16="http://schemas.microsoft.com/office/drawing/2014/main" xmlns="" id="{14DF12B1-D23A-DCD3-07A8-F967CB6F6957}"/>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xmlns="" id="{335B5730-75AC-B215-AC8C-CB466A2B8864}"/>
              </a:ext>
            </a:extLst>
          </p:cNvPr>
          <p:cNvSpPr/>
          <p:nvPr/>
        </p:nvSpPr>
        <p:spPr>
          <a:xfrm>
            <a:off x="5388429" y="2746792"/>
            <a:ext cx="2720147"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rộng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a16="http://schemas.microsoft.com/office/drawing/2014/main" xmlns="" id="{4231FC0A-DFCF-914F-E34A-0B54420440DB}"/>
              </a:ext>
            </a:extLst>
          </p:cNvPr>
          <p:cNvSpPr/>
          <p:nvPr/>
        </p:nvSpPr>
        <p:spPr>
          <a:xfrm>
            <a:off x="8392885" y="2390578"/>
            <a:ext cx="2199092" cy="156966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9" name="Rectangle 38">
            <a:extLst>
              <a:ext uri="{FF2B5EF4-FFF2-40B4-BE49-F238E27FC236}">
                <a16:creationId xmlns:a16="http://schemas.microsoft.com/office/drawing/2014/main" xmlns="" id="{A4ACA4A6-FD6D-962D-CBE2-5518D64BE383}"/>
              </a:ext>
            </a:extLst>
          </p:cNvPr>
          <p:cNvSpPr/>
          <p:nvPr/>
        </p:nvSpPr>
        <p:spPr>
          <a:xfrm>
            <a:off x="5701323" y="4577514"/>
            <a:ext cx="197310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như</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cái</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đĩa</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40" name="Rectangle 39">
            <a:extLst>
              <a:ext uri="{FF2B5EF4-FFF2-40B4-BE49-F238E27FC236}">
                <a16:creationId xmlns:a16="http://schemas.microsoft.com/office/drawing/2014/main" xmlns="" id="{1DECCE9B-260C-65F0-2AF3-E38CD4959C96}"/>
              </a:ext>
            </a:extLst>
          </p:cNvPr>
          <p:cNvSpPr/>
          <p:nvPr/>
        </p:nvSpPr>
        <p:spPr>
          <a:xfrm>
            <a:off x="8195199" y="4264842"/>
            <a:ext cx="265785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1" name="Picture 4" descr="Phạm Hoan: TRĂNG SÁNG SÂN NHÀ EM - Trần Đăng Khoa.">
            <a:extLst>
              <a:ext uri="{FF2B5EF4-FFF2-40B4-BE49-F238E27FC236}">
                <a16:creationId xmlns:a16="http://schemas.microsoft.com/office/drawing/2014/main" xmlns="" id="{C308351A-D3A8-46AA-9C91-D2D7245C73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4307DA2B-4642-7E9C-87A7-A2EDEBC6131D}"/>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24" name="Table 23">
            <a:extLst>
              <a:ext uri="{FF2B5EF4-FFF2-40B4-BE49-F238E27FC236}">
                <a16:creationId xmlns:a16="http://schemas.microsoft.com/office/drawing/2014/main" xmlns="" id="{BE85D2D9-FA8E-4D8A-C570-805AC52FEE0A}"/>
              </a:ext>
            </a:extLst>
          </p:cNvPr>
          <p:cNvGraphicFramePr>
            <a:graphicFrameLocks noGrp="1"/>
          </p:cNvGraphicFramePr>
          <p:nvPr>
            <p:extLst>
              <p:ext uri="{D42A27DB-BD31-4B8C-83A1-F6EECF244321}">
                <p14:modId xmlns:p14="http://schemas.microsoft.com/office/powerpoint/2010/main" val="2616165385"/>
              </p:ext>
            </p:extLst>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xmlns="" val="4003003243"/>
                    </a:ext>
                  </a:extLst>
                </a:gridCol>
                <a:gridCol w="2651760">
                  <a:extLst>
                    <a:ext uri="{9D8B030D-6E8A-4147-A177-3AD203B41FA5}">
                      <a16:colId xmlns:a16="http://schemas.microsoft.com/office/drawing/2014/main" xmlns="" val="1885068704"/>
                    </a:ext>
                  </a:extLst>
                </a:gridCol>
                <a:gridCol w="2834640">
                  <a:extLst>
                    <a:ext uri="{9D8B030D-6E8A-4147-A177-3AD203B41FA5}">
                      <a16:colId xmlns:a16="http://schemas.microsoft.com/office/drawing/2014/main" xmlns="" val="1140962864"/>
                    </a:ext>
                  </a:extLst>
                </a:gridCol>
              </a:tblGrid>
              <a:tr h="470263">
                <a:tc>
                  <a:txBody>
                    <a:bodyPr/>
                    <a:lstStyle/>
                    <a:p>
                      <a:pPr algn="ctr"/>
                      <a:r>
                        <a:rPr lang="en-US" sz="2000" b="1" dirty="0" err="1">
                          <a:solidFill>
                            <a:srgbClr val="002060"/>
                          </a:solidFill>
                          <a:latin typeface="Cambria" panose="02040503050406030204" pitchFamily="18" charset="0"/>
                          <a:ea typeface="Cambria" panose="02040503050406030204" pitchFamily="18" charset="0"/>
                        </a:rPr>
                        <a:t>Đoạn</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thơ</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Hình</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ảnh</a:t>
                      </a:r>
                      <a:r>
                        <a:rPr lang="en-US" sz="2000" b="1" baseline="0" dirty="0">
                          <a:solidFill>
                            <a:srgbClr val="002060"/>
                          </a:solidFill>
                          <a:latin typeface="Cambria" panose="02040503050406030204" pitchFamily="18" charset="0"/>
                          <a:ea typeface="Cambria" panose="02040503050406030204" pitchFamily="18" charset="0"/>
                        </a:rPr>
                        <a:t> so </a:t>
                      </a:r>
                      <a:r>
                        <a:rPr lang="en-US" sz="2000" b="1" baseline="0" dirty="0" err="1">
                          <a:solidFill>
                            <a:srgbClr val="002060"/>
                          </a:solidFill>
                          <a:latin typeface="Cambria" panose="02040503050406030204" pitchFamily="18" charset="0"/>
                          <a:ea typeface="Cambria" panose="02040503050406030204" pitchFamily="18" charset="0"/>
                        </a:rPr>
                        <a:t>sánh</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Tác</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dụng</a:t>
                      </a:r>
                      <a:endParaRPr lang="en-US" sz="20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612833206"/>
                  </a:ext>
                </a:extLst>
              </a:tr>
            </a:tbl>
          </a:graphicData>
        </a:graphic>
      </p:graphicFrame>
      <p:sp>
        <p:nvSpPr>
          <p:cNvPr id="25" name="Rounded Rectangle 19">
            <a:extLst>
              <a:ext uri="{FF2B5EF4-FFF2-40B4-BE49-F238E27FC236}">
                <a16:creationId xmlns:a16="http://schemas.microsoft.com/office/drawing/2014/main" xmlns="" id="{63819E60-8055-B07C-6082-AF5245235159}"/>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xmlns="" id="{31A9A6E1-F937-E9F0-B46E-2911763ED930}"/>
              </a:ext>
            </a:extLst>
          </p:cNvPr>
          <p:cNvGrpSpPr/>
          <p:nvPr/>
        </p:nvGrpSpPr>
        <p:grpSpPr>
          <a:xfrm>
            <a:off x="1201782" y="2085580"/>
            <a:ext cx="4095179" cy="1872853"/>
            <a:chOff x="1310896" y="3952422"/>
            <a:chExt cx="4095179" cy="1872853"/>
          </a:xfrm>
        </p:grpSpPr>
        <p:sp>
          <p:nvSpPr>
            <p:cNvPr id="27" name="Rounded Rectangle 25">
              <a:extLst>
                <a:ext uri="{FF2B5EF4-FFF2-40B4-BE49-F238E27FC236}">
                  <a16:creationId xmlns:a16="http://schemas.microsoft.com/office/drawing/2014/main" xmlns="" id="{9F3935BC-834A-62F2-2441-7A6DFD81C907}"/>
                </a:ext>
              </a:extLst>
            </p:cNvPr>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a16="http://schemas.microsoft.com/office/drawing/2014/main" xmlns="" id="{F1F4C5FD-8704-CD8C-73F7-F27EF28DFEED}"/>
                </a:ext>
              </a:extLst>
            </p:cNvPr>
            <p:cNvGrpSpPr/>
            <p:nvPr/>
          </p:nvGrpSpPr>
          <p:grpSpPr>
            <a:xfrm>
              <a:off x="1310896" y="3960455"/>
              <a:ext cx="363342" cy="542206"/>
              <a:chOff x="754994" y="2637019"/>
              <a:chExt cx="362831" cy="542206"/>
            </a:xfrm>
          </p:grpSpPr>
          <p:sp>
            <p:nvSpPr>
              <p:cNvPr id="29" name="Oval 28">
                <a:extLst>
                  <a:ext uri="{FF2B5EF4-FFF2-40B4-BE49-F238E27FC236}">
                    <a16:creationId xmlns:a16="http://schemas.microsoft.com/office/drawing/2014/main" xmlns="" id="{1D403093-3630-4ECA-B96F-1374FEE3034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30" name="Oval 29">
                <a:extLst>
                  <a:ext uri="{FF2B5EF4-FFF2-40B4-BE49-F238E27FC236}">
                    <a16:creationId xmlns:a16="http://schemas.microsoft.com/office/drawing/2014/main" xmlns="" id="{CDD405EC-C44B-ABCD-270D-0971FE86C79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a16="http://schemas.microsoft.com/office/drawing/2014/main" xmlns="" id="{FBD4BAAF-FE08-62B3-0D0C-D5105EFCD566}"/>
              </a:ext>
            </a:extLst>
          </p:cNvPr>
          <p:cNvGrpSpPr/>
          <p:nvPr/>
        </p:nvGrpSpPr>
        <p:grpSpPr>
          <a:xfrm>
            <a:off x="1267097" y="4258819"/>
            <a:ext cx="3385227" cy="1872853"/>
            <a:chOff x="6189847" y="3894488"/>
            <a:chExt cx="3973055" cy="1872853"/>
          </a:xfrm>
        </p:grpSpPr>
        <p:sp>
          <p:nvSpPr>
            <p:cNvPr id="32" name="Rounded Rectangle 30">
              <a:extLst>
                <a:ext uri="{FF2B5EF4-FFF2-40B4-BE49-F238E27FC236}">
                  <a16:creationId xmlns:a16="http://schemas.microsoft.com/office/drawing/2014/main" xmlns="" id="{97584EE8-6BB5-241F-1BB6-1030BC4EFA49}"/>
                </a:ext>
              </a:extLst>
            </p:cNvPr>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a16="http://schemas.microsoft.com/office/drawing/2014/main" xmlns="" id="{47C2DE17-F156-E26A-A802-205CBF22F290}"/>
                </a:ext>
              </a:extLst>
            </p:cNvPr>
            <p:cNvGrpSpPr/>
            <p:nvPr/>
          </p:nvGrpSpPr>
          <p:grpSpPr>
            <a:xfrm>
              <a:off x="6189848" y="3894488"/>
              <a:ext cx="364415" cy="542206"/>
              <a:chOff x="754994" y="2637019"/>
              <a:chExt cx="362831" cy="542206"/>
            </a:xfrm>
          </p:grpSpPr>
          <p:sp>
            <p:nvSpPr>
              <p:cNvPr id="34" name="Oval 33">
                <a:extLst>
                  <a:ext uri="{FF2B5EF4-FFF2-40B4-BE49-F238E27FC236}">
                    <a16:creationId xmlns:a16="http://schemas.microsoft.com/office/drawing/2014/main" xmlns="" id="{7A48AFAE-5F8A-47D7-F7A4-53D76EA26F53}"/>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5" name="Oval 34">
                <a:extLst>
                  <a:ext uri="{FF2B5EF4-FFF2-40B4-BE49-F238E27FC236}">
                    <a16:creationId xmlns:a16="http://schemas.microsoft.com/office/drawing/2014/main" xmlns="" id="{B3D8967B-AF46-ECAA-65AE-519961FEBF0B}"/>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ectangle 35">
            <a:extLst>
              <a:ext uri="{FF2B5EF4-FFF2-40B4-BE49-F238E27FC236}">
                <a16:creationId xmlns:a16="http://schemas.microsoft.com/office/drawing/2014/main" xmlns="" id="{54AFBBB4-376D-395B-C9C0-F7D3259D3E27}"/>
              </a:ext>
            </a:extLst>
          </p:cNvPr>
          <p:cNvSpPr/>
          <p:nvPr/>
        </p:nvSpPr>
        <p:spPr>
          <a:xfrm>
            <a:off x="5569131" y="2288067"/>
            <a:ext cx="24971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Cambria" panose="02040503050406030204" pitchFamily="18" charset="0"/>
                <a:ea typeface="Cambria" panose="02040503050406030204" pitchFamily="18" charset="0"/>
              </a:rPr>
              <a:t>q</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uanh</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lang="en-US" sz="2400" dirty="0">
                <a:solidFill>
                  <a:srgbClr val="0070C0"/>
                </a:solidFill>
                <a:latin typeface="Cambria" panose="02040503050406030204" pitchFamily="18" charset="0"/>
                <a:ea typeface="Cambria" panose="02040503050406030204" pitchFamily="18" charset="0"/>
              </a:rPr>
              <a:t> c</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hiếc</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xmlns="" id="{1386020B-CD40-1AED-63A1-B1696A9F0CF0}"/>
              </a:ext>
            </a:extLst>
          </p:cNvPr>
          <p:cNvSpPr/>
          <p:nvPr/>
        </p:nvSpPr>
        <p:spPr>
          <a:xfrm>
            <a:off x="8251372" y="2095138"/>
            <a:ext cx="237308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bao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trở</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a16="http://schemas.microsoft.com/office/drawing/2014/main" xmlns="" id="{AF09AF1F-1279-21EB-8C11-DECFAFD65FD2}"/>
              </a:ext>
            </a:extLst>
          </p:cNvPr>
          <p:cNvSpPr/>
          <p:nvPr/>
        </p:nvSpPr>
        <p:spPr>
          <a:xfrm>
            <a:off x="5721922" y="4644237"/>
            <a:ext cx="21157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Lá</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mềm</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mây</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xmlns="" id="{7DC24FEE-9E89-D405-057A-BDD8B66A07E8}"/>
              </a:ext>
            </a:extLst>
          </p:cNvPr>
          <p:cNvSpPr/>
          <p:nvPr/>
        </p:nvSpPr>
        <p:spPr>
          <a:xfrm>
            <a:off x="8300140" y="4742100"/>
            <a:ext cx="24029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0" name="Picture 2" descr="Vẽ Tay Mọc Mầm Xanh Hình ảnh | Định dạng hình ảnh PSD 611747779|  vn.lovepik.com">
            <a:extLst>
              <a:ext uri="{FF2B5EF4-FFF2-40B4-BE49-F238E27FC236}">
                <a16:creationId xmlns:a16="http://schemas.microsoft.com/office/drawing/2014/main" xmlns="" id="{0AAA5FA4-27DF-B48E-8496-A35AC629467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988820" y="313837"/>
            <a:ext cx="10115550" cy="676133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xmlns=""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5" name="Picture 4">
            <a:extLst>
              <a:ext uri="{FF2B5EF4-FFF2-40B4-BE49-F238E27FC236}">
                <a16:creationId xmlns:a16="http://schemas.microsoft.com/office/drawing/2014/main" xmlns="" id="{D50394A2-2271-9E7C-352B-ECB31F608F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2560319"/>
            <a:ext cx="6079729" cy="4863549"/>
          </a:xfrm>
          <a:prstGeom prst="rect">
            <a:avLst/>
          </a:prstGeom>
        </p:spPr>
      </p:pic>
      <p:sp>
        <p:nvSpPr>
          <p:cNvPr id="10" name="TextBox 9">
            <a:extLst>
              <a:ext uri="{FF2B5EF4-FFF2-40B4-BE49-F238E27FC236}">
                <a16:creationId xmlns:a16="http://schemas.microsoft.com/office/drawing/2014/main" xmlns="" id="{D0615B34-48D6-03B4-E2E1-CF02394D3A95}"/>
              </a:ext>
            </a:extLst>
          </p:cNvPr>
          <p:cNvSpPr txBox="1"/>
          <p:nvPr/>
        </p:nvSpPr>
        <p:spPr>
          <a:xfrm>
            <a:off x="3476624" y="1929841"/>
            <a:ext cx="7336155" cy="3046988"/>
          </a:xfrm>
          <a:prstGeom prst="rect">
            <a:avLst/>
          </a:prstGeom>
          <a:noFill/>
        </p:spPr>
        <p:txBody>
          <a:bodyPr wrap="square">
            <a:spAutoFit/>
          </a:bodyPr>
          <a:lstStyle/>
          <a:p>
            <a:pPr algn="ctr"/>
            <a:r>
              <a:rPr lang="nl-NL"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Tác dụng của các hình ảnh so sánh:</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Hình ảnh so sánh cũng giúp cho câu văn, câu thơ hay hơn, dễ hiểu hơn.</a:t>
            </a:r>
            <a:endPar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B9C10D-41B4-630E-B34A-62C1AE57DACB}"/>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xmlns="" id="{F1B7D525-3B8D-6941-C3BE-2B407682D8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8676A558-3C18-7A39-9FFD-76E769F87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a:extLst>
              <a:ext uri="{FF2B5EF4-FFF2-40B4-BE49-F238E27FC236}">
                <a16:creationId xmlns:a16="http://schemas.microsoft.com/office/drawing/2014/main" xmlns="" id="{F716A070-8039-3BEF-4936-86C6115041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a:extLst>
              <a:ext uri="{FF2B5EF4-FFF2-40B4-BE49-F238E27FC236}">
                <a16:creationId xmlns:a16="http://schemas.microsoft.com/office/drawing/2014/main" xmlns="" id="{BB70D890-A06D-579C-166E-CD1405A85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a:extLst>
              <a:ext uri="{FF2B5EF4-FFF2-40B4-BE49-F238E27FC236}">
                <a16:creationId xmlns:a16="http://schemas.microsoft.com/office/drawing/2014/main" xmlns="" id="{E5DF9A92-33DB-8E27-ABAA-E3EE9B5D69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314711" y="4794791"/>
            <a:ext cx="10025099" cy="2081552"/>
          </a:xfrm>
          <a:prstGeom prst="rect">
            <a:avLst/>
          </a:prstGeom>
        </p:spPr>
      </p:pic>
      <p:sp>
        <p:nvSpPr>
          <p:cNvPr id="10" name="Title 1">
            <a:extLst>
              <a:ext uri="{FF2B5EF4-FFF2-40B4-BE49-F238E27FC236}">
                <a16:creationId xmlns:a16="http://schemas.microsoft.com/office/drawing/2014/main" xmlns="" id="{0CD4F703-6B68-5C72-EE19-E7D65B4B4608}"/>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862E937-8107-81D1-FBC3-CA75CD1AF75A}"/>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pic>
        <p:nvPicPr>
          <p:cNvPr id="15" name="图片 8">
            <a:extLst>
              <a:ext uri="{FF2B5EF4-FFF2-40B4-BE49-F238E27FC236}">
                <a16:creationId xmlns:a16="http://schemas.microsoft.com/office/drawing/2014/main" xmlns="" id="{2060A60D-D2BE-E351-4044-414053D845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452" t="28875" r="3249"/>
          <a:stretch/>
        </p:blipFill>
        <p:spPr>
          <a:xfrm>
            <a:off x="7646721" y="3080429"/>
            <a:ext cx="4499429" cy="3795849"/>
          </a:xfrm>
          <a:prstGeom prst="rect">
            <a:avLst/>
          </a:prstGeom>
        </p:spPr>
      </p:pic>
      <p:pic>
        <p:nvPicPr>
          <p:cNvPr id="4" name="Picture 3" descr="A green and red letters&#10;&#10;AI-generated content may be incorrect.">
            <a:extLst>
              <a:ext uri="{FF2B5EF4-FFF2-40B4-BE49-F238E27FC236}">
                <a16:creationId xmlns:a16="http://schemas.microsoft.com/office/drawing/2014/main" xmlns="" id="{A3F343E2-DAC8-F88C-53BB-FBA3DC354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393" y="1478178"/>
            <a:ext cx="9669094" cy="2347163"/>
          </a:xfrm>
          <a:prstGeom prst="rect">
            <a:avLst/>
          </a:prstGeom>
        </p:spPr>
      </p:pic>
    </p:spTree>
    <p:extLst>
      <p:ext uri="{BB962C8B-B14F-4D97-AF65-F5344CB8AC3E}">
        <p14:creationId xmlns:p14="http://schemas.microsoft.com/office/powerpoint/2010/main" val="4023580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032575" y="228927"/>
            <a:ext cx="8662722" cy="53489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sp>
        <p:nvSpPr>
          <p:cNvPr id="10" name="TextBox 9">
            <a:extLst>
              <a:ext uri="{FF2B5EF4-FFF2-40B4-BE49-F238E27FC236}">
                <a16:creationId xmlns:a16="http://schemas.microsoft.com/office/drawing/2014/main" xmlns="" id="{5571AF4A-24B2-C066-D4A0-014702483C59}"/>
              </a:ext>
            </a:extLst>
          </p:cNvPr>
          <p:cNvSpPr txBox="1"/>
          <p:nvPr/>
        </p:nvSpPr>
        <p:spPr>
          <a:xfrm>
            <a:off x="3417710" y="1639499"/>
            <a:ext cx="7687873" cy="2862322"/>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Về nhà</a:t>
            </a:r>
            <a:r>
              <a:rPr lang="en-US" sz="3600" b="1" dirty="0">
                <a:solidFill>
                  <a:srgbClr val="FF0000"/>
                </a:solidFill>
                <a:latin typeface="Cambria" panose="02040503050406030204" pitchFamily="18" charset="0"/>
                <a:ea typeface="Cambria" panose="02040503050406030204" pitchFamily="18" charset="0"/>
              </a:rPr>
              <a:t>:</a:t>
            </a:r>
            <a:endParaRPr lang="vi-VN" sz="3600" b="1" dirty="0">
              <a:solidFill>
                <a:srgbClr val="FF0000"/>
              </a:solidFill>
              <a:latin typeface="Cambria" panose="02040503050406030204" pitchFamily="18" charset="0"/>
              <a:ea typeface="Cambria" panose="02040503050406030204" pitchFamily="18" charset="0"/>
            </a:endParaRPr>
          </a:p>
          <a:p>
            <a:pPr lvl="0" algn="ctr"/>
            <a:r>
              <a:rPr lang="vi-VN" sz="3600" b="1" dirty="0">
                <a:solidFill>
                  <a:srgbClr val="002060"/>
                </a:solidFill>
                <a:latin typeface="Cambria" panose="02040503050406030204" pitchFamily="18" charset="0"/>
                <a:ea typeface="Cambria" panose="02040503050406030204" pitchFamily="18" charset="0"/>
              </a:rPr>
              <a:t>Tìm đọc thêm những bài văn, bài thơ,...viết về những hoạt động yêu thích của em trong đó có ít nhất một hình ảnh so sánh.</a:t>
            </a:r>
          </a:p>
        </p:txBody>
      </p:sp>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Scale>
                                      <p:cBhvr>
                                        <p:cTn id="2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0"/>
                                        </p:tgtEl>
                                        <p:attrNameLst>
                                          <p:attrName>ppt_x</p:attrName>
                                          <p:attrName>ppt_y</p:attrName>
                                        </p:attrNameLst>
                                      </p:cBhvr>
                                    </p:animMotion>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314711" y="4794791"/>
            <a:ext cx="10025099" cy="2081552"/>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pic>
        <p:nvPicPr>
          <p:cNvPr id="15" name="图片 8">
            <a:extLst>
              <a:ext uri="{FF2B5EF4-FFF2-40B4-BE49-F238E27FC236}">
                <a16:creationId xmlns:a16="http://schemas.microsoft.com/office/drawing/2014/main" xmlns="" id="{2906A2CC-29EE-924F-06E3-FC5CE34B4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452" t="28875" r="3249"/>
          <a:stretch/>
        </p:blipFill>
        <p:spPr>
          <a:xfrm>
            <a:off x="7646721" y="3080429"/>
            <a:ext cx="4499429" cy="3795849"/>
          </a:xfrm>
          <a:prstGeom prst="rect">
            <a:avLst/>
          </a:prstGeom>
        </p:spPr>
      </p:pic>
      <p:pic>
        <p:nvPicPr>
          <p:cNvPr id="16" name="Picture 15">
            <a:extLst>
              <a:ext uri="{FF2B5EF4-FFF2-40B4-BE49-F238E27FC236}">
                <a16:creationId xmlns:a16="http://schemas.microsoft.com/office/drawing/2014/main" xmlns="" id="{76109BE8-C2B8-FCD6-C272-1F58A98CFA15}"/>
              </a:ext>
            </a:extLst>
          </p:cNvPr>
          <p:cNvPicPr>
            <a:picLocks noChangeAspect="1"/>
          </p:cNvPicPr>
          <p:nvPr/>
        </p:nvPicPr>
        <p:blipFill>
          <a:blip r:embed="rId7"/>
          <a:stretch>
            <a:fillRect/>
          </a:stretch>
        </p:blipFill>
        <p:spPr>
          <a:xfrm>
            <a:off x="698264" y="1223293"/>
            <a:ext cx="9814880" cy="2660562"/>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2635621" y="154018"/>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xmlns=""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6" name="Picture 15">
            <a:extLst>
              <a:ext uri="{FF2B5EF4-FFF2-40B4-BE49-F238E27FC236}">
                <a16:creationId xmlns:a16="http://schemas.microsoft.com/office/drawing/2014/main" xmlns="" id="{93490917-3F50-80C7-7539-9EFC95EC7CFB}"/>
              </a:ext>
            </a:extLst>
          </p:cNvPr>
          <p:cNvPicPr>
            <a:picLocks noChangeAspect="1"/>
          </p:cNvPicPr>
          <p:nvPr/>
        </p:nvPicPr>
        <p:blipFill>
          <a:blip r:embed="rId8"/>
          <a:stretch>
            <a:fillRect/>
          </a:stretch>
        </p:blipFill>
        <p:spPr>
          <a:xfrm>
            <a:off x="951552" y="1046326"/>
            <a:ext cx="12428600" cy="3434218"/>
          </a:xfrm>
          <a:prstGeom prst="rect">
            <a:avLst/>
          </a:prstGeom>
        </p:spPr>
      </p:pic>
      <p:pic>
        <p:nvPicPr>
          <p:cNvPr id="17" name="Picture 16">
            <a:extLst>
              <a:ext uri="{FF2B5EF4-FFF2-40B4-BE49-F238E27FC236}">
                <a16:creationId xmlns:a16="http://schemas.microsoft.com/office/drawing/2014/main" xmlns="" id="{B58F928D-91B4-8FDE-ABA9-7391452AC40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659318" y="1831176"/>
            <a:ext cx="6888659" cy="5510662"/>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Scale>
                                      <p:cBhvr>
                                        <p:cTn id="13"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6"/>
                                        </p:tgtEl>
                                        <p:attrNameLst>
                                          <p:attrName>ppt_x</p:attrName>
                                          <p:attrName>ppt_y</p:attrName>
                                        </p:attrNameLst>
                                      </p:cBhvr>
                                    </p:animMotion>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Trong</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bài</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hát</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nhắc</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tới</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con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vật</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gì</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a:t>
            </a:r>
            <a:endParaRPr lang="en-US" sz="4800" b="1" dirty="0">
              <a:solidFill>
                <a:srgbClr val="7030A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xmlns=""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Em</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có</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yêu</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mến</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con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vật</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đó</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không</a:t>
            </a:r>
            <a:r>
              <a:rPr lang="en-US" sz="4800" dirty="0">
                <a:solidFill>
                  <a:srgbClr val="7030A0"/>
                </a:solidFill>
                <a:latin typeface="Cambria" panose="02040503050406030204" pitchFamily="18" charset="0"/>
                <a:ea typeface="Cambria" panose="02040503050406030204" pitchFamily="18" charset="0"/>
                <a:cs typeface="Arial-Rounded" panose="020B0500000000000000" pitchFamily="34" charset="0"/>
              </a:rPr>
              <a:t>?</a:t>
            </a:r>
            <a:endParaRPr lang="en-US" sz="4800" b="1" dirty="0">
              <a:solidFill>
                <a:srgbClr val="7030A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3"/>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611296"/>
            <a:ext cx="9780071" cy="5266989"/>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xmlns=""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4" name="Picture 3">
            <a:extLst>
              <a:ext uri="{FF2B5EF4-FFF2-40B4-BE49-F238E27FC236}">
                <a16:creationId xmlns:a16="http://schemas.microsoft.com/office/drawing/2014/main" xmlns="" id="{B268D980-98CD-85BA-9CAC-28CAC515BFF6}"/>
              </a:ext>
            </a:extLst>
          </p:cNvPr>
          <p:cNvPicPr>
            <a:picLocks noChangeAspect="1"/>
          </p:cNvPicPr>
          <p:nvPr/>
        </p:nvPicPr>
        <p:blipFill>
          <a:blip r:embed="rId9"/>
          <a:stretch>
            <a:fillRect/>
          </a:stretch>
        </p:blipFill>
        <p:spPr>
          <a:xfrm>
            <a:off x="3400220" y="1109209"/>
            <a:ext cx="5560033" cy="1113632"/>
          </a:xfrm>
          <a:prstGeom prst="rect">
            <a:avLst/>
          </a:prstGeom>
        </p:spPr>
      </p:pic>
      <p:pic>
        <p:nvPicPr>
          <p:cNvPr id="6" name="Picture 5">
            <a:extLst>
              <a:ext uri="{FF2B5EF4-FFF2-40B4-BE49-F238E27FC236}">
                <a16:creationId xmlns:a16="http://schemas.microsoft.com/office/drawing/2014/main" xmlns="" id="{B0AF09C9-B222-0C63-6F8C-5194D7B35F10}"/>
              </a:ext>
            </a:extLst>
          </p:cNvPr>
          <p:cNvPicPr>
            <a:picLocks noChangeAspect="1"/>
          </p:cNvPicPr>
          <p:nvPr/>
        </p:nvPicPr>
        <p:blipFill>
          <a:blip r:embed="rId10"/>
          <a:stretch>
            <a:fillRect/>
          </a:stretch>
        </p:blipFill>
        <p:spPr>
          <a:xfrm>
            <a:off x="722013" y="2366010"/>
            <a:ext cx="10418414" cy="2693764"/>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314711" y="4794791"/>
            <a:ext cx="10025099" cy="2081552"/>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pic>
        <p:nvPicPr>
          <p:cNvPr id="15" name="图片 8">
            <a:extLst>
              <a:ext uri="{FF2B5EF4-FFF2-40B4-BE49-F238E27FC236}">
                <a16:creationId xmlns:a16="http://schemas.microsoft.com/office/drawing/2014/main" xmlns="" id="{2906A2CC-29EE-924F-06E3-FC5CE34B4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452" t="28875" r="3249"/>
          <a:stretch/>
        </p:blipFill>
        <p:spPr>
          <a:xfrm>
            <a:off x="7646721" y="3080429"/>
            <a:ext cx="4499429" cy="3795849"/>
          </a:xfrm>
          <a:prstGeom prst="rect">
            <a:avLst/>
          </a:prstGeom>
        </p:spPr>
      </p:pic>
      <p:pic>
        <p:nvPicPr>
          <p:cNvPr id="2" name="Picture 1">
            <a:extLst>
              <a:ext uri="{FF2B5EF4-FFF2-40B4-BE49-F238E27FC236}">
                <a16:creationId xmlns:a16="http://schemas.microsoft.com/office/drawing/2014/main" xmlns="" id="{3E46B679-CE56-F9AD-6074-7E1B26A5A9EA}"/>
              </a:ext>
            </a:extLst>
          </p:cNvPr>
          <p:cNvPicPr>
            <a:picLocks noChangeAspect="1"/>
          </p:cNvPicPr>
          <p:nvPr/>
        </p:nvPicPr>
        <p:blipFill>
          <a:blip r:embed="rId7"/>
          <a:stretch>
            <a:fillRect/>
          </a:stretch>
        </p:blipFill>
        <p:spPr>
          <a:xfrm>
            <a:off x="1007663" y="1600200"/>
            <a:ext cx="9586308" cy="2527300"/>
          </a:xfrm>
          <a:prstGeom prst="rect">
            <a:avLst/>
          </a:prstGeom>
        </p:spPr>
      </p:pic>
    </p:spTree>
    <p:extLst>
      <p:ext uri="{BB962C8B-B14F-4D97-AF65-F5344CB8AC3E}">
        <p14:creationId xmlns:p14="http://schemas.microsoft.com/office/powerpoint/2010/main" val="2579267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6BBD91B5-440C-CE59-F783-566417A5CCE2}"/>
              </a:ext>
            </a:extLst>
          </p:cNvPr>
          <p:cNvGraphicFramePr>
            <a:graphicFrameLocks noGrp="1"/>
          </p:cNvGraphicFramePr>
          <p:nvPr>
            <p:extLst>
              <p:ext uri="{D42A27DB-BD31-4B8C-83A1-F6EECF244321}">
                <p14:modId xmlns:p14="http://schemas.microsoft.com/office/powerpoint/2010/main" val="2383927026"/>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a16="http://schemas.microsoft.com/office/drawing/2014/main" xmlns="" val="2291636980"/>
                    </a:ext>
                  </a:extLst>
                </a:gridCol>
                <a:gridCol w="3018580">
                  <a:extLst>
                    <a:ext uri="{9D8B030D-6E8A-4147-A177-3AD203B41FA5}">
                      <a16:colId xmlns:a16="http://schemas.microsoft.com/office/drawing/2014/main" xmlns=""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ngữ</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về</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bạn</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nhà</a:t>
                      </a:r>
                      <a:endParaRPr lang="en-US" sz="2600" dirty="0">
                        <a:solidFill>
                          <a:srgbClr val="FF000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xmlns=""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nuôi</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đạc</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mèo</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quạt</a:t>
                      </a:r>
                      <a:r>
                        <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7965121"/>
                  </a:ext>
                </a:extLst>
              </a:tr>
            </a:tbl>
          </a:graphicData>
        </a:graphic>
      </p:graphicFrame>
      <p:sp>
        <p:nvSpPr>
          <p:cNvPr id="9" name="TextBox 8">
            <a:extLst>
              <a:ext uri="{FF2B5EF4-FFF2-40B4-BE49-F238E27FC236}">
                <a16:creationId xmlns:a16="http://schemas.microsoft.com/office/drawing/2014/main" xmlns="" id="{BA05F68A-8EE7-494D-5D8A-9901DB65622F}"/>
              </a:ext>
            </a:extLst>
          </p:cNvPr>
          <p:cNvSpPr txBox="1"/>
          <p:nvPr/>
        </p:nvSpPr>
        <p:spPr>
          <a:xfrm>
            <a:off x="1235134" y="445029"/>
            <a:ext cx="9770323" cy="584775"/>
          </a:xfrm>
          <a:prstGeom prst="rect">
            <a:avLst/>
          </a:prstGeom>
          <a:noFill/>
        </p:spPr>
        <p:txBody>
          <a:bodyPr wrap="square" rtlCol="0">
            <a:spAutoFit/>
          </a:bodyPr>
          <a:lstStyle/>
          <a:p>
            <a:r>
              <a:rPr lang="nl-NL" sz="3200" b="1" dirty="0">
                <a:latin typeface="Cambria" panose="02040503050406030204" pitchFamily="18" charset="0"/>
                <a:ea typeface="Cambria" panose="02040503050406030204" pitchFamily="18" charset="0"/>
              </a:rPr>
              <a:t>Bài 1. Tìm từ ngữ về bạn trong nhà theo hai nhóm:</a:t>
            </a:r>
            <a:endParaRPr lang="en-US" sz="32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A0BE5EDD-25AC-EEE5-8117-D5305A36F6BB}"/>
              </a:ext>
            </a:extLst>
          </p:cNvPr>
          <p:cNvCxnSpPr>
            <a:cxnSpLocks/>
          </p:cNvCxnSpPr>
          <p:nvPr/>
        </p:nvCxnSpPr>
        <p:spPr>
          <a:xfrm>
            <a:off x="5242315" y="975311"/>
            <a:ext cx="25409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xmlns="" id="{4913846E-F0FB-FA85-840B-1D6A188B0992}"/>
              </a:ext>
            </a:extLst>
          </p:cNvPr>
          <p:cNvCxnSpPr>
            <a:cxnSpLocks/>
          </p:cNvCxnSpPr>
          <p:nvPr/>
        </p:nvCxnSpPr>
        <p:spPr>
          <a:xfrm>
            <a:off x="8829215" y="932807"/>
            <a:ext cx="17734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xmlns="" id="{E735EAC0-3BD6-CE02-AE87-368D2CE0AECD}"/>
              </a:ext>
            </a:extLst>
          </p:cNvPr>
          <p:cNvCxnSpPr>
            <a:cxnSpLocks/>
          </p:cNvCxnSpPr>
          <p:nvPr/>
        </p:nvCxnSpPr>
        <p:spPr>
          <a:xfrm>
            <a:off x="3342374" y="931768"/>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13" name="Picture 12">
            <a:extLst>
              <a:ext uri="{FF2B5EF4-FFF2-40B4-BE49-F238E27FC236}">
                <a16:creationId xmlns:a16="http://schemas.microsoft.com/office/drawing/2014/main" xmlns="" id="{27EB276F-8A65-3F8B-838B-32CEA85A73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xmlns="" id="{E4C62659-0DF5-9C9B-7B00-E7C71307671A}"/>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Thảo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luận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gian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phút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xmlns=""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xmlns=""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xmlns=""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428322"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xmlns="" id="{53DA4033-9B40-417D-91CC-A090877D74EB}"/>
              </a:ext>
            </a:extLst>
          </p:cNvPr>
          <p:cNvSpPr txBox="1"/>
          <p:nvPr/>
        </p:nvSpPr>
        <p:spPr>
          <a:xfrm>
            <a:off x="1168400" y="1351280"/>
            <a:ext cx="1010920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xmlns=""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137</TotalTime>
  <Words>796</Words>
  <Application>Microsoft Office PowerPoint</Application>
  <PresentationFormat>Widescreen</PresentationFormat>
  <Paragraphs>139</Paragraphs>
  <Slides>20</Slides>
  <Notes>3</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20</vt:i4>
      </vt:variant>
    </vt:vector>
  </HeadingPairs>
  <TitlesOfParts>
    <vt:vector size="43" baseType="lpstr">
      <vt:lpstr>微软雅黑</vt:lpstr>
      <vt:lpstr>宋体</vt:lpstr>
      <vt:lpstr>#9Slide07 HoneyCream</vt:lpstr>
      <vt:lpstr>Arial</vt:lpstr>
      <vt:lpstr>Arial-Rounded</vt:lpstr>
      <vt:lpstr>Calibri</vt:lpstr>
      <vt:lpstr>Calibri Light</vt:lpstr>
      <vt:lpstr>Cambria</vt:lpstr>
      <vt:lpstr>HP001 4 hàng</vt:lpstr>
      <vt:lpstr>Lobster</vt:lpstr>
      <vt:lpstr>SVN-Genica Pro</vt:lpstr>
      <vt:lpstr>Times New Roman</vt:lpstr>
      <vt:lpstr>思源黑体 CN</vt:lpstr>
      <vt:lpstr>思源黑体 CN Bold</vt:lpstr>
      <vt:lpstr>方正卡通简体</vt:lpstr>
      <vt:lpstr>方正清刻本悦宋简体</vt:lpstr>
      <vt:lpstr>等线</vt:lpstr>
      <vt:lpstr>等线 Light</vt:lpstr>
      <vt:lpstr>office</vt:lpstr>
      <vt:lpstr>1_第一PPT，www.1ppt.com</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68</cp:revision>
  <dcterms:created xsi:type="dcterms:W3CDTF">2022-09-02T04:10:45Z</dcterms:created>
  <dcterms:modified xsi:type="dcterms:W3CDTF">2026-01-30T01:15:26Z</dcterms:modified>
</cp:coreProperties>
</file>