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607" r:id="rId2"/>
    <p:sldId id="283" r:id="rId3"/>
    <p:sldId id="594" r:id="rId4"/>
    <p:sldId id="597" r:id="rId5"/>
    <p:sldId id="257" r:id="rId6"/>
    <p:sldId id="598" r:id="rId7"/>
    <p:sldId id="599" r:id="rId8"/>
    <p:sldId id="277" r:id="rId9"/>
    <p:sldId id="278" r:id="rId10"/>
    <p:sldId id="600" r:id="rId11"/>
    <p:sldId id="260" r:id="rId12"/>
    <p:sldId id="605" r:id="rId13"/>
    <p:sldId id="601" r:id="rId14"/>
    <p:sldId id="602" r:id="rId15"/>
    <p:sldId id="603"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9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32390-039F-45E5-B847-8CE1642DB52F}" type="datetimeFigureOut">
              <a:rPr lang="en-US" smtClean="0"/>
              <a:t>1/30/2026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1753-CEBF-4D37-8FD6-AA358B7DFDF0}" type="slidenum">
              <a:rPr lang="en-US" smtClean="0"/>
              <a:t>‹#›</a:t>
            </a:fld>
            <a:endParaRPr lang="en-US"/>
          </a:p>
        </p:txBody>
      </p:sp>
    </p:spTree>
    <p:extLst>
      <p:ext uri="{BB962C8B-B14F-4D97-AF65-F5344CB8AC3E}">
        <p14:creationId xmlns:p14="http://schemas.microsoft.com/office/powerpoint/2010/main" val="404663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8753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5546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0387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991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391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6939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290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504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526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0135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874E1B9-AE83-26E5-8683-98A81A9CF56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F9665DAF-2159-3778-35E0-0BF601B54FD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1425DE0A-8B32-0786-3B8C-30AAC1D658F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A8477A7C-4D1A-E5A4-DB8C-F53476A18DF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5463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572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3463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380494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72751967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6840925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2792219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3115861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380561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051052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8917921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31272136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489645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98925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9731656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54163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9783995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0604269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70038987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7077752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770988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564132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247678502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5138978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5790464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8402797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1208099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471147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A round pink circle with white text and a black background&#10;&#10;AI-generated content may be incorrect.">
            <a:extLst>
              <a:ext uri="{FF2B5EF4-FFF2-40B4-BE49-F238E27FC236}">
                <a16:creationId xmlns:a16="http://schemas.microsoft.com/office/drawing/2014/main" xmlns="" id="{E567E789-7957-0F3C-E578-E420041B204F}"/>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860330" y="144158"/>
            <a:ext cx="1624207" cy="1624207"/>
          </a:xfrm>
          <a:prstGeom prst="rect">
            <a:avLst/>
          </a:prstGeom>
        </p:spPr>
      </p:pic>
    </p:spTree>
    <p:extLst>
      <p:ext uri="{BB962C8B-B14F-4D97-AF65-F5344CB8AC3E}">
        <p14:creationId xmlns:p14="http://schemas.microsoft.com/office/powerpoint/2010/main" val="4031109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4.emf"/><Relationship Id="rId9" Type="http://schemas.openxmlformats.org/officeDocument/2006/relationships/image" Target="../media/image40.gif"/></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4.emf"/><Relationship Id="rId9" Type="http://schemas.openxmlformats.org/officeDocument/2006/relationships/image" Target="../media/image40.gif"/></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gif"/><Relationship Id="rId3" Type="http://schemas.openxmlformats.org/officeDocument/2006/relationships/audio" Target="../media/audio3.wav"/><Relationship Id="rId7" Type="http://schemas.microsoft.com/office/2007/relationships/hdphoto" Target="../media/hdphoto2.wdp"/><Relationship Id="rId12" Type="http://schemas.openxmlformats.org/officeDocument/2006/relationships/image" Target="../media/image46.png"/><Relationship Id="rId2" Type="http://schemas.openxmlformats.org/officeDocument/2006/relationships/notesSlide" Target="../notesSlides/notesSlide11.xml"/><Relationship Id="rId16"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5.png"/><Relationship Id="rId5" Type="http://schemas.openxmlformats.org/officeDocument/2006/relationships/image" Target="../media/image4.emf"/><Relationship Id="rId15" Type="http://schemas.openxmlformats.org/officeDocument/2006/relationships/audio" Target="../media/audio3.wav"/><Relationship Id="rId10" Type="http://schemas.openxmlformats.org/officeDocument/2006/relationships/image" Target="../media/image44.png"/><Relationship Id="rId4" Type="http://schemas.openxmlformats.org/officeDocument/2006/relationships/audio" Target="../media/audio2.wav"/><Relationship Id="rId9" Type="http://schemas.openxmlformats.org/officeDocument/2006/relationships/image" Target="../media/image43.png"/><Relationship Id="rId1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49.png"/><Relationship Id="rId4" Type="http://schemas.openxmlformats.org/officeDocument/2006/relationships/image" Target="../media/image5.emf"/><Relationship Id="rId9" Type="http://schemas.openxmlformats.org/officeDocument/2006/relationships/image" Target="../media/image10.emf"/></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4.emf"/><Relationship Id="rId7"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6.emf"/><Relationship Id="rId10" Type="http://schemas.openxmlformats.org/officeDocument/2006/relationships/image" Target="../media/image20.png"/><Relationship Id="rId4" Type="http://schemas.openxmlformats.org/officeDocument/2006/relationships/image" Target="../media/image15.emf"/><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emf"/><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emf"/><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36.png"/><Relationship Id="rId4" Type="http://schemas.openxmlformats.org/officeDocument/2006/relationships/image" Target="../media/image5.emf"/><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8" y="10458"/>
            <a:ext cx="12298016" cy="6956180"/>
          </a:xfrm>
          <a:prstGeom prst="rect">
            <a:avLst/>
          </a:prstGeom>
          <a:solidFill>
            <a:schemeClr val="bg1"/>
          </a:solidFill>
        </p:spPr>
      </p:pic>
      <p:sp>
        <p:nvSpPr>
          <p:cNvPr id="3" name="TextBox 2"/>
          <p:cNvSpPr txBox="1"/>
          <p:nvPr/>
        </p:nvSpPr>
        <p:spPr>
          <a:xfrm>
            <a:off x="2347683" y="1056713"/>
            <a:ext cx="8107758" cy="461665"/>
          </a:xfrm>
          <a:prstGeom prst="rect">
            <a:avLst/>
          </a:prstGeom>
          <a:noFill/>
        </p:spPr>
        <p:txBody>
          <a:bodyPr wrap="square" rtlCol="0">
            <a:spAutoFit/>
          </a:bodyPr>
          <a:lstStyle/>
          <a:p>
            <a:pPr algn="ctr"/>
            <a:r>
              <a:rPr lang="en-US" sz="2400" b="1" dirty="0" err="1">
                <a:solidFill>
                  <a:schemeClr val="tx2">
                    <a:lumMod val="50000"/>
                  </a:schemeClr>
                </a:solidFill>
                <a:latin typeface="SVN-Genica Pro" panose="00000900000000000000" pitchFamily="50" charset="0"/>
                <a:cs typeface="Times New Roman" panose="02020603050405020304" pitchFamily="18" charset="0"/>
              </a:rPr>
              <a:t>Trường</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Tiểu</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học</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Đa</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Phúc</a:t>
            </a:r>
            <a:endParaRPr lang="en-US" sz="2400" b="1" dirty="0">
              <a:solidFill>
                <a:schemeClr val="tx2">
                  <a:lumMod val="50000"/>
                </a:schemeClr>
              </a:solidFill>
              <a:latin typeface="SVN-Genica Pro" panose="00000900000000000000" pitchFamily="50" charset="0"/>
              <a:cs typeface="Times New Roman" panose="02020603050405020304" pitchFamily="18" charset="0"/>
            </a:endParaRPr>
          </a:p>
        </p:txBody>
      </p:sp>
      <p:cxnSp>
        <p:nvCxnSpPr>
          <p:cNvPr id="5" name="Straight Connector 4"/>
          <p:cNvCxnSpPr/>
          <p:nvPr/>
        </p:nvCxnSpPr>
        <p:spPr>
          <a:xfrm>
            <a:off x="5873308" y="1504196"/>
            <a:ext cx="119269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19129" y="4701878"/>
            <a:ext cx="8107758" cy="584775"/>
          </a:xfrm>
          <a:prstGeom prst="rect">
            <a:avLst/>
          </a:prstGeom>
          <a:noFill/>
        </p:spPr>
        <p:txBody>
          <a:bodyPr wrap="square" rtlCol="0">
            <a:spAutoFit/>
          </a:bodyPr>
          <a:lstStyle/>
          <a:p>
            <a:pPr algn="ctr"/>
            <a:r>
              <a:rPr lang="en-US" sz="3200" b="1" i="1" dirty="0" err="1">
                <a:solidFill>
                  <a:srgbClr val="0070C0"/>
                </a:solidFill>
                <a:latin typeface="HP001 4 hàng" panose="020B0603050302020204" pitchFamily="34" charset="0"/>
                <a:cs typeface="Times New Roman" panose="02020603050405020304" pitchFamily="18" charset="0"/>
              </a:rPr>
              <a:t>Giáo</a:t>
            </a:r>
            <a:r>
              <a:rPr lang="en-US" sz="3200" b="1" i="1" dirty="0">
                <a:solidFill>
                  <a:srgbClr val="0070C0"/>
                </a:solidFill>
                <a:latin typeface="HP001 4 hàng" panose="020B0603050302020204" pitchFamily="34" charset="0"/>
                <a:cs typeface="Times New Roman" panose="02020603050405020304" pitchFamily="18" charset="0"/>
              </a:rPr>
              <a:t> </a:t>
            </a:r>
            <a:r>
              <a:rPr lang="en-US" sz="3200" b="1" i="1" dirty="0" err="1">
                <a:solidFill>
                  <a:srgbClr val="0070C0"/>
                </a:solidFill>
                <a:latin typeface="HP001 4 hàng" panose="020B0603050302020204" pitchFamily="34" charset="0"/>
                <a:cs typeface="Times New Roman" panose="02020603050405020304" pitchFamily="18" charset="0"/>
              </a:rPr>
              <a:t>viên</a:t>
            </a:r>
            <a:r>
              <a:rPr lang="en-US" sz="3200" b="1" i="1" dirty="0">
                <a:solidFill>
                  <a:srgbClr val="0070C0"/>
                </a:solidFill>
                <a:latin typeface="HP001 4 hàng" panose="020B0603050302020204" pitchFamily="34" charset="0"/>
                <a:cs typeface="Times New Roman" panose="02020603050405020304" pitchFamily="18" charset="0"/>
              </a:rPr>
              <a:t>: Nguyễn Hồng Nhung </a:t>
            </a:r>
          </a:p>
        </p:txBody>
      </p:sp>
      <p:sp>
        <p:nvSpPr>
          <p:cNvPr id="10" name="Title 1"/>
          <p:cNvSpPr txBox="1"/>
          <p:nvPr/>
        </p:nvSpPr>
        <p:spPr>
          <a:xfrm>
            <a:off x="1315361" y="1354263"/>
            <a:ext cx="10308590" cy="28371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600" b="1" dirty="0" err="1">
                <a:solidFill>
                  <a:srgbClr val="FF0000"/>
                </a:solidFill>
                <a:latin typeface="Lobster" panose="00000500000000000000" pitchFamily="2" charset="0"/>
                <a:cs typeface="Times New Roman" panose="02020603050405020304" pitchFamily="18" charset="0"/>
                <a:sym typeface="+mn-ea"/>
              </a:rPr>
              <a:t>Chào</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mừng</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thầy</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cô</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và</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các</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em</a:t>
            </a:r>
            <a:r>
              <a:rPr lang="en-US" sz="4600" b="1" dirty="0">
                <a:solidFill>
                  <a:srgbClr val="FF0000"/>
                </a:solidFill>
                <a:latin typeface="Lobster" panose="00000500000000000000" pitchFamily="2" charset="0"/>
                <a:cs typeface="Times New Roman" panose="02020603050405020304" pitchFamily="18" charset="0"/>
                <a:sym typeface="+mn-ea"/>
              </a:rPr>
              <a:t> </a:t>
            </a:r>
          </a:p>
          <a:p>
            <a:pPr algn="ctr">
              <a:lnSpc>
                <a:spcPct val="150000"/>
              </a:lnSpc>
            </a:pPr>
            <a:r>
              <a:rPr lang="en-US" sz="4600" b="1" dirty="0" err="1">
                <a:solidFill>
                  <a:srgbClr val="FF0000"/>
                </a:solidFill>
                <a:latin typeface="Lobster" panose="00000500000000000000" pitchFamily="2" charset="0"/>
                <a:cs typeface="Times New Roman" panose="02020603050405020304" pitchFamily="18" charset="0"/>
                <a:sym typeface="+mn-ea"/>
              </a:rPr>
              <a:t>học</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sinh</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đến</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với</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tiết</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altLang="vi-VN" sz="4600" b="1" dirty="0">
                <a:solidFill>
                  <a:srgbClr val="FF0000"/>
                </a:solidFill>
                <a:latin typeface="Lobster" panose="00000500000000000000" pitchFamily="2" charset="0"/>
                <a:cs typeface="Times New Roman" panose="02020603050405020304" pitchFamily="18" charset="0"/>
                <a:sym typeface="+mn-ea"/>
              </a:rPr>
              <a:t> </a:t>
            </a:r>
          </a:p>
          <a:p>
            <a:pPr algn="ctr">
              <a:lnSpc>
                <a:spcPct val="150000"/>
              </a:lnSpc>
            </a:pPr>
            <a:r>
              <a:rPr lang="en-US" altLang="vi-VN" sz="4600" b="1" dirty="0" err="1">
                <a:solidFill>
                  <a:srgbClr val="FF0000"/>
                </a:solidFill>
                <a:latin typeface="Lobster" panose="00000500000000000000" pitchFamily="2" charset="0"/>
                <a:cs typeface="Times New Roman" panose="02020603050405020304" pitchFamily="18" charset="0"/>
                <a:sym typeface="+mn-ea"/>
              </a:rPr>
              <a:t>Tiếng</a:t>
            </a:r>
            <a:r>
              <a:rPr lang="en-US" altLang="vi-VN" sz="4600" b="1" dirty="0">
                <a:solidFill>
                  <a:srgbClr val="FF0000"/>
                </a:solidFill>
                <a:latin typeface="Lobster" panose="00000500000000000000" pitchFamily="2" charset="0"/>
                <a:cs typeface="Times New Roman" panose="02020603050405020304" pitchFamily="18" charset="0"/>
                <a:sym typeface="+mn-ea"/>
              </a:rPr>
              <a:t> Việt – </a:t>
            </a:r>
            <a:r>
              <a:rPr lang="en-US" altLang="vi-VN" sz="4600" b="1" dirty="0" err="1">
                <a:solidFill>
                  <a:srgbClr val="FF0000"/>
                </a:solidFill>
                <a:latin typeface="Lobster" panose="00000500000000000000" pitchFamily="2" charset="0"/>
                <a:cs typeface="Times New Roman" panose="02020603050405020304" pitchFamily="18" charset="0"/>
                <a:sym typeface="+mn-ea"/>
              </a:rPr>
              <a:t>Lớp</a:t>
            </a:r>
            <a:r>
              <a:rPr lang="en-US" altLang="vi-VN" sz="4600"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extLst>
      <p:ext uri="{BB962C8B-B14F-4D97-AF65-F5344CB8AC3E}">
        <p14:creationId xmlns:p14="http://schemas.microsoft.com/office/powerpoint/2010/main" val="121753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pic>
        <p:nvPicPr>
          <p:cNvPr id="20" name="图片 3"/>
          <p:cNvPicPr>
            <a:picLocks noChangeAspect="1"/>
          </p:cNvPicPr>
          <p:nvPr/>
        </p:nvPicPr>
        <p:blipFill>
          <a:blip r:embed="rId3"/>
          <a:stretch>
            <a:fillRect/>
          </a:stretch>
        </p:blipFill>
        <p:spPr>
          <a:xfrm>
            <a:off x="11493909" y="-172768"/>
            <a:ext cx="884937" cy="876860"/>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 name="TextBox 1">
            <a:extLst>
              <a:ext uri="{FF2B5EF4-FFF2-40B4-BE49-F238E27FC236}">
                <a16:creationId xmlns:a16="http://schemas.microsoft.com/office/drawing/2014/main" xmlns="" id="{44CDC775-C7E5-4A7C-AB77-D68ECCD383C5}"/>
              </a:ext>
            </a:extLst>
          </p:cNvPr>
          <p:cNvSpPr txBox="1"/>
          <p:nvPr/>
        </p:nvSpPr>
        <p:spPr>
          <a:xfrm>
            <a:off x="353961" y="501445"/>
            <a:ext cx="5447072"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Cái đồng hồ</a:t>
            </a:r>
            <a:endPar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(Theo Vũ Tú Nam)</a:t>
            </a:r>
          </a:p>
        </p:txBody>
      </p:sp>
      <p:grpSp>
        <p:nvGrpSpPr>
          <p:cNvPr id="14" name="Group 13">
            <a:extLst>
              <a:ext uri="{FF2B5EF4-FFF2-40B4-BE49-F238E27FC236}">
                <a16:creationId xmlns:a16="http://schemas.microsoft.com/office/drawing/2014/main" xmlns="" id="{4D394F9E-F34B-4BDD-90E0-52540E546ABB}"/>
              </a:ext>
            </a:extLst>
          </p:cNvPr>
          <p:cNvGrpSpPr/>
          <p:nvPr/>
        </p:nvGrpSpPr>
        <p:grpSpPr>
          <a:xfrm>
            <a:off x="6308473" y="309356"/>
            <a:ext cx="5557461" cy="1432428"/>
            <a:chOff x="7074366" y="2986043"/>
            <a:chExt cx="5239284" cy="1432428"/>
          </a:xfrm>
        </p:grpSpPr>
        <p:grpSp>
          <p:nvGrpSpPr>
            <p:cNvPr id="18" name="Group 17">
              <a:extLst>
                <a:ext uri="{FF2B5EF4-FFF2-40B4-BE49-F238E27FC236}">
                  <a16:creationId xmlns:a16="http://schemas.microsoft.com/office/drawing/2014/main" xmlns="" id="{4E603D14-D673-475F-AF48-CECA031A5437}"/>
                </a:ext>
              </a:extLst>
            </p:cNvPr>
            <p:cNvGrpSpPr/>
            <p:nvPr/>
          </p:nvGrpSpPr>
          <p:grpSpPr>
            <a:xfrm>
              <a:off x="7428712" y="3369689"/>
              <a:ext cx="4884938" cy="1048782"/>
              <a:chOff x="1004099" y="3369689"/>
              <a:chExt cx="4884938" cy="1048782"/>
            </a:xfrm>
          </p:grpSpPr>
          <p:sp>
            <p:nvSpPr>
              <p:cNvPr id="22" name="Rectangle 21">
                <a:extLst>
                  <a:ext uri="{FF2B5EF4-FFF2-40B4-BE49-F238E27FC236}">
                    <a16:creationId xmlns:a16="http://schemas.microsoft.com/office/drawing/2014/main" xmlns="" id="{DD67A5A1-0F69-4FD6-9864-948517DFA9EA}"/>
                  </a:ext>
                </a:extLst>
              </p:cNvPr>
              <p:cNvSpPr/>
              <p:nvPr/>
            </p:nvSpPr>
            <p:spPr>
              <a:xfrm>
                <a:off x="1004099" y="3369689"/>
                <a:ext cx="4825943" cy="64498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4" name="TextBox 23">
                <a:extLst>
                  <a:ext uri="{FF2B5EF4-FFF2-40B4-BE49-F238E27FC236}">
                    <a16:creationId xmlns:a16="http://schemas.microsoft.com/office/drawing/2014/main" xmlns="" id="{EE8B7863-7E7B-451E-9311-30DC5A272D73}"/>
                  </a:ext>
                </a:extLst>
              </p:cNvPr>
              <p:cNvSpPr txBox="1"/>
              <p:nvPr/>
            </p:nvSpPr>
            <p:spPr>
              <a:xfrm>
                <a:off x="1267875" y="3402808"/>
                <a:ext cx="4621162"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grpSp>
        <p:pic>
          <p:nvPicPr>
            <p:cNvPr id="19" name="图片 2">
              <a:extLst>
                <a:ext uri="{FF2B5EF4-FFF2-40B4-BE49-F238E27FC236}">
                  <a16:creationId xmlns:a16="http://schemas.microsoft.com/office/drawing/2014/main" xmlns="" id="{8B340FAC-25F5-4C27-A5FB-5BE8B6DEB36F}"/>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 name="TextBox 2">
            <a:extLst>
              <a:ext uri="{FF2B5EF4-FFF2-40B4-BE49-F238E27FC236}">
                <a16:creationId xmlns:a16="http://schemas.microsoft.com/office/drawing/2014/main" xmlns="" id="{425D138E-099B-447C-A11A-369381257D14}"/>
              </a:ext>
            </a:extLst>
          </p:cNvPr>
          <p:cNvSpPr txBox="1"/>
          <p:nvPr/>
        </p:nvSpPr>
        <p:spPr>
          <a:xfrm>
            <a:off x="6046839" y="1484671"/>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Vỏ</a:t>
            </a:r>
            <a:r>
              <a:rPr lang="en-US" sz="24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24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đồng</a:t>
            </a:r>
            <a:r>
              <a:rPr lang="en-US" sz="24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24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hồ</a:t>
            </a:r>
            <a:r>
              <a:rPr lang="en-US" sz="24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24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vỏ</a:t>
            </a:r>
            <a:r>
              <a:rPr lang="en-US" sz="24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24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bằng</a:t>
            </a:r>
            <a:r>
              <a:rPr lang="en-US" sz="24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24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nhựa</a:t>
            </a:r>
            <a:r>
              <a:rPr lang="en-US" sz="24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24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màu</a:t>
            </a:r>
            <a:r>
              <a:rPr lang="en-US" sz="24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24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trắng</a:t>
            </a:r>
            <a:endPar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endParaRPr>
          </a:p>
        </p:txBody>
      </p:sp>
      <p:sp>
        <p:nvSpPr>
          <p:cNvPr id="25" name="TextBox 24">
            <a:extLst>
              <a:ext uri="{FF2B5EF4-FFF2-40B4-BE49-F238E27FC236}">
                <a16:creationId xmlns:a16="http://schemas.microsoft.com/office/drawing/2014/main" xmlns="" id="{001C9E7C-218F-418B-9533-AA7C7C549B7D}"/>
              </a:ext>
            </a:extLst>
          </p:cNvPr>
          <p:cNvSpPr txBox="1"/>
          <p:nvPr/>
        </p:nvSpPr>
        <p:spPr>
          <a:xfrm>
            <a:off x="6046839" y="2094271"/>
            <a:ext cx="5899355" cy="1200329"/>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Kim đồng hồ: Đặc biệt là tối không có đèn, hai cái kim của nó cứ sáng lóe lên như đom đóm.</a:t>
            </a:r>
          </a:p>
        </p:txBody>
      </p:sp>
      <p:grpSp>
        <p:nvGrpSpPr>
          <p:cNvPr id="29" name="Group 28">
            <a:extLst>
              <a:ext uri="{FF2B5EF4-FFF2-40B4-BE49-F238E27FC236}">
                <a16:creationId xmlns:a16="http://schemas.microsoft.com/office/drawing/2014/main" xmlns="" id="{B73EF4B9-BEB6-4427-A7F3-63B4F1C468AF}"/>
              </a:ext>
            </a:extLst>
          </p:cNvPr>
          <p:cNvGrpSpPr/>
          <p:nvPr/>
        </p:nvGrpSpPr>
        <p:grpSpPr>
          <a:xfrm>
            <a:off x="6372613" y="3199239"/>
            <a:ext cx="5504754" cy="999136"/>
            <a:chOff x="7074366" y="2986043"/>
            <a:chExt cx="5504754" cy="999136"/>
          </a:xfrm>
        </p:grpSpPr>
        <p:grpSp>
          <p:nvGrpSpPr>
            <p:cNvPr id="30" name="Group 29">
              <a:extLst>
                <a:ext uri="{FF2B5EF4-FFF2-40B4-BE49-F238E27FC236}">
                  <a16:creationId xmlns:a16="http://schemas.microsoft.com/office/drawing/2014/main" xmlns="" id="{08CAD36A-BC94-4FD7-A626-C2CB63EFDE05}"/>
                </a:ext>
              </a:extLst>
            </p:cNvPr>
            <p:cNvGrpSpPr/>
            <p:nvPr/>
          </p:nvGrpSpPr>
          <p:grpSpPr>
            <a:xfrm>
              <a:off x="7428712" y="3369689"/>
              <a:ext cx="5150408" cy="615490"/>
              <a:chOff x="1004099" y="3369689"/>
              <a:chExt cx="5150408" cy="615490"/>
            </a:xfrm>
          </p:grpSpPr>
          <p:sp>
            <p:nvSpPr>
              <p:cNvPr id="32" name="Rectangle 31">
                <a:extLst>
                  <a:ext uri="{FF2B5EF4-FFF2-40B4-BE49-F238E27FC236}">
                    <a16:creationId xmlns:a16="http://schemas.microsoft.com/office/drawing/2014/main" xmlns="" id="{55674DBB-328F-42B6-B77D-BE213C90576A}"/>
                  </a:ext>
                </a:extLst>
              </p:cNvPr>
              <p:cNvSpPr/>
              <p:nvPr/>
            </p:nvSpPr>
            <p:spPr>
              <a:xfrm>
                <a:off x="1004099" y="3369689"/>
                <a:ext cx="5120911" cy="61549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3" name="TextBox 32">
                <a:extLst>
                  <a:ext uri="{FF2B5EF4-FFF2-40B4-BE49-F238E27FC236}">
                    <a16:creationId xmlns:a16="http://schemas.microsoft.com/office/drawing/2014/main" xmlns="" id="{0D3B2793-E173-4392-BF9A-6AFD98754399}"/>
                  </a:ext>
                </a:extLst>
              </p:cNvPr>
              <p:cNvSpPr txBox="1"/>
              <p:nvPr/>
            </p:nvSpPr>
            <p:spPr>
              <a:xfrm>
                <a:off x="1411154" y="3402808"/>
                <a:ext cx="4743353"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grpSp>
        <p:pic>
          <p:nvPicPr>
            <p:cNvPr id="31" name="图片 2">
              <a:extLst>
                <a:ext uri="{FF2B5EF4-FFF2-40B4-BE49-F238E27FC236}">
                  <a16:creationId xmlns:a16="http://schemas.microsoft.com/office/drawing/2014/main" xmlns="" id="{49887EEC-CA95-486D-A328-9B5DDE18069B}"/>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4" name="TextBox 33">
            <a:extLst>
              <a:ext uri="{FF2B5EF4-FFF2-40B4-BE49-F238E27FC236}">
                <a16:creationId xmlns:a16="http://schemas.microsoft.com/office/drawing/2014/main" xmlns="" id="{42D2093E-9B72-4A01-A179-907647F8DC1D}"/>
              </a:ext>
            </a:extLst>
          </p:cNvPr>
          <p:cNvSpPr txBox="1"/>
          <p:nvPr/>
        </p:nvSpPr>
        <p:spPr>
          <a:xfrm>
            <a:off x="6046839" y="4365522"/>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Tiếng</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kim</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của</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đồng</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hồ</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tí</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ta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tí</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tách</a:t>
            </a:r>
            <a:endPar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endParaRPr>
          </a:p>
        </p:txBody>
      </p:sp>
      <p:sp>
        <p:nvSpPr>
          <p:cNvPr id="35" name="TextBox 34">
            <a:extLst>
              <a:ext uri="{FF2B5EF4-FFF2-40B4-BE49-F238E27FC236}">
                <a16:creationId xmlns:a16="http://schemas.microsoft.com/office/drawing/2014/main" xmlns="" id="{3FC90595-6026-4D48-82B5-C2D27817EC55}"/>
              </a:ext>
            </a:extLst>
          </p:cNvPr>
          <p:cNvSpPr txBox="1"/>
          <p:nvPr/>
        </p:nvSpPr>
        <p:spPr>
          <a:xfrm>
            <a:off x="6046840" y="4935793"/>
            <a:ext cx="5879690" cy="830997"/>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Tiếng chuông của đồng hồ: reo lên vang nhà</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417964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nn-NO"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Viết đoạn văn tả một đồ vật em yêu thích</a:t>
            </a: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Oval 1">
            <a:extLst>
              <a:ext uri="{FF2B5EF4-FFF2-40B4-BE49-F238E27FC236}">
                <a16:creationId xmlns:a16="http://schemas.microsoft.com/office/drawing/2014/main" xmlns="" id="{770DF425-2287-4E2E-9A72-89CAEDF16D43}"/>
              </a:ext>
            </a:extLst>
          </p:cNvPr>
          <p:cNvSpPr/>
          <p:nvPr/>
        </p:nvSpPr>
        <p:spPr>
          <a:xfrm>
            <a:off x="698090" y="3175819"/>
            <a:ext cx="4070555" cy="129785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dirty="0" err="1">
                <a:latin typeface="Cambria" panose="02040503050406030204" pitchFamily="18" charset="0"/>
                <a:ea typeface="Cambria" panose="02040503050406030204" pitchFamily="18" charset="0"/>
                <a:cs typeface="Arial" panose="020B0604020202020204" pitchFamily="34" charset="0"/>
              </a:rPr>
              <a:t>Tên</a:t>
            </a:r>
            <a:r>
              <a:rPr lang="en-US" sz="4400" dirty="0">
                <a:latin typeface="Cambria" panose="02040503050406030204" pitchFamily="18" charset="0"/>
                <a:ea typeface="Cambria" panose="02040503050406030204" pitchFamily="18" charset="0"/>
                <a:cs typeface="Arial" panose="020B0604020202020204" pitchFamily="34" charset="0"/>
              </a:rPr>
              <a:t> </a:t>
            </a:r>
            <a:r>
              <a:rPr lang="en-US" sz="4400" dirty="0" err="1">
                <a:latin typeface="Cambria" panose="02040503050406030204" pitchFamily="18" charset="0"/>
                <a:ea typeface="Cambria" panose="02040503050406030204" pitchFamily="18" charset="0"/>
                <a:cs typeface="Arial" panose="020B0604020202020204" pitchFamily="34" charset="0"/>
              </a:rPr>
              <a:t>đồ</a:t>
            </a:r>
            <a:r>
              <a:rPr lang="en-US" sz="4400" dirty="0">
                <a:latin typeface="Cambria" panose="02040503050406030204" pitchFamily="18" charset="0"/>
                <a:ea typeface="Cambria" panose="02040503050406030204" pitchFamily="18" charset="0"/>
                <a:cs typeface="Arial" panose="020B0604020202020204" pitchFamily="34" charset="0"/>
              </a:rPr>
              <a:t> </a:t>
            </a:r>
            <a:r>
              <a:rPr lang="en-US" sz="4400" dirty="0" err="1">
                <a:latin typeface="Cambria" panose="02040503050406030204" pitchFamily="18" charset="0"/>
                <a:ea typeface="Cambria" panose="02040503050406030204" pitchFamily="18" charset="0"/>
                <a:cs typeface="Arial" panose="020B0604020202020204" pitchFamily="34" charset="0"/>
              </a:rPr>
              <a:t>vật</a:t>
            </a:r>
            <a:endParaRPr lang="en-US" sz="4400" dirty="0">
              <a:latin typeface="Cambria" panose="02040503050406030204" pitchFamily="18" charset="0"/>
              <a:ea typeface="Cambria" panose="02040503050406030204" pitchFamily="18" charset="0"/>
              <a:cs typeface="Arial" panose="020B0604020202020204" pitchFamily="34" charset="0"/>
            </a:endParaRPr>
          </a:p>
        </p:txBody>
      </p:sp>
      <p:cxnSp>
        <p:nvCxnSpPr>
          <p:cNvPr id="11" name="Connector: Curved 10">
            <a:extLst>
              <a:ext uri="{FF2B5EF4-FFF2-40B4-BE49-F238E27FC236}">
                <a16:creationId xmlns:a16="http://schemas.microsoft.com/office/drawing/2014/main" xmlns="" id="{D88CF5B5-C55A-4C78-BFAB-A124A05D26AD}"/>
              </a:ext>
            </a:extLst>
          </p:cNvPr>
          <p:cNvCxnSpPr>
            <a:cxnSpLocks/>
            <a:stCxn id="2" idx="0"/>
          </p:cNvCxnSpPr>
          <p:nvPr/>
        </p:nvCxnSpPr>
        <p:spPr>
          <a:xfrm rot="5400000" flipH="1" flipV="1">
            <a:off x="4247535" y="1042220"/>
            <a:ext cx="619432" cy="3647767"/>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19F78128-DDA1-4ED6-B76A-69F09BEB6F0D}"/>
              </a:ext>
            </a:extLst>
          </p:cNvPr>
          <p:cNvSpPr/>
          <p:nvPr/>
        </p:nvSpPr>
        <p:spPr>
          <a:xfrm>
            <a:off x="6341807" y="1759974"/>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Đặc</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điểm</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các</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bộ</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phận</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Hình</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dạng</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màu</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sắc</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chất</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liệu</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cxnSp>
        <p:nvCxnSpPr>
          <p:cNvPr id="36" name="Connector: Curved 35">
            <a:extLst>
              <a:ext uri="{FF2B5EF4-FFF2-40B4-BE49-F238E27FC236}">
                <a16:creationId xmlns:a16="http://schemas.microsoft.com/office/drawing/2014/main" xmlns="" id="{2D2410B1-7B98-4060-A7A7-9EAE0CCEE814}"/>
              </a:ext>
            </a:extLst>
          </p:cNvPr>
          <p:cNvCxnSpPr>
            <a:cxnSpLocks/>
            <a:endCxn id="37" idx="1"/>
          </p:cNvCxnSpPr>
          <p:nvPr/>
        </p:nvCxnSpPr>
        <p:spPr>
          <a:xfrm>
            <a:off x="4748981" y="3903409"/>
            <a:ext cx="2507224" cy="285133"/>
          </a:xfrm>
          <a:prstGeom prst="curvedConnector3">
            <a:avLst>
              <a:gd name="adj1" fmla="val 50000"/>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A6B74DEC-4F18-44EF-BC9E-7A8A61BF81A7}"/>
              </a:ext>
            </a:extLst>
          </p:cNvPr>
          <p:cNvSpPr/>
          <p:nvPr/>
        </p:nvSpPr>
        <p:spPr>
          <a:xfrm>
            <a:off x="7256205" y="3637935"/>
            <a:ext cx="4680155"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b. </a:t>
            </a:r>
            <a:r>
              <a:rPr 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Công</a:t>
            </a:r>
            <a:r>
              <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dụng</a:t>
            </a:r>
            <a:r>
              <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đồ</a:t>
            </a:r>
            <a:r>
              <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vật</a:t>
            </a:r>
            <a:endPar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cxnSp>
        <p:nvCxnSpPr>
          <p:cNvPr id="38" name="Connector: Curved 37">
            <a:extLst>
              <a:ext uri="{FF2B5EF4-FFF2-40B4-BE49-F238E27FC236}">
                <a16:creationId xmlns:a16="http://schemas.microsoft.com/office/drawing/2014/main" xmlns="" id="{2775632A-8CEB-41AA-9C74-E75CB439AF57}"/>
              </a:ext>
            </a:extLst>
          </p:cNvPr>
          <p:cNvCxnSpPr>
            <a:cxnSpLocks/>
            <a:stCxn id="2" idx="4"/>
          </p:cNvCxnSpPr>
          <p:nvPr/>
        </p:nvCxnSpPr>
        <p:spPr>
          <a:xfrm rot="16200000" flipH="1">
            <a:off x="4075471" y="3131574"/>
            <a:ext cx="904568" cy="3588774"/>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13D9559A-90D6-4560-B268-368C93A87002}"/>
              </a:ext>
            </a:extLst>
          </p:cNvPr>
          <p:cNvSpPr/>
          <p:nvPr/>
        </p:nvSpPr>
        <p:spPr>
          <a:xfrm>
            <a:off x="6272981" y="4955459"/>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c.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Suy</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nghĩ</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em</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về</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đồ</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vật</a:t>
            </a:r>
            <a:endPar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7"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20B46F-C931-DA7A-AECE-48573E1DCC78}"/>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xmlns="" id="{31A6575F-15CC-F73E-409B-EB01376284E4}"/>
              </a:ext>
            </a:extLst>
          </p:cNvPr>
          <p:cNvGrpSpPr/>
          <p:nvPr/>
        </p:nvGrpSpPr>
        <p:grpSpPr>
          <a:xfrm>
            <a:off x="-3486" y="0"/>
            <a:ext cx="12208162" cy="6858000"/>
            <a:chOff x="-3486" y="0"/>
            <a:chExt cx="12208162" cy="6858000"/>
          </a:xfrm>
        </p:grpSpPr>
        <p:sp>
          <p:nvSpPr>
            <p:cNvPr id="8" name="Rectangle 7">
              <a:extLst>
                <a:ext uri="{FF2B5EF4-FFF2-40B4-BE49-F238E27FC236}">
                  <a16:creationId xmlns:a16="http://schemas.microsoft.com/office/drawing/2014/main" xmlns="" id="{4CEBEFE1-6E72-83D6-1D5B-D9D31EF025D6}"/>
                </a:ext>
              </a:extLst>
            </p:cNvPr>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5" name="Rectangle 14">
              <a:extLst>
                <a:ext uri="{FF2B5EF4-FFF2-40B4-BE49-F238E27FC236}">
                  <a16:creationId xmlns:a16="http://schemas.microsoft.com/office/drawing/2014/main" xmlns="" id="{F8D9F6C9-88F1-38BA-3AEE-CFC46BF47321}"/>
                </a:ext>
              </a:extLst>
            </p:cNvPr>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6" name="Rectangle 15">
              <a:extLst>
                <a:ext uri="{FF2B5EF4-FFF2-40B4-BE49-F238E27FC236}">
                  <a16:creationId xmlns:a16="http://schemas.microsoft.com/office/drawing/2014/main" xmlns="" id="{5A1155D4-6A77-2AE7-3D1D-6C0BEE152B83}"/>
                </a:ext>
              </a:extLst>
            </p:cNvPr>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Rectangle 16">
              <a:extLst>
                <a:ext uri="{FF2B5EF4-FFF2-40B4-BE49-F238E27FC236}">
                  <a16:creationId xmlns:a16="http://schemas.microsoft.com/office/drawing/2014/main" xmlns="" id="{63C62223-DD57-819B-3ECC-9EF0145C0FFF}"/>
                </a:ext>
              </a:extLst>
            </p:cNvPr>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xmlns="" id="{03887DB5-C08B-D9CF-77A9-A6D2A1B14E86}"/>
              </a:ext>
            </a:extLst>
          </p:cNvPr>
          <p:cNvPicPr>
            <a:picLocks noChangeAspect="1"/>
          </p:cNvPicPr>
          <p:nvPr/>
        </p:nvPicPr>
        <p:blipFill>
          <a:blip r:embed="rId3"/>
          <a:stretch>
            <a:fillRect/>
          </a:stretch>
        </p:blipFill>
        <p:spPr>
          <a:xfrm>
            <a:off x="3400425" y="419100"/>
            <a:ext cx="5391150" cy="6019800"/>
          </a:xfrm>
          <a:prstGeom prst="rect">
            <a:avLst/>
          </a:prstGeom>
        </p:spPr>
      </p:pic>
    </p:spTree>
    <p:extLst>
      <p:ext uri="{BB962C8B-B14F-4D97-AF65-F5344CB8AC3E}">
        <p14:creationId xmlns:p14="http://schemas.microsoft.com/office/powerpoint/2010/main" val="63648593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xmlns="" id="{64B0F0AF-D326-4346-BD08-F8EB5C9200E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xmlns="" id="{7B0D89C0-78CF-4DAE-A7F7-01E193A2114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xmlns="" id="{1F640208-87EF-453A-8558-D858E38E0D5B}"/>
              </a:ext>
            </a:extLst>
          </p:cNvPr>
          <p:cNvSpPr/>
          <p:nvPr/>
        </p:nvSpPr>
        <p:spPr>
          <a:xfrm>
            <a:off x="661112" y="2371541"/>
            <a:ext cx="11221513" cy="3710282"/>
          </a:xfrm>
          <a:custGeom>
            <a:avLst/>
            <a:gdLst>
              <a:gd name="connsiteX0" fmla="*/ 0 w 11221513"/>
              <a:gd name="connsiteY0" fmla="*/ 393995 h 3710282"/>
              <a:gd name="connsiteX1" fmla="*/ 393995 w 11221513"/>
              <a:gd name="connsiteY1" fmla="*/ 0 h 3710282"/>
              <a:gd name="connsiteX2" fmla="*/ 10827518 w 11221513"/>
              <a:gd name="connsiteY2" fmla="*/ 0 h 3710282"/>
              <a:gd name="connsiteX3" fmla="*/ 11221513 w 11221513"/>
              <a:gd name="connsiteY3" fmla="*/ 393995 h 3710282"/>
              <a:gd name="connsiteX4" fmla="*/ 11221513 w 11221513"/>
              <a:gd name="connsiteY4" fmla="*/ 3316287 h 3710282"/>
              <a:gd name="connsiteX5" fmla="*/ 10827518 w 11221513"/>
              <a:gd name="connsiteY5" fmla="*/ 3710282 h 3710282"/>
              <a:gd name="connsiteX6" fmla="*/ 393995 w 11221513"/>
              <a:gd name="connsiteY6" fmla="*/ 3710282 h 3710282"/>
              <a:gd name="connsiteX7" fmla="*/ 0 w 11221513"/>
              <a:gd name="connsiteY7" fmla="*/ 3316287 h 3710282"/>
              <a:gd name="connsiteX8" fmla="*/ 0 w 11221513"/>
              <a:gd name="connsiteY8" fmla="*/ 393995 h 371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710282" fill="none" extrusionOk="0">
                <a:moveTo>
                  <a:pt x="0" y="393995"/>
                </a:moveTo>
                <a:cubicBezTo>
                  <a:pt x="13394" y="210557"/>
                  <a:pt x="212868" y="554"/>
                  <a:pt x="393995" y="0"/>
                </a:cubicBezTo>
                <a:cubicBezTo>
                  <a:pt x="3404971" y="-50460"/>
                  <a:pt x="8824469" y="-14151"/>
                  <a:pt x="10827518" y="0"/>
                </a:cubicBezTo>
                <a:cubicBezTo>
                  <a:pt x="11036556" y="-30883"/>
                  <a:pt x="11233894" y="140754"/>
                  <a:pt x="11221513" y="393995"/>
                </a:cubicBezTo>
                <a:cubicBezTo>
                  <a:pt x="11207195" y="1162077"/>
                  <a:pt x="11351280" y="2479556"/>
                  <a:pt x="11221513" y="3316287"/>
                </a:cubicBezTo>
                <a:cubicBezTo>
                  <a:pt x="11206625" y="3518379"/>
                  <a:pt x="11038155" y="3704227"/>
                  <a:pt x="10827518" y="3710282"/>
                </a:cubicBezTo>
                <a:cubicBezTo>
                  <a:pt x="6080204" y="3794567"/>
                  <a:pt x="2626630" y="3807064"/>
                  <a:pt x="393995" y="3710282"/>
                </a:cubicBezTo>
                <a:cubicBezTo>
                  <a:pt x="218972" y="3702447"/>
                  <a:pt x="38858" y="3544506"/>
                  <a:pt x="0" y="3316287"/>
                </a:cubicBezTo>
                <a:cubicBezTo>
                  <a:pt x="90853" y="2576609"/>
                  <a:pt x="-20604" y="1115117"/>
                  <a:pt x="0" y="393995"/>
                </a:cubicBezTo>
                <a:close/>
              </a:path>
              <a:path w="11221513" h="3710282" stroke="0" extrusionOk="0">
                <a:moveTo>
                  <a:pt x="0" y="393995"/>
                </a:moveTo>
                <a:cubicBezTo>
                  <a:pt x="12134" y="181727"/>
                  <a:pt x="166253" y="-7318"/>
                  <a:pt x="393995" y="0"/>
                </a:cubicBezTo>
                <a:cubicBezTo>
                  <a:pt x="4792587" y="-50938"/>
                  <a:pt x="9585576" y="88871"/>
                  <a:pt x="10827518" y="0"/>
                </a:cubicBezTo>
                <a:cubicBezTo>
                  <a:pt x="11044237" y="11568"/>
                  <a:pt x="11246719" y="174418"/>
                  <a:pt x="11221513" y="393995"/>
                </a:cubicBezTo>
                <a:cubicBezTo>
                  <a:pt x="11169562" y="1246564"/>
                  <a:pt x="11351302" y="1911527"/>
                  <a:pt x="11221513" y="3316287"/>
                </a:cubicBezTo>
                <a:cubicBezTo>
                  <a:pt x="11221140" y="3546283"/>
                  <a:pt x="11048111" y="3710699"/>
                  <a:pt x="10827518" y="3710282"/>
                </a:cubicBezTo>
                <a:cubicBezTo>
                  <a:pt x="8145867" y="3777194"/>
                  <a:pt x="2036849" y="3850284"/>
                  <a:pt x="393995" y="3710282"/>
                </a:cubicBezTo>
                <a:cubicBezTo>
                  <a:pt x="210492" y="3718854"/>
                  <a:pt x="-13723" y="3516148"/>
                  <a:pt x="0" y="3316287"/>
                </a:cubicBezTo>
                <a:cubicBezTo>
                  <a:pt x="121193" y="2214226"/>
                  <a:pt x="-91490" y="812914"/>
                  <a:pt x="0" y="393995"/>
                </a:cubicBezTo>
                <a:close/>
              </a:path>
            </a:pathLst>
          </a:custGeom>
          <a:solidFill>
            <a:schemeClr val="bg1"/>
          </a:solidFill>
          <a:ln w="38100" cmpd="thinThick">
            <a:solidFill>
              <a:srgbClr val="FF2543"/>
            </a:solidFill>
            <a:prstDash val="sysDash"/>
            <a:extLst>
              <a:ext uri="{C807C97D-BFC1-408E-A445-0C87EB9F89A2}">
                <ask:lineSketchStyleProps xmlns:ask="http://schemas.microsoft.com/office/drawing/2018/sketchyshapes" xmln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C28C58F7-4766-4C28-993F-2F7F2B2A23D0}"/>
              </a:ext>
            </a:extLst>
          </p:cNvPr>
          <p:cNvSpPr txBox="1"/>
          <p:nvPr/>
        </p:nvSpPr>
        <p:spPr>
          <a:xfrm>
            <a:off x="776748" y="2518149"/>
            <a:ext cx="10754140" cy="3539430"/>
          </a:xfrm>
          <a:prstGeom prst="rect">
            <a:avLst/>
          </a:prstGeom>
          <a:noFill/>
        </p:spPr>
        <p:txBody>
          <a:bodyPr wrap="square">
            <a:spAutoFit/>
          </a:bodyPr>
          <a:lstStyle/>
          <a:p>
            <a:pPr algn="just"/>
            <a:r>
              <a:rPr lang="en-US" sz="2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2800" b="1" dirty="0">
                <a:solidFill>
                  <a:srgbClr val="002060"/>
                </a:solidFill>
                <a:latin typeface="Cambria" panose="02040503050406030204" pitchFamily="18" charset="0"/>
                <a:ea typeface="Cambria" panose="02040503050406030204" pitchFamily="18" charset="0"/>
                <a:cs typeface="Calibri" panose="020F0502020204030204" pitchFamily="34" charset="0"/>
              </a:rPr>
              <a:t>Nhân dịp năm học mới, em được mẹ mua cho một chiếc hộp bút. Chiếc hộp được làm bằng vải, có màu xanh lá cây. Hộp bút có hình chữ nhật. Chiều dài là 20 xăng-ti-mét và chiều rộng là rộng 5 xăng-ti-mét. Mặt trên của hộp bút có in hình một chú lợn rất ngộ nghĩnh, đáng yêu. Hộp bút có hai ngăn, có khóa để đóng mở. Chiếc hộp bút giúp em đựng được các đồ dùng học tập khác như bút chì, bút mực, thước kẻ, tẩy,... Em rất thích chiếc hộp bút này và sẽ giữ gìn nó thật cẩn thận.</a:t>
            </a:r>
          </a:p>
        </p:txBody>
      </p:sp>
      <p:pic>
        <p:nvPicPr>
          <p:cNvPr id="29" name="Picture 28">
            <a:extLst>
              <a:ext uri="{FF2B5EF4-FFF2-40B4-BE49-F238E27FC236}">
                <a16:creationId xmlns:a16="http://schemas.microsoft.com/office/drawing/2014/main" xmlns="" id="{AF23ACBA-A442-4135-A63A-0B43AF759B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xmlns=""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1083524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xmlns="" id="{64B0F0AF-D326-4346-BD08-F8EB5C9200E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xmlns="" id="{7B0D89C0-78CF-4DAE-A7F7-01E193A2114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xmlns="" id="{1F640208-87EF-453A-8558-D858E38E0D5B}"/>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ask="http://schemas.microsoft.com/office/drawing/2018/sketchyshapes" xmln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C28C58F7-4766-4C28-993F-2F7F2B2A23D0}"/>
              </a:ext>
            </a:extLst>
          </p:cNvPr>
          <p:cNvSpPr txBox="1"/>
          <p:nvPr/>
        </p:nvSpPr>
        <p:spPr>
          <a:xfrm>
            <a:off x="776748" y="2596807"/>
            <a:ext cx="10754140" cy="3108543"/>
          </a:xfrm>
          <a:prstGeom prst="rect">
            <a:avLst/>
          </a:prstGeom>
          <a:noFill/>
        </p:spPr>
        <p:txBody>
          <a:bodyPr wrap="square">
            <a:spAutoFit/>
          </a:bodyPr>
          <a:lstStyle/>
          <a:p>
            <a:pPr lvl="0" algn="just"/>
            <a:r>
              <a:rPr lang="en-US" sz="2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2800" b="1" dirty="0">
                <a:solidFill>
                  <a:srgbClr val="002060"/>
                </a:solidFill>
                <a:latin typeface="Cambria" panose="02040503050406030204" pitchFamily="18" charset="0"/>
                <a:ea typeface="Cambria" panose="02040503050406030204" pitchFamily="18" charset="0"/>
                <a:cs typeface="Calibri" panose="020F0502020204030204" pitchFamily="34" charset="0"/>
              </a:rPr>
              <a:t>Hôm trước, bạn Hoa có tặng em một chiếc bút chì. Bề ngoài của cây bút chì được sơn màu hồng nhạt và được phủ kim tuyến lấp lánh rất đẹp. Chiếc bút dài khoảng 15 xăng-ti-mét. Phần đuôi bút có một cục tẩy nhỏ màu đen. Em luôn xem cây bút chì là người bạn đồng hành trên chặng đường học hành của em. Bạn bút chì giúp em vẽ được những bức tranh đẹp. Em rất yêu quý bạn bút chì của em.</a:t>
            </a:r>
          </a:p>
        </p:txBody>
      </p:sp>
      <p:pic>
        <p:nvPicPr>
          <p:cNvPr id="29" name="Picture 28">
            <a:extLst>
              <a:ext uri="{FF2B5EF4-FFF2-40B4-BE49-F238E27FC236}">
                <a16:creationId xmlns:a16="http://schemas.microsoft.com/office/drawing/2014/main" xmlns="" id="{AF23ACBA-A442-4135-A63A-0B43AF759B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xmlns=""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433298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5"/>
          <a:stretch>
            <a:fillRect/>
          </a:stretch>
        </p:blipFill>
        <p:spPr>
          <a:xfrm>
            <a:off x="11047741" y="-172768"/>
            <a:ext cx="1331106" cy="1318956"/>
          </a:xfrm>
          <a:prstGeom prst="rect">
            <a:avLst/>
          </a:prstGeom>
        </p:spPr>
      </p:pic>
      <p:pic>
        <p:nvPicPr>
          <p:cNvPr id="21"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4" name="图片 12">
            <a:extLst>
              <a:ext uri="{FF2B5EF4-FFF2-40B4-BE49-F238E27FC236}">
                <a16:creationId xmlns:a16="http://schemas.microsoft.com/office/drawing/2014/main" xmlns="" id="{7B0D89C0-78CF-4DAE-A7F7-01E193A2114B}"/>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pic>
        <p:nvPicPr>
          <p:cNvPr id="26" name="图片 23">
            <a:extLst>
              <a:ext uri="{FF2B5EF4-FFF2-40B4-BE49-F238E27FC236}">
                <a16:creationId xmlns:a16="http://schemas.microsoft.com/office/drawing/2014/main" xmlns="" id="{05826A1A-1D65-4DCB-9300-3D8E7D9475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27" name="Picture 26" descr="A group of children's toys&#10;&#10;Description automatically generated with low confidence">
            <a:extLst>
              <a:ext uri="{FF2B5EF4-FFF2-40B4-BE49-F238E27FC236}">
                <a16:creationId xmlns:a16="http://schemas.microsoft.com/office/drawing/2014/main" xmlns="" id="{02AA08FB-80DF-4887-9B21-F5CE2BBFB03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30" name="Picture 29" descr="A group of children's toys&#10;&#10;Description automatically generated with low confidence">
            <a:extLst>
              <a:ext uri="{FF2B5EF4-FFF2-40B4-BE49-F238E27FC236}">
                <a16:creationId xmlns:a16="http://schemas.microsoft.com/office/drawing/2014/main" xmlns="" id="{09EC2A3E-C08E-432A-B5F0-A4E1E5A17F2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31" name="Picture 30" descr="A group of children's toys&#10;&#10;Description automatically generated with low confidence">
            <a:extLst>
              <a:ext uri="{FF2B5EF4-FFF2-40B4-BE49-F238E27FC236}">
                <a16:creationId xmlns:a16="http://schemas.microsoft.com/office/drawing/2014/main" xmlns="" id="{748DCD69-F523-4BC6-8181-42BD37E3C95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32" name="Group 31">
            <a:extLst>
              <a:ext uri="{FF2B5EF4-FFF2-40B4-BE49-F238E27FC236}">
                <a16:creationId xmlns:a16="http://schemas.microsoft.com/office/drawing/2014/main" xmlns="" id="{60B9D78C-A825-48D3-AA75-A707D25D768C}"/>
              </a:ext>
            </a:extLst>
          </p:cNvPr>
          <p:cNvGrpSpPr/>
          <p:nvPr/>
        </p:nvGrpSpPr>
        <p:grpSpPr>
          <a:xfrm>
            <a:off x="8470120" y="914400"/>
            <a:ext cx="3704506" cy="2688828"/>
            <a:chOff x="9026330" y="1381655"/>
            <a:chExt cx="3704506" cy="2468880"/>
          </a:xfrm>
        </p:grpSpPr>
        <p:pic>
          <p:nvPicPr>
            <p:cNvPr id="33" name="Picture 32">
              <a:extLst>
                <a:ext uri="{FF2B5EF4-FFF2-40B4-BE49-F238E27FC236}">
                  <a16:creationId xmlns:a16="http://schemas.microsoft.com/office/drawing/2014/main" xmlns="" id="{3270AB0F-5234-44FC-9AA3-7301D0031FAA}"/>
                </a:ext>
              </a:extLst>
            </p:cNvPr>
            <p:cNvPicPr>
              <a:picLocks noChangeAspect="1"/>
            </p:cNvPicPr>
            <p:nvPr/>
          </p:nvPicPr>
          <p:blipFill rotWithShape="1">
            <a:blip r:embed="rId12">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34" name="TextBox 33">
              <a:extLst>
                <a:ext uri="{FF2B5EF4-FFF2-40B4-BE49-F238E27FC236}">
                  <a16:creationId xmlns:a16="http://schemas.microsoft.com/office/drawing/2014/main" xmlns="" id="{862F1A36-65B1-4274-9A92-4035E5741B14}"/>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35" name="Group 34">
            <a:extLst>
              <a:ext uri="{FF2B5EF4-FFF2-40B4-BE49-F238E27FC236}">
                <a16:creationId xmlns:a16="http://schemas.microsoft.com/office/drawing/2014/main" xmlns="" id="{8210DC6A-11DD-4C04-93D3-288918F8356A}"/>
              </a:ext>
            </a:extLst>
          </p:cNvPr>
          <p:cNvGrpSpPr/>
          <p:nvPr/>
        </p:nvGrpSpPr>
        <p:grpSpPr>
          <a:xfrm>
            <a:off x="4254832" y="997188"/>
            <a:ext cx="3672992" cy="2743200"/>
            <a:chOff x="4672461" y="1214043"/>
            <a:chExt cx="3672992" cy="2743200"/>
          </a:xfrm>
        </p:grpSpPr>
        <p:pic>
          <p:nvPicPr>
            <p:cNvPr id="36" name="Picture 35">
              <a:extLst>
                <a:ext uri="{FF2B5EF4-FFF2-40B4-BE49-F238E27FC236}">
                  <a16:creationId xmlns:a16="http://schemas.microsoft.com/office/drawing/2014/main" xmlns="" id="{278DC7FC-AF0E-42BA-9498-19B0AB05D55E}"/>
                </a:ext>
              </a:extLst>
            </p:cNvPr>
            <p:cNvPicPr>
              <a:picLocks noChangeAspect="1"/>
            </p:cNvPicPr>
            <p:nvPr/>
          </p:nvPicPr>
          <p:blipFill rotWithShape="1">
            <a:blip r:embed="rId12">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xmlns="" id="{13614C6F-4FAF-4B18-B99E-9A06FC249ABC}"/>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xmlns="" id="{7E530A0F-61B4-47C1-B996-0DB9E5F28FAA}"/>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xmlns="" id="{94348330-F92D-450E-B5A7-9D62BFFAEB84}"/>
                </a:ext>
              </a:extLst>
            </p:cNvPr>
            <p:cNvPicPr>
              <a:picLocks noChangeAspect="1"/>
            </p:cNvPicPr>
            <p:nvPr/>
          </p:nvPicPr>
          <p:blipFill rotWithShape="1">
            <a:blip r:embed="rId12">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xmlns="" id="{338F96A2-4CD4-45D6-88A4-7BD566536A2D}"/>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41" name="Picture 2" descr="Animated Butterflies Flying Wallpaper posted by Zoey Mercado">
            <a:extLst>
              <a:ext uri="{FF2B5EF4-FFF2-40B4-BE49-F238E27FC236}">
                <a16:creationId xmlns:a16="http://schemas.microsoft.com/office/drawing/2014/main" xmlns="" id="{0EF7408E-5C9A-4908-84CE-9B8067019D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xmlns="" id="{1667AFEE-0F81-4A48-8846-A2180D9A5B5D}"/>
              </a:ext>
            </a:extLst>
          </p:cNvPr>
          <p:cNvPicPr>
            <a:picLocks noChangeAspect="1"/>
          </p:cNvPicPr>
          <p:nvPr/>
        </p:nvPicPr>
        <p:blipFill>
          <a:blip r:embed="rId14"/>
          <a:stretch>
            <a:fillRect/>
          </a:stretch>
        </p:blipFill>
        <p:spPr>
          <a:xfrm>
            <a:off x="3794083" y="20849"/>
            <a:ext cx="4676037" cy="1316850"/>
          </a:xfrm>
          <a:prstGeom prst="rect">
            <a:avLst/>
          </a:prstGeom>
        </p:spPr>
      </p:pic>
    </p:spTree>
    <p:extLst>
      <p:ext uri="{BB962C8B-B14F-4D97-AF65-F5344CB8AC3E}">
        <p14:creationId xmlns:p14="http://schemas.microsoft.com/office/powerpoint/2010/main" val="304663019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14:presetBounceEnd="40000">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14:bounceEnd="40000">
                                          <p:cBhvr additive="base">
                                            <p:cTn id="38" dur="75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uỷn.wav"/>
                                            </p:tgtEl>
                                          </p:cMediaNode>
                                        </p:audio>
                                      </p:subTnLst>
                                    </p:cTn>
                                  </p:par>
                                  <p:par>
                                    <p:cTn id="40" presetID="2" presetClass="entr" presetSubtype="4" fill="hold" nodeType="withEffect" p14:presetBounceEnd="40000">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14:bounceEnd="40000">
                                          <p:cBhvr additive="base">
                                            <p:cTn id="42"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uỷn.wav"/>
                                            </p:tgtEl>
                                          </p:cMediaNode>
                                        </p:audio>
                                      </p:subTnLst>
                                    </p:cTn>
                                  </p:par>
                                  <p:par>
                                    <p:cTn id="44" presetID="2" presetClass="entr" presetSubtype="4" fill="hold" nodeType="withEffect" p14:presetBounceEnd="40000">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14:bounceEnd="40000">
                                          <p:cBhvr additive="base">
                                            <p:cTn id="46" dur="75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750" fill="hold"/>
                                            <p:tgtEl>
                                              <p:spTgt spid="27"/>
                                            </p:tgtEl>
                                            <p:attrNameLst>
                                              <p:attrName>ppt_x</p:attrName>
                                            </p:attrNameLst>
                                          </p:cBhvr>
                                          <p:tavLst>
                                            <p:tav tm="0">
                                              <p:val>
                                                <p:strVal val="#ppt_x"/>
                                              </p:val>
                                            </p:tav>
                                            <p:tav tm="100000">
                                              <p:val>
                                                <p:strVal val="#ppt_x"/>
                                              </p:val>
                                            </p:tav>
                                          </p:tavLst>
                                        </p:anim>
                                        <p:anim calcmode="lin" valueType="num">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15" name="uỷn.wav"/>
                                            </p:tgtEl>
                                          </p:cMediaNode>
                                        </p:audio>
                                      </p:subTnLst>
                                    </p:cTn>
                                  </p:par>
                                  <p:par>
                                    <p:cTn id="40" presetID="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750" fill="hold"/>
                                            <p:tgtEl>
                                              <p:spTgt spid="30"/>
                                            </p:tgtEl>
                                            <p:attrNameLst>
                                              <p:attrName>ppt_x</p:attrName>
                                            </p:attrNameLst>
                                          </p:cBhvr>
                                          <p:tavLst>
                                            <p:tav tm="0">
                                              <p:val>
                                                <p:strVal val="#ppt_x"/>
                                              </p:val>
                                            </p:tav>
                                            <p:tav tm="100000">
                                              <p:val>
                                                <p:strVal val="#ppt_x"/>
                                              </p:val>
                                            </p:tav>
                                          </p:tavLst>
                                        </p:anim>
                                        <p:anim calcmode="lin" valueType="num">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15" name="uỷn.wav"/>
                                            </p:tgtEl>
                                          </p:cMediaNode>
                                        </p:audio>
                                      </p:subTnLst>
                                    </p:cTn>
                                  </p:par>
                                  <p:par>
                                    <p:cTn id="44" presetID="2" presetClass="entr" presetSubtype="4"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750" fill="hold"/>
                                            <p:tgtEl>
                                              <p:spTgt spid="31"/>
                                            </p:tgtEl>
                                            <p:attrNameLst>
                                              <p:attrName>ppt_x</p:attrName>
                                            </p:attrNameLst>
                                          </p:cBhvr>
                                          <p:tavLst>
                                            <p:tav tm="0">
                                              <p:val>
                                                <p:strVal val="#ppt_x"/>
                                              </p:val>
                                            </p:tav>
                                            <p:tav tm="100000">
                                              <p:val>
                                                <p:strVal val="#ppt_x"/>
                                              </p:val>
                                            </p:tav>
                                          </p:tavLst>
                                        </p:anim>
                                        <p:anim calcmode="lin" valueType="num">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15"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16"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16"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16"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1307805"/>
            <a:ext cx="10226212" cy="4821932"/>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4" name="Picture 3" descr="A group of blue and pink letters&#10;&#10;AI-generated content may be incorrect.">
            <a:extLst>
              <a:ext uri="{FF2B5EF4-FFF2-40B4-BE49-F238E27FC236}">
                <a16:creationId xmlns:a16="http://schemas.microsoft.com/office/drawing/2014/main" xmlns="" id="{59D51EDE-DCF4-C710-603C-67491A6AD3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136892">
            <a:off x="1424762" y="2408260"/>
            <a:ext cx="7799747" cy="2369923"/>
          </a:xfrm>
          <a:prstGeom prst="rect">
            <a:avLst/>
          </a:prstGeom>
        </p:spPr>
      </p:pic>
    </p:spTree>
    <p:extLst>
      <p:ext uri="{BB962C8B-B14F-4D97-AF65-F5344CB8AC3E}">
        <p14:creationId xmlns:p14="http://schemas.microsoft.com/office/powerpoint/2010/main" val="4153215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barn(inVertical)">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2" name="Picture 1">
            <a:extLst>
              <a:ext uri="{FF2B5EF4-FFF2-40B4-BE49-F238E27FC236}">
                <a16:creationId xmlns:a16="http://schemas.microsoft.com/office/drawing/2014/main" xmlns="" id="{1DAEBB1B-FC70-42E2-BF98-C99825CEEB02}"/>
              </a:ext>
            </a:extLst>
          </p:cNvPr>
          <p:cNvPicPr>
            <a:picLocks noChangeAspect="1"/>
          </p:cNvPicPr>
          <p:nvPr/>
        </p:nvPicPr>
        <p:blipFill>
          <a:blip r:embed="rId10"/>
          <a:stretch>
            <a:fillRect/>
          </a:stretch>
        </p:blipFill>
        <p:spPr>
          <a:xfrm>
            <a:off x="2146775" y="3107414"/>
            <a:ext cx="4535817" cy="1646063"/>
          </a:xfrm>
          <a:prstGeom prst="rect">
            <a:avLst/>
          </a:prstGeom>
        </p:spPr>
      </p:pic>
    </p:spTree>
    <p:extLst>
      <p:ext uri="{BB962C8B-B14F-4D97-AF65-F5344CB8AC3E}">
        <p14:creationId xmlns:p14="http://schemas.microsoft.com/office/powerpoint/2010/main" val="3593942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1️⃣】 Tổng hợp đáp án game Đuổi hình bắt chữ (2710 câu) mới và đầy đủ nhất -  Tin Công Nghệ - Trường Thịnh ™">
            <a:extLst>
              <a:ext uri="{FF2B5EF4-FFF2-40B4-BE49-F238E27FC236}">
                <a16:creationId xmlns:a16="http://schemas.microsoft.com/office/drawing/2014/main" xmlns="" id="{EE1632AA-1622-4AA1-8F64-1DB3049E40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15310867-8898-4AB2-827C-8041C9365FAA}"/>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black"/>
                </a:solidFill>
                <a:latin typeface="Calibri" panose="020F0502020204030204" pitchFamily="34" charset="0"/>
                <a:cs typeface="Calibri" panose="020F0502020204030204" pitchFamily="34" charset="0"/>
              </a:rPr>
              <a:t>Đoán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tên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đồ</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dùng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học</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tập</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3022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Đố vui nhìn hình đoán tên các đồ dùng học tập qua hình ảnh - YouTube">
            <a:extLst>
              <a:ext uri="{FF2B5EF4-FFF2-40B4-BE49-F238E27FC236}">
                <a16:creationId xmlns:a16="http://schemas.microsoft.com/office/drawing/2014/main" xmlns="" id="{C8B7F203-E2FA-4526-BC24-B142C25E9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D0AE3DCB-364B-42F1-A2F2-DC012BA5774D}"/>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Cây</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kéo</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333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22EE6F24-230D-45DD-AD30-9E84C94189EB}"/>
              </a:ext>
            </a:extLst>
          </p:cNvPr>
          <p:cNvGrpSpPr/>
          <p:nvPr/>
        </p:nvGrpSpPr>
        <p:grpSpPr>
          <a:xfrm>
            <a:off x="-3486" y="0"/>
            <a:ext cx="12208162" cy="6858000"/>
            <a:chOff x="-3486" y="0"/>
            <a:chExt cx="12208162" cy="6858000"/>
          </a:xfrm>
        </p:grpSpPr>
        <p:sp>
          <p:nvSpPr>
            <p:cNvPr id="18" name="Rectangle 17">
              <a:extLst>
                <a:ext uri="{FF2B5EF4-FFF2-40B4-BE49-F238E27FC236}">
                  <a16:creationId xmlns:a16="http://schemas.microsoft.com/office/drawing/2014/main" xmlns="" id="{04AD59A7-8CB3-4DBF-BEF1-299ED9D40DF4}"/>
                </a:ext>
              </a:extLst>
            </p:cNvPr>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9" name="Rectangle 18">
              <a:extLst>
                <a:ext uri="{FF2B5EF4-FFF2-40B4-BE49-F238E27FC236}">
                  <a16:creationId xmlns:a16="http://schemas.microsoft.com/office/drawing/2014/main" xmlns="" id="{5FE663DD-EDE0-4CF5-A511-6E484AA98988}"/>
                </a:ext>
              </a:extLst>
            </p:cNvPr>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0" name="Rectangle 19">
              <a:extLst>
                <a:ext uri="{FF2B5EF4-FFF2-40B4-BE49-F238E27FC236}">
                  <a16:creationId xmlns:a16="http://schemas.microsoft.com/office/drawing/2014/main" xmlns="" id="{D929D7E5-D5C9-4864-A88B-7678E900760A}"/>
                </a:ext>
              </a:extLst>
            </p:cNvPr>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4" name="Rectangle 23">
              <a:extLst>
                <a:ext uri="{FF2B5EF4-FFF2-40B4-BE49-F238E27FC236}">
                  <a16:creationId xmlns:a16="http://schemas.microsoft.com/office/drawing/2014/main" xmlns="" id="{DC19A5AE-83CE-47D6-95E9-CD9C99F328AB}"/>
                </a:ext>
              </a:extLst>
            </p:cNvPr>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6" name="图片 5"/>
          <p:cNvPicPr>
            <a:picLocks noChangeAspect="1"/>
          </p:cNvPicPr>
          <p:nvPr/>
        </p:nvPicPr>
        <p:blipFill>
          <a:blip r:embed="rId3"/>
          <a:stretch>
            <a:fillRect/>
          </a:stretch>
        </p:blipFill>
        <p:spPr>
          <a:xfrm>
            <a:off x="8054368" y="5879217"/>
            <a:ext cx="3879249" cy="741329"/>
          </a:xfrm>
          <a:prstGeom prst="rect">
            <a:avLst/>
          </a:prstGeom>
        </p:spPr>
      </p:pic>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3612" y="22566"/>
            <a:ext cx="1078388" cy="1245846"/>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993418">
            <a:off x="791823" y="5054379"/>
            <a:ext cx="1337538" cy="1649674"/>
          </a:xfrm>
          <a:prstGeom prst="rect">
            <a:avLst/>
          </a:prstGeom>
        </p:spPr>
      </p:pic>
      <p:pic>
        <p:nvPicPr>
          <p:cNvPr id="14" name="图片 13"/>
          <p:cNvPicPr>
            <a:picLocks noChangeAspect="1"/>
          </p:cNvPicPr>
          <p:nvPr/>
        </p:nvPicPr>
        <p:blipFill>
          <a:blip r:embed="rId6"/>
          <a:stretch>
            <a:fillRect/>
          </a:stretch>
        </p:blipFill>
        <p:spPr>
          <a:xfrm rot="19959090">
            <a:off x="560629" y="342033"/>
            <a:ext cx="1867027" cy="1852759"/>
          </a:xfrm>
          <a:prstGeom prst="rect">
            <a:avLst/>
          </a:prstGeom>
        </p:spPr>
      </p:pic>
      <p:pic>
        <p:nvPicPr>
          <p:cNvPr id="22" name="图片 1"/>
          <p:cNvPicPr>
            <a:picLocks noChangeAspect="1"/>
          </p:cNvPicPr>
          <p:nvPr/>
        </p:nvPicPr>
        <p:blipFill>
          <a:blip r:embed="rId7"/>
          <a:stretch>
            <a:fillRect/>
          </a:stretch>
        </p:blipFill>
        <p:spPr>
          <a:xfrm>
            <a:off x="9159749" y="4195455"/>
            <a:ext cx="2697132" cy="2708878"/>
          </a:xfrm>
          <a:prstGeom prst="rect">
            <a:avLst/>
          </a:prstGeom>
        </p:spPr>
      </p:pic>
      <p:pic>
        <p:nvPicPr>
          <p:cNvPr id="23" name="图片 3"/>
          <p:cNvPicPr>
            <a:picLocks noChangeAspect="1"/>
          </p:cNvPicPr>
          <p:nvPr/>
        </p:nvPicPr>
        <p:blipFill>
          <a:blip r:embed="rId8"/>
          <a:stretch>
            <a:fillRect/>
          </a:stretch>
        </p:blipFill>
        <p:spPr>
          <a:xfrm flipH="1">
            <a:off x="10465742" y="2822163"/>
            <a:ext cx="1500428" cy="1380537"/>
          </a:xfrm>
          <a:prstGeom prst="rect">
            <a:avLst/>
          </a:prstGeom>
        </p:spPr>
      </p:pic>
      <p:sp>
        <p:nvSpPr>
          <p:cNvPr id="15" name="Google Shape;487;p33">
            <a:extLst>
              <a:ext uri="{FF2B5EF4-FFF2-40B4-BE49-F238E27FC236}">
                <a16:creationId xmlns:a16="http://schemas.microsoft.com/office/drawing/2014/main" xmlns="" id="{01A36FA5-A99F-4D1F-9BD1-FD9F9D644564}"/>
              </a:ext>
            </a:extLst>
          </p:cNvPr>
          <p:cNvSpPr txBox="1">
            <a:spLocks/>
          </p:cNvSpPr>
          <p:nvPr/>
        </p:nvSpPr>
        <p:spPr>
          <a:xfrm>
            <a:off x="-180638" y="519793"/>
            <a:ext cx="12978577"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Thứ</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ngày</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tháng</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năm</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p>
        </p:txBody>
      </p:sp>
      <p:pic>
        <p:nvPicPr>
          <p:cNvPr id="2" name="Picture 1">
            <a:extLst>
              <a:ext uri="{FF2B5EF4-FFF2-40B4-BE49-F238E27FC236}">
                <a16:creationId xmlns:a16="http://schemas.microsoft.com/office/drawing/2014/main" xmlns="" id="{C694A2DF-C8D0-4E3B-9117-8DD5F5337EE0}"/>
              </a:ext>
            </a:extLst>
          </p:cNvPr>
          <p:cNvPicPr>
            <a:picLocks noChangeAspect="1"/>
          </p:cNvPicPr>
          <p:nvPr/>
        </p:nvPicPr>
        <p:blipFill>
          <a:blip r:embed="rId9"/>
          <a:stretch>
            <a:fillRect/>
          </a:stretch>
        </p:blipFill>
        <p:spPr>
          <a:xfrm>
            <a:off x="4187881" y="1305597"/>
            <a:ext cx="4048095" cy="1213209"/>
          </a:xfrm>
          <a:prstGeom prst="rect">
            <a:avLst/>
          </a:prstGeom>
        </p:spPr>
      </p:pic>
      <p:pic>
        <p:nvPicPr>
          <p:cNvPr id="8" name="Picture 7">
            <a:extLst>
              <a:ext uri="{FF2B5EF4-FFF2-40B4-BE49-F238E27FC236}">
                <a16:creationId xmlns:a16="http://schemas.microsoft.com/office/drawing/2014/main" xmlns="" id="{3975ADF6-BB2F-01D6-BFFC-A5E56F837D47}"/>
              </a:ext>
            </a:extLst>
          </p:cNvPr>
          <p:cNvPicPr>
            <a:picLocks noChangeAspect="1"/>
          </p:cNvPicPr>
          <p:nvPr/>
        </p:nvPicPr>
        <p:blipFill>
          <a:blip r:embed="rId10"/>
          <a:stretch>
            <a:fillRect/>
          </a:stretch>
        </p:blipFill>
        <p:spPr>
          <a:xfrm>
            <a:off x="1745293" y="2423872"/>
            <a:ext cx="8297375" cy="1542422"/>
          </a:xfrm>
          <a:prstGeom prst="rect">
            <a:avLst/>
          </a:prstGeom>
        </p:spPr>
      </p:pic>
    </p:spTree>
    <p:extLst>
      <p:ext uri="{BB962C8B-B14F-4D97-AF65-F5344CB8AC3E}">
        <p14:creationId xmlns:p14="http://schemas.microsoft.com/office/powerpoint/2010/main" val="277184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descr="觅元素58b0fbac4bf92">
            <a:extLst>
              <a:ext uri="{FF2B5EF4-FFF2-40B4-BE49-F238E27FC236}">
                <a16:creationId xmlns:a16="http://schemas.microsoft.com/office/drawing/2014/main" xmlns="" id="{A8E61FD8-92C8-4C75-B40A-48D40DE191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3" name="图片 1" descr="31f7217a017c2d9a8a7bcbd9844c1629">
            <a:extLst>
              <a:ext uri="{FF2B5EF4-FFF2-40B4-BE49-F238E27FC236}">
                <a16:creationId xmlns:a16="http://schemas.microsoft.com/office/drawing/2014/main" xmlns="" id="{F0C2FE8E-FB39-47CE-B9C2-965754A934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4" name="图片 15" descr="a05684f714522ad77246dba9447411ba">
            <a:extLst>
              <a:ext uri="{FF2B5EF4-FFF2-40B4-BE49-F238E27FC236}">
                <a16:creationId xmlns:a16="http://schemas.microsoft.com/office/drawing/2014/main" xmlns="" id="{450E89D9-0573-40F3-A5C8-B3505F73E5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5" name="图片 2" descr="觅元素584a989cd6c5a">
            <a:extLst>
              <a:ext uri="{FF2B5EF4-FFF2-40B4-BE49-F238E27FC236}">
                <a16:creationId xmlns:a16="http://schemas.microsoft.com/office/drawing/2014/main" xmlns="" id="{B3D367EF-24D3-4865-9670-BF337534BF4E}"/>
              </a:ext>
            </a:extLst>
          </p:cNvPr>
          <p:cNvPicPr>
            <a:picLocks noChangeAspect="1"/>
          </p:cNvPicPr>
          <p:nvPr/>
        </p:nvPicPr>
        <p:blipFill>
          <a:blip r:embed="rId5"/>
          <a:stretch>
            <a:fillRect/>
          </a:stretch>
        </p:blipFill>
        <p:spPr>
          <a:xfrm>
            <a:off x="4603345" y="425262"/>
            <a:ext cx="6506845" cy="1394460"/>
          </a:xfrm>
          <a:prstGeom prst="rect">
            <a:avLst/>
          </a:prstGeom>
        </p:spPr>
      </p:pic>
      <p:pic>
        <p:nvPicPr>
          <p:cNvPr id="7" name="图片 7" descr="572005ec0a0c4">
            <a:extLst>
              <a:ext uri="{FF2B5EF4-FFF2-40B4-BE49-F238E27FC236}">
                <a16:creationId xmlns:a16="http://schemas.microsoft.com/office/drawing/2014/main" xmlns="" id="{DB0E9B41-5014-4449-A377-0038DB8A2B92}"/>
              </a:ext>
            </a:extLst>
          </p:cNvPr>
          <p:cNvPicPr>
            <a:picLocks noChangeAspect="1"/>
          </p:cNvPicPr>
          <p:nvPr/>
        </p:nvPicPr>
        <p:blipFill rotWithShape="1">
          <a:blip r:embed="rId6"/>
          <a:srcRect r="38224" b="26546"/>
          <a:stretch/>
        </p:blipFill>
        <p:spPr>
          <a:xfrm>
            <a:off x="744527" y="488673"/>
            <a:ext cx="2142240" cy="1439401"/>
          </a:xfrm>
          <a:prstGeom prst="rect">
            <a:avLst/>
          </a:prstGeom>
        </p:spPr>
      </p:pic>
      <p:pic>
        <p:nvPicPr>
          <p:cNvPr id="9" name="Picture 8" descr="A red and green text on a black background&#10;&#10;AI-generated content may be incorrect.">
            <a:extLst>
              <a:ext uri="{FF2B5EF4-FFF2-40B4-BE49-F238E27FC236}">
                <a16:creationId xmlns:a16="http://schemas.microsoft.com/office/drawing/2014/main" xmlns="" id="{93740B9C-7886-1E68-5477-23C6D087EB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3571" y="1807534"/>
            <a:ext cx="5339283" cy="3999005"/>
          </a:xfrm>
          <a:prstGeom prst="rect">
            <a:avLst/>
          </a:prstGeom>
        </p:spPr>
      </p:pic>
    </p:spTree>
    <p:extLst>
      <p:ext uri="{BB962C8B-B14F-4D97-AF65-F5344CB8AC3E}">
        <p14:creationId xmlns:p14="http://schemas.microsoft.com/office/powerpoint/2010/main" val="1445666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en-US" sz="3200" b="1" dirty="0">
                <a:solidFill>
                  <a:prstClr val="black">
                    <a:lumMod val="95000"/>
                    <a:lumOff val="5000"/>
                  </a:prstClr>
                </a:solidFill>
                <a:latin typeface="Calibri" panose="020F0502020204030204" pitchFamily="34" charset="0"/>
                <a:cs typeface="Calibri" panose="020F0502020204030204" pitchFamily="34" charset="0"/>
              </a:rPr>
              <a:t>1. </a:t>
            </a:r>
            <a:r>
              <a:rPr lang="vi-VN" sz="3200" b="1" dirty="0">
                <a:solidFill>
                  <a:prstClr val="black">
                    <a:lumMod val="95000"/>
                    <a:lumOff val="5000"/>
                  </a:prstClr>
                </a:solidFill>
                <a:latin typeface="Calibri" panose="020F0502020204030204" pitchFamily="34" charset="0"/>
                <a:cs typeface="Calibri" panose="020F0502020204030204" pitchFamily="34" charset="0"/>
              </a:rPr>
              <a:t>Đọc bài Cái đồng hồ dưới đây và thực hiện yêu cầu.</a:t>
            </a:r>
            <a:endParaRPr kumimoji="0" lang="en-US" sz="16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sym typeface="Odibee Sans"/>
            </a:endParaRP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TextBox 1">
            <a:extLst>
              <a:ext uri="{FF2B5EF4-FFF2-40B4-BE49-F238E27FC236}">
                <a16:creationId xmlns:a16="http://schemas.microsoft.com/office/drawing/2014/main" xmlns="" id="{44CDC775-C7E5-4A7C-AB77-D68ECCD383C5}"/>
              </a:ext>
            </a:extLst>
          </p:cNvPr>
          <p:cNvSpPr txBox="1"/>
          <p:nvPr/>
        </p:nvSpPr>
        <p:spPr>
          <a:xfrm>
            <a:off x="599767" y="1838632"/>
            <a:ext cx="7275871" cy="4154984"/>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cs typeface="Arial" panose="020B0604020202020204" pitchFamily="34" charset="0"/>
              </a:rPr>
              <a:t>Cái đồng hồ</a:t>
            </a:r>
            <a:endParaRPr lang="vi-VN" sz="2400" b="0" i="0" dirty="0">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p>
            <a:pPr algn="just"/>
            <a:r>
              <a:rPr lang="vi-VN" sz="2400" b="0" i="0" dirty="0">
                <a:solidFill>
                  <a:srgbClr val="000000"/>
                </a:solidFill>
                <a:effectLst/>
                <a:latin typeface="Cambria" panose="02040503050406030204" pitchFamily="18" charset="0"/>
                <a:ea typeface="Cambria" panose="02040503050406030204" pitchFamily="18"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algn="r"/>
            <a:r>
              <a:rPr lang="vi-VN" sz="2400" b="0" i="0" dirty="0">
                <a:solidFill>
                  <a:srgbClr val="000000"/>
                </a:solidFill>
                <a:effectLst/>
                <a:latin typeface="Cambria" panose="02040503050406030204" pitchFamily="18" charset="0"/>
                <a:ea typeface="Cambria" panose="02040503050406030204" pitchFamily="18" charset="0"/>
                <a:cs typeface="Arial" panose="020B0604020202020204" pitchFamily="34" charset="0"/>
              </a:rPr>
              <a:t>(Theo Vũ Tú Nam)</a:t>
            </a:r>
          </a:p>
        </p:txBody>
      </p:sp>
      <p:pic>
        <p:nvPicPr>
          <p:cNvPr id="6" name="Picture 5">
            <a:extLst>
              <a:ext uri="{FF2B5EF4-FFF2-40B4-BE49-F238E27FC236}">
                <a16:creationId xmlns:a16="http://schemas.microsoft.com/office/drawing/2014/main" xmlns="" id="{9B4AC505-55B2-45F8-B879-5CE8B682549C}"/>
              </a:ext>
            </a:extLst>
          </p:cNvPr>
          <p:cNvPicPr>
            <a:picLocks noChangeAspect="1"/>
          </p:cNvPicPr>
          <p:nvPr/>
        </p:nvPicPr>
        <p:blipFill>
          <a:blip r:embed="rId5"/>
          <a:stretch>
            <a:fillRect/>
          </a:stretch>
        </p:blipFill>
        <p:spPr>
          <a:xfrm>
            <a:off x="8192728" y="2998839"/>
            <a:ext cx="3605674" cy="3605674"/>
          </a:xfrm>
          <a:prstGeom prst="rect">
            <a:avLst/>
          </a:prstGeom>
        </p:spPr>
      </p:pic>
    </p:spTree>
    <p:extLst>
      <p:ext uri="{BB962C8B-B14F-4D97-AF65-F5344CB8AC3E}">
        <p14:creationId xmlns:p14="http://schemas.microsoft.com/office/powerpoint/2010/main" val="1852379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26">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441947" y="304799"/>
            <a:ext cx="9351021" cy="3864692"/>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a. Tìm từ ngữ hoặc câu văn:</a:t>
            </a:r>
          </a:p>
          <a:p>
            <a:pPr lvl="0" algn="just">
              <a:defRPr/>
            </a:pP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 Tả các bộ phận của đồng hồ (vỏ đồng hồ, kim đồng hồ,..)</a:t>
            </a:r>
          </a:p>
          <a:p>
            <a:pPr lvl="0" algn="just">
              <a:defRPr/>
            </a:pP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 Tả âm thanh của đồng hồ (tiếng kim của đồng hồ, tiếng chuông của đồng hồ,…)</a:t>
            </a:r>
          </a:p>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b. Câu văn nào có hình ảnh so sánh?</a:t>
            </a:r>
            <a:endParaRPr lang="en-US" sz="36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27" name="图片 3"/>
          <p:cNvPicPr>
            <a:picLocks noChangeAspect="1"/>
          </p:cNvPicPr>
          <p:nvPr/>
        </p:nvPicPr>
        <p:blipFill>
          <a:blip r:embed="rId4"/>
          <a:stretch>
            <a:fillRect/>
          </a:stretch>
        </p:blipFill>
        <p:spPr>
          <a:xfrm>
            <a:off x="-77731" y="-453"/>
            <a:ext cx="1459943" cy="1443064"/>
          </a:xfrm>
          <a:prstGeom prst="rect">
            <a:avLst/>
          </a:prstGeom>
        </p:spPr>
      </p:pic>
      <p:grpSp>
        <p:nvGrpSpPr>
          <p:cNvPr id="5" name="Group 4"/>
          <p:cNvGrpSpPr/>
          <p:nvPr/>
        </p:nvGrpSpPr>
        <p:grpSpPr>
          <a:xfrm>
            <a:off x="7833462" y="4504713"/>
            <a:ext cx="4040634" cy="1784090"/>
            <a:chOff x="7950911" y="4455918"/>
            <a:chExt cx="4040634" cy="1784090"/>
          </a:xfrm>
        </p:grpSpPr>
        <p:grpSp>
          <p:nvGrpSpPr>
            <p:cNvPr id="25" name="Group 24"/>
            <p:cNvGrpSpPr/>
            <p:nvPr/>
          </p:nvGrpSpPr>
          <p:grpSpPr>
            <a:xfrm>
              <a:off x="7950911" y="4455918"/>
              <a:ext cx="4040634" cy="1585062"/>
              <a:chOff x="1526298" y="4455918"/>
              <a:chExt cx="4040634" cy="1585062"/>
            </a:xfrm>
          </p:grpSpPr>
          <p:sp>
            <p:nvSpPr>
              <p:cNvPr id="31" name="Rectangle 30"/>
              <p:cNvSpPr/>
              <p:nvPr/>
            </p:nvSpPr>
            <p:spPr>
              <a:xfrm>
                <a:off x="1526298" y="4455918"/>
                <a:ext cx="2700198" cy="158506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p:cNvSpPr txBox="1"/>
              <p:nvPr/>
            </p:nvSpPr>
            <p:spPr>
              <a:xfrm>
                <a:off x="1742124" y="4648284"/>
                <a:ext cx="3824808"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THẢO LUẬN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NHÓM ĐÔI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33" name="图片 2"/>
            <p:cNvPicPr>
              <a:picLocks noChangeAspect="1"/>
            </p:cNvPicPr>
            <p:nvPr/>
          </p:nvPicPr>
          <p:blipFill>
            <a:blip r:embed="rId5"/>
            <a:stretch>
              <a:fillRect/>
            </a:stretch>
          </p:blipFill>
          <p:spPr>
            <a:xfrm rot="797177">
              <a:off x="10794348" y="4881108"/>
              <a:ext cx="964725" cy="1358900"/>
            </a:xfrm>
            <a:prstGeom prst="rect">
              <a:avLst/>
            </a:prstGeom>
          </p:spPr>
        </p:pic>
      </p:grpSp>
      <p:grpSp>
        <p:nvGrpSpPr>
          <p:cNvPr id="37" name="Group 36">
            <a:extLst>
              <a:ext uri="{FF2B5EF4-FFF2-40B4-BE49-F238E27FC236}">
                <a16:creationId xmlns:a16="http://schemas.microsoft.com/office/drawing/2014/main" xmlns="" id="{04AE6933-DA95-453E-94E5-D98CA95465F9}"/>
              </a:ext>
            </a:extLst>
          </p:cNvPr>
          <p:cNvGrpSpPr/>
          <p:nvPr/>
        </p:nvGrpSpPr>
        <p:grpSpPr>
          <a:xfrm flipH="1">
            <a:off x="4835334" y="3933584"/>
            <a:ext cx="1687062" cy="2722369"/>
            <a:chOff x="10081587" y="2304414"/>
            <a:chExt cx="2014077" cy="3390653"/>
          </a:xfrm>
        </p:grpSpPr>
        <p:pic>
          <p:nvPicPr>
            <p:cNvPr id="38" name="图片 3">
              <a:extLst>
                <a:ext uri="{FF2B5EF4-FFF2-40B4-BE49-F238E27FC236}">
                  <a16:creationId xmlns:a16="http://schemas.microsoft.com/office/drawing/2014/main" xmlns="" id="{F0EB3A66-EA7A-4DA3-8363-DBBE0A5154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39" name="图片 5">
              <a:extLst>
                <a:ext uri="{FF2B5EF4-FFF2-40B4-BE49-F238E27FC236}">
                  <a16:creationId xmlns:a16="http://schemas.microsoft.com/office/drawing/2014/main" xmlns="" id="{0B35F27F-1F7F-439B-A325-BA3A7A9FD4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1" name="图片 2">
            <a:extLst>
              <a:ext uri="{FF2B5EF4-FFF2-40B4-BE49-F238E27FC236}">
                <a16:creationId xmlns:a16="http://schemas.microsoft.com/office/drawing/2014/main" xmlns="" id="{B84DE80C-6D22-45B0-A8F9-AA2EC0F252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7946" y="3970408"/>
            <a:ext cx="1407492" cy="2717594"/>
          </a:xfrm>
          <a:prstGeom prst="rect">
            <a:avLst/>
          </a:prstGeom>
        </p:spPr>
      </p:pic>
    </p:spTree>
    <p:extLst>
      <p:ext uri="{BB962C8B-B14F-4D97-AF65-F5344CB8AC3E}">
        <p14:creationId xmlns:p14="http://schemas.microsoft.com/office/powerpoint/2010/main" val="1136805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style.rotation</p:attrName>
                                        </p:attrNameLst>
                                      </p:cBhvr>
                                      <p:tavLst>
                                        <p:tav tm="0">
                                          <p:val>
                                            <p:fltVal val="90"/>
                                          </p:val>
                                        </p:tav>
                                        <p:tav tm="100000">
                                          <p:val>
                                            <p:fltVal val="0"/>
                                          </p:val>
                                        </p:tav>
                                      </p:tavLst>
                                    </p:anim>
                                    <p:animEffect transition="in" filter="fade">
                                      <p:cBhvr>
                                        <p:cTn id="21" dur="1000"/>
                                        <p:tgtEl>
                                          <p:spTgt spid="20"/>
                                        </p:tgtEl>
                                      </p:cBhvr>
                                    </p:animEffect>
                                  </p:childTnLst>
                                </p:cTn>
                              </p:par>
                              <p:par>
                                <p:cTn id="22" presetID="3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par>
                                <p:cTn id="28" presetID="31"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grpSp>
        <p:nvGrpSpPr>
          <p:cNvPr id="36" name="Group 35">
            <a:extLst>
              <a:ext uri="{FF2B5EF4-FFF2-40B4-BE49-F238E27FC236}">
                <a16:creationId xmlns:a16="http://schemas.microsoft.com/office/drawing/2014/main" xmlns="" id="{04AE6933-DA95-453E-94E5-D98CA95465F9}"/>
              </a:ext>
            </a:extLst>
          </p:cNvPr>
          <p:cNvGrpSpPr/>
          <p:nvPr/>
        </p:nvGrpSpPr>
        <p:grpSpPr>
          <a:xfrm flipH="1">
            <a:off x="3264309" y="3785419"/>
            <a:ext cx="1843955" cy="2726670"/>
            <a:chOff x="10081587" y="2304414"/>
            <a:chExt cx="2014077" cy="3390653"/>
          </a:xfrm>
        </p:grpSpPr>
        <p:pic>
          <p:nvPicPr>
            <p:cNvPr id="40" name="图片 3">
              <a:extLst>
                <a:ext uri="{FF2B5EF4-FFF2-40B4-BE49-F238E27FC236}">
                  <a16:creationId xmlns:a16="http://schemas.microsoft.com/office/drawing/2014/main" xmlns="" id="{F0EB3A66-EA7A-4DA3-8363-DBBE0A5154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42" name="图片 5">
              <a:extLst>
                <a:ext uri="{FF2B5EF4-FFF2-40B4-BE49-F238E27FC236}">
                  <a16:creationId xmlns:a16="http://schemas.microsoft.com/office/drawing/2014/main" xmlns="" id="{0B35F27F-1F7F-439B-A325-BA3A7A9FD4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3" name="图片 2">
            <a:extLst>
              <a:ext uri="{FF2B5EF4-FFF2-40B4-BE49-F238E27FC236}">
                <a16:creationId xmlns:a16="http://schemas.microsoft.com/office/drawing/2014/main" xmlns="" id="{B84DE80C-6D22-45B0-A8F9-AA2EC0F252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5759" y="3608440"/>
            <a:ext cx="1525545" cy="2945532"/>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1121" y="1279686"/>
            <a:ext cx="5703239" cy="2347984"/>
          </a:xfrm>
          <a:prstGeom prst="rect">
            <a:avLst/>
          </a:prstGeom>
        </p:spPr>
      </p:pic>
    </p:spTree>
    <p:extLst>
      <p:ext uri="{BB962C8B-B14F-4D97-AF65-F5344CB8AC3E}">
        <p14:creationId xmlns:p14="http://schemas.microsoft.com/office/powerpoint/2010/main" val="1363146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500</Words>
  <Application>Microsoft Office PowerPoint</Application>
  <PresentationFormat>Widescreen</PresentationFormat>
  <Paragraphs>51</Paragraphs>
  <Slides>16</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微软雅黑</vt:lpstr>
      <vt:lpstr>宋体</vt:lpstr>
      <vt:lpstr>Arial</vt:lpstr>
      <vt:lpstr>Bubblegum Sans</vt:lpstr>
      <vt:lpstr>Calibri</vt:lpstr>
      <vt:lpstr>Cambria</vt:lpstr>
      <vt:lpstr>HP001 4 hàng</vt:lpstr>
      <vt:lpstr>Lobster</vt:lpstr>
      <vt:lpstr>Odibee Sans</vt:lpstr>
      <vt:lpstr>SVN-Genica Pro</vt:lpstr>
      <vt:lpstr>Times New Roman</vt:lpstr>
      <vt:lpstr>汉仪跳跳体简</vt:lpstr>
      <vt:lpstr>等线</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User</cp:lastModifiedBy>
  <cp:revision>35</cp:revision>
  <dcterms:created xsi:type="dcterms:W3CDTF">2022-09-02T08:08:46Z</dcterms:created>
  <dcterms:modified xsi:type="dcterms:W3CDTF">2026-01-30T01:16:07Z</dcterms:modified>
</cp:coreProperties>
</file>