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007577181" r:id="rId2"/>
    <p:sldId id="2007577177" r:id="rId3"/>
    <p:sldId id="257" r:id="rId4"/>
    <p:sldId id="291" r:id="rId5"/>
    <p:sldId id="292" r:id="rId6"/>
    <p:sldId id="281" r:id="rId7"/>
    <p:sldId id="293" r:id="rId8"/>
    <p:sldId id="282" r:id="rId9"/>
    <p:sldId id="2007577180" r:id="rId10"/>
    <p:sldId id="294" r:id="rId11"/>
    <p:sldId id="285" r:id="rId12"/>
    <p:sldId id="295" r:id="rId13"/>
    <p:sldId id="296" r:id="rId14"/>
    <p:sldId id="297" r:id="rId15"/>
    <p:sldId id="2007577179" r:id="rId16"/>
    <p:sldId id="2007577160" r:id="rId17"/>
    <p:sldId id="2007577162" r:id="rId18"/>
    <p:sldId id="2007577163"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9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43ACD-5DB4-4ABC-9986-4A7735274368}"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F747B-184E-40D3-90DA-26850BACF7B8}" type="slidenum">
              <a:rPr lang="en-US" smtClean="0"/>
              <a:t>‹#›</a:t>
            </a:fld>
            <a:endParaRPr lang="en-US"/>
          </a:p>
        </p:txBody>
      </p:sp>
    </p:spTree>
    <p:extLst>
      <p:ext uri="{BB962C8B-B14F-4D97-AF65-F5344CB8AC3E}">
        <p14:creationId xmlns:p14="http://schemas.microsoft.com/office/powerpoint/2010/main" val="377426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AF6563-D90C-370B-A5E4-36C9ECFCE96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C0377E0F-3DC4-33CF-E702-DE3A2B5D636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BBA2BB98-D43B-8FD2-8F50-8F511B32170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2A68F10E-D10D-1322-1B86-FCB51F97E2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680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953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84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853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71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780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8925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714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11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90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038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242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58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811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A26A55-7569-38BF-402B-618A016CA5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23A8BA61-3223-9101-177D-DC3E08CA0E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DD927A2D-F101-1F0D-A19F-7AF86BF065B6}"/>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31766696-15D6-FDE5-683A-0513C90FAE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375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7742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xmlns=""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xmlns=""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xmlns=""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xmlns=""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xmlns=""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xmlns=""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xmlns=""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xmlns="" id="{E7887E5A-AAC5-41AD-A4EC-5F578AA3C4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29044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xmlns=""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xmlns=""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xmlns=""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xmlns=""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xmlns=""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xmlns=""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xmlns=""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xmlns=""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xmlns=""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xmlns=""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xmlns=""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xmlns=""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xmlns=""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16102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xmlns=""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xmlns=""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xmlns="" id="{28C5EF30-C349-497F-A3AC-A83A3979E5F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7877"/>
          <a:stretch/>
        </p:blipFill>
        <p:spPr>
          <a:xfrm flipH="1">
            <a:off x="9683500" y="4685476"/>
            <a:ext cx="2280974" cy="2193471"/>
          </a:xfrm>
          <a:prstGeom prst="rect">
            <a:avLst/>
          </a:prstGeom>
          <a:effectLst/>
        </p:spPr>
      </p:pic>
      <p:grpSp>
        <p:nvGrpSpPr>
          <p:cNvPr id="12" name="组合 11">
            <a:extLst>
              <a:ext uri="{FF2B5EF4-FFF2-40B4-BE49-F238E27FC236}">
                <a16:creationId xmlns:a16="http://schemas.microsoft.com/office/drawing/2014/main" xmlns=""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xmlns=""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B400C15C-A04C-473E-9EAD-0FC1F9BE15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9047" y="4112071"/>
            <a:ext cx="1501925" cy="1670140"/>
          </a:xfrm>
          <a:prstGeom prst="rect">
            <a:avLst/>
          </a:prstGeom>
        </p:spPr>
      </p:pic>
      <p:grpSp>
        <p:nvGrpSpPr>
          <p:cNvPr id="19" name="组合 18">
            <a:extLst>
              <a:ext uri="{FF2B5EF4-FFF2-40B4-BE49-F238E27FC236}">
                <a16:creationId xmlns:a16="http://schemas.microsoft.com/office/drawing/2014/main" xmlns=""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xmlns=""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xmlns=""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103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a16="http://schemas.microsoft.com/office/drawing/2014/main" xmlns=""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376134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xmlns=""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xmlns=""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192925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xmlns=""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a16="http://schemas.microsoft.com/office/drawing/2014/main" xmlns=""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a16="http://schemas.microsoft.com/office/drawing/2014/main" xmlns=""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xmlns=""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xmlns=""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95390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xmlns=""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31254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xmlns=""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xmlns=""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a16="http://schemas.microsoft.com/office/drawing/2014/main" xmlns=""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xmlns=""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xmlns=""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xmlns=""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xmlns=""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36893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xmlns=""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xmlns=""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255080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5085FD23-47A6-D01C-6739-6596E54A123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00050" y="175689"/>
            <a:ext cx="1442905" cy="1442905"/>
          </a:xfrm>
          <a:prstGeom prst="rect">
            <a:avLst/>
          </a:prstGeom>
        </p:spPr>
      </p:pic>
    </p:spTree>
    <p:extLst>
      <p:ext uri="{BB962C8B-B14F-4D97-AF65-F5344CB8AC3E}">
        <p14:creationId xmlns:p14="http://schemas.microsoft.com/office/powerpoint/2010/main" val="2389272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0458"/>
            <a:ext cx="12298016" cy="6956180"/>
          </a:xfrm>
          <a:prstGeom prst="rect">
            <a:avLst/>
          </a:prstGeom>
          <a:solidFill>
            <a:schemeClr val="bg1"/>
          </a:solidFill>
        </p:spPr>
      </p:pic>
      <p:sp>
        <p:nvSpPr>
          <p:cNvPr id="3" name="TextBox 2"/>
          <p:cNvSpPr txBox="1"/>
          <p:nvPr/>
        </p:nvSpPr>
        <p:spPr>
          <a:xfrm>
            <a:off x="2347683" y="1056713"/>
            <a:ext cx="8107758" cy="461665"/>
          </a:xfrm>
          <a:prstGeom prst="rect">
            <a:avLst/>
          </a:prstGeom>
          <a:noFill/>
        </p:spPr>
        <p:txBody>
          <a:bodyPr wrap="square" rtlCol="0">
            <a:spAutoFit/>
          </a:bodyPr>
          <a:lstStyle/>
          <a:p>
            <a:pPr algn="ctr"/>
            <a:r>
              <a:rPr lang="en-US" sz="2400" b="1" dirty="0" err="1">
                <a:solidFill>
                  <a:schemeClr val="tx2">
                    <a:lumMod val="50000"/>
                  </a:schemeClr>
                </a:solidFill>
                <a:latin typeface="SVN-Genica Pro" panose="00000900000000000000" pitchFamily="50" charset="0"/>
                <a:cs typeface="Times New Roman" panose="02020603050405020304" pitchFamily="18" charset="0"/>
              </a:rPr>
              <a:t>Trường</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Tiểu</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học</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Đa</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Phúc</a:t>
            </a:r>
            <a:endParaRPr lang="en-US" sz="2400" b="1" dirty="0">
              <a:solidFill>
                <a:schemeClr val="tx2">
                  <a:lumMod val="50000"/>
                </a:schemeClr>
              </a:solidFill>
              <a:latin typeface="SVN-Genica Pro" panose="00000900000000000000" pitchFamily="50" charset="0"/>
              <a:cs typeface="Times New Roman" panose="02020603050405020304" pitchFamily="18" charset="0"/>
            </a:endParaRPr>
          </a:p>
        </p:txBody>
      </p:sp>
      <p:cxnSp>
        <p:nvCxnSpPr>
          <p:cNvPr id="5" name="Straight Connector 4"/>
          <p:cNvCxnSpPr/>
          <p:nvPr/>
        </p:nvCxnSpPr>
        <p:spPr>
          <a:xfrm>
            <a:off x="5873308" y="1504196"/>
            <a:ext cx="1192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9129" y="4701878"/>
            <a:ext cx="8107758" cy="584775"/>
          </a:xfrm>
          <a:prstGeom prst="rect">
            <a:avLst/>
          </a:prstGeom>
          <a:noFill/>
        </p:spPr>
        <p:txBody>
          <a:bodyPr wrap="square" rtlCol="0">
            <a:spAutoFit/>
          </a:bodyPr>
          <a:lstStyle/>
          <a:p>
            <a:pPr algn="ctr"/>
            <a:r>
              <a:rPr lang="en-US" sz="3200" b="1" i="1" dirty="0" err="1">
                <a:solidFill>
                  <a:srgbClr val="0070C0"/>
                </a:solidFill>
                <a:latin typeface="HP001 4 hàng" panose="020B0603050302020204" pitchFamily="34" charset="0"/>
                <a:cs typeface="Times New Roman" panose="02020603050405020304" pitchFamily="18" charset="0"/>
              </a:rPr>
              <a:t>Giáo</a:t>
            </a:r>
            <a:r>
              <a:rPr lang="en-US" sz="3200" b="1" i="1" dirty="0">
                <a:solidFill>
                  <a:srgbClr val="0070C0"/>
                </a:solidFill>
                <a:latin typeface="HP001 4 hàng" panose="020B0603050302020204" pitchFamily="34" charset="0"/>
                <a:cs typeface="Times New Roman" panose="02020603050405020304" pitchFamily="18" charset="0"/>
              </a:rPr>
              <a:t> </a:t>
            </a:r>
            <a:r>
              <a:rPr lang="en-US" sz="3200" b="1" i="1" dirty="0" err="1">
                <a:solidFill>
                  <a:srgbClr val="0070C0"/>
                </a:solidFill>
                <a:latin typeface="HP001 4 hàng" panose="020B0603050302020204" pitchFamily="34" charset="0"/>
                <a:cs typeface="Times New Roman" panose="02020603050405020304" pitchFamily="18" charset="0"/>
              </a:rPr>
              <a:t>viên</a:t>
            </a:r>
            <a:r>
              <a:rPr lang="en-US" sz="3200" b="1" i="1" dirty="0">
                <a:solidFill>
                  <a:srgbClr val="0070C0"/>
                </a:solidFill>
                <a:latin typeface="HP001 4 hàng" panose="020B0603050302020204" pitchFamily="34" charset="0"/>
                <a:cs typeface="Times New Roman" panose="02020603050405020304" pitchFamily="18" charset="0"/>
              </a:rPr>
              <a:t>: Nguyễn Hồng Nhung </a:t>
            </a:r>
          </a:p>
        </p:txBody>
      </p:sp>
      <p:sp>
        <p:nvSpPr>
          <p:cNvPr id="10" name="Title 1"/>
          <p:cNvSpPr txBox="1"/>
          <p:nvPr/>
        </p:nvSpPr>
        <p:spPr>
          <a:xfrm>
            <a:off x="1315361" y="1354263"/>
            <a:ext cx="10308590" cy="28371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Chào</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mừng</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thầy</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cô</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và</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các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em</a:t>
            </a:r>
            <a:r>
              <a:rPr lang="en-US"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học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sinh</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đến</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với</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tiết</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altLang="vi-VN"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altLang="vi-VN" sz="4600" b="1" dirty="0" err="1">
                <a:solidFill>
                  <a:srgbClr val="FF0000"/>
                </a:solidFill>
                <a:latin typeface="Lobster" panose="00000500000000000000" pitchFamily="2" charset="0"/>
                <a:cs typeface="Times New Roman" panose="02020603050405020304" pitchFamily="18" charset="0"/>
                <a:sym typeface="+mn-ea"/>
              </a:rPr>
              <a:t>Tiếng</a:t>
            </a:r>
            <a:r>
              <a:rPr lang="en-US" altLang="vi-VN" sz="4600" b="1" dirty="0">
                <a:solidFill>
                  <a:srgbClr val="FF0000"/>
                </a:solidFill>
                <a:latin typeface="Lobster" panose="00000500000000000000" pitchFamily="2" charset="0"/>
                <a:cs typeface="Times New Roman" panose="02020603050405020304" pitchFamily="18" charset="0"/>
                <a:sym typeface="+mn-ea"/>
              </a:rPr>
              <a:t> Việt – </a:t>
            </a:r>
            <a:r>
              <a:rPr lang="en-US" altLang="vi-VN" sz="4600" b="1" dirty="0" err="1">
                <a:solidFill>
                  <a:srgbClr val="FF0000"/>
                </a:solidFill>
                <a:latin typeface="Lobster" panose="00000500000000000000" pitchFamily="2" charset="0"/>
                <a:cs typeface="Times New Roman" panose="02020603050405020304" pitchFamily="18" charset="0"/>
                <a:sym typeface="+mn-ea"/>
              </a:rPr>
              <a:t>Lớp</a:t>
            </a:r>
            <a:r>
              <a:rPr lang="en-US" altLang="vi-VN" sz="4600"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extLst>
      <p:ext uri="{BB962C8B-B14F-4D97-AF65-F5344CB8AC3E}">
        <p14:creationId xmlns:p14="http://schemas.microsoft.com/office/powerpoint/2010/main" val="334198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ập viết 1">
            <a:extLst>
              <a:ext uri="{FF2B5EF4-FFF2-40B4-BE49-F238E27FC236}">
                <a16:creationId xmlns:a16="http://schemas.microsoft.com/office/drawing/2014/main" xmlns="" id="{E41B2750-4121-44CC-AC0A-7FF359A7E216}"/>
              </a:ext>
            </a:extLst>
          </p:cNvPr>
          <p:cNvSpPr txBox="1"/>
          <p:nvPr/>
        </p:nvSpPr>
        <p:spPr>
          <a:xfrm>
            <a:off x="4181390" y="-868030"/>
            <a:ext cx="2626040" cy="7309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150" b="1" i="0" u="none" strike="noStrike" kern="1200" cap="none" spc="0" normalizeH="0" baseline="0" noProof="0">
                <a:ln>
                  <a:noFill/>
                </a:ln>
                <a:solidFill>
                  <a:prstClr val="black"/>
                </a:solidFill>
                <a:effectLst/>
                <a:uLnTx/>
                <a:uFillTx/>
                <a:latin typeface="HP001" panose="020B0603050302020204" pitchFamily="34" charset="0"/>
                <a:ea typeface="HP001" panose="020B0603050302020204" pitchFamily="34" charset="0"/>
                <a:cs typeface="+mn-cs"/>
              </a:rPr>
              <a:t>  Mũi NƧ </a:t>
            </a:r>
            <a:endParaRPr kumimoji="0" lang="en-US" sz="4150" b="1" i="0" u="none" strike="noStrike" kern="1200" cap="none" spc="0" normalizeH="0" baseline="0" noProof="0" dirty="0">
              <a:ln>
                <a:noFill/>
              </a:ln>
              <a:solidFill>
                <a:prstClr val="black"/>
              </a:solidFill>
              <a:effectLst/>
              <a:uLnTx/>
              <a:uFillTx/>
              <a:latin typeface="HP001" panose="020B0603050302020204" pitchFamily="34" charset="0"/>
              <a:ea typeface="HP001" panose="020B0603050302020204" pitchFamily="34" charset="0"/>
              <a:cs typeface="+mn-cs"/>
            </a:endParaRPr>
          </a:p>
        </p:txBody>
      </p:sp>
      <p:sp>
        <p:nvSpPr>
          <p:cNvPr id="11" name="矩形 1">
            <a:extLst>
              <a:ext uri="{FF2B5EF4-FFF2-40B4-BE49-F238E27FC236}">
                <a16:creationId xmlns:a16="http://schemas.microsoft.com/office/drawing/2014/main" xmlns="" id="{7C428F6C-6767-4300-9D1A-81BE6300E085}"/>
              </a:ext>
            </a:extLst>
          </p:cNvPr>
          <p:cNvSpPr/>
          <p:nvPr/>
        </p:nvSpPr>
        <p:spPr>
          <a:xfrm>
            <a:off x="5109191" y="756040"/>
            <a:ext cx="197361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Lam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Sơn</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1026" name="Picture 2" descr="Núi Lam Sơn | Sơn">
            <a:extLst>
              <a:ext uri="{FF2B5EF4-FFF2-40B4-BE49-F238E27FC236}">
                <a16:creationId xmlns:a16="http://schemas.microsoft.com/office/drawing/2014/main" xmlns="" id="{C0AB80BA-C131-4B15-9CB9-ADBE103DB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55337"/>
            <a:ext cx="6371755" cy="424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xmlns=""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xmlns=""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xmlns=""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4238541" y="505317"/>
            <a:ext cx="371492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từ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grpSp>
        <p:nvGrpSpPr>
          <p:cNvPr id="10" name="Group 9"/>
          <p:cNvGrpSpPr/>
          <p:nvPr/>
        </p:nvGrpSpPr>
        <p:grpSpPr>
          <a:xfrm>
            <a:off x="1181555" y="4136571"/>
            <a:ext cx="2512132" cy="1866296"/>
            <a:chOff x="6865144" y="3555389"/>
            <a:chExt cx="2166889" cy="1588111"/>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4" y="3555389"/>
              <a:ext cx="2166889" cy="1588111"/>
            </a:xfrm>
            <a:prstGeom prst="rect">
              <a:avLst/>
            </a:prstGeom>
          </p:spPr>
        </p:pic>
        <p:sp>
          <p:nvSpPr>
            <p:cNvPr id="12" name="Rectangle 11"/>
            <p:cNvSpPr/>
            <p:nvPr/>
          </p:nvSpPr>
          <p:spPr>
            <a:xfrm>
              <a:off x="7093846" y="3872390"/>
              <a:ext cx="1709483" cy="93244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Viết</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vào</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bảng</a:t>
              </a:r>
              <a:r>
                <a:rPr kumimoji="0" lang="en-US" sz="36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con</a:t>
              </a:r>
            </a:p>
          </p:txBody>
        </p:sp>
      </p:grpSp>
      <p:pic>
        <p:nvPicPr>
          <p:cNvPr id="2050" name="Picture 2" descr="Bảng Gỗ Học Sinh Hồng Hà 344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t="16444" b="15124"/>
          <a:stretch/>
        </p:blipFill>
        <p:spPr bwMode="auto">
          <a:xfrm>
            <a:off x="4699783" y="1465696"/>
            <a:ext cx="6753208" cy="4621417"/>
          </a:xfrm>
          <a:prstGeom prst="rect">
            <a:avLst/>
          </a:prstGeom>
          <a:noFill/>
          <a:extLst>
            <a:ext uri="{909E8E84-426E-40DD-AFC4-6F175D3DCCD1}">
              <a14:hiddenFill xmlns:a14="http://schemas.microsoft.com/office/drawing/2010/main">
                <a:solidFill>
                  <a:srgbClr val="FFFFFF"/>
                </a:solidFill>
              </a14:hiddenFill>
            </a:ext>
          </a:extLst>
        </p:spPr>
      </p:pic>
      <p:pic>
        <p:nvPicPr>
          <p:cNvPr id="14" name="Ô li">
            <a:extLst>
              <a:ext uri="{FF2B5EF4-FFF2-40B4-BE49-F238E27FC236}">
                <a16:creationId xmlns:a16="http://schemas.microsoft.com/office/drawing/2014/main" xmlns="" id="{9040853D-FF3B-4F2F-9A68-5ABB6B93C73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222" t="6155" r="29876" b="53761"/>
          <a:stretch/>
        </p:blipFill>
        <p:spPr>
          <a:xfrm>
            <a:off x="739009" y="1486893"/>
            <a:ext cx="3705142" cy="2032213"/>
          </a:xfrm>
          <a:prstGeom prst="rect">
            <a:avLst/>
          </a:prstGeom>
        </p:spPr>
      </p:pic>
      <p:sp>
        <p:nvSpPr>
          <p:cNvPr id="13" name="TextBox 12">
            <a:extLst>
              <a:ext uri="{FF2B5EF4-FFF2-40B4-BE49-F238E27FC236}">
                <a16:creationId xmlns:a16="http://schemas.microsoft.com/office/drawing/2014/main" xmlns="" id="{B607931E-0195-45E7-A1CC-0F66C15CCCD4}"/>
              </a:ext>
            </a:extLst>
          </p:cNvPr>
          <p:cNvSpPr txBox="1"/>
          <p:nvPr/>
        </p:nvSpPr>
        <p:spPr>
          <a:xfrm>
            <a:off x="1190625" y="2066925"/>
            <a:ext cx="3086100" cy="707886"/>
          </a:xfrm>
          <a:prstGeom prst="rect">
            <a:avLst/>
          </a:prstGeom>
          <a:noFill/>
        </p:spPr>
        <p:txBody>
          <a:bodyPr wrap="square" rtlCol="0">
            <a:spAutoFit/>
          </a:bodyPr>
          <a:lstStyle/>
          <a:p>
            <a:r>
              <a:rPr lang="en-US" sz="4000" b="1" dirty="0">
                <a:latin typeface="HP001 4 hàng" panose="020B0603050302020204" pitchFamily="34" charset="0"/>
              </a:rPr>
              <a:t>Lam </a:t>
            </a:r>
            <a:r>
              <a:rPr lang="en-US" sz="4000" b="1" dirty="0" err="1">
                <a:latin typeface="HP001 4 hàng" panose="020B0603050302020204" pitchFamily="34" charset="0"/>
              </a:rPr>
              <a:t>Sơn</a:t>
            </a:r>
            <a:endParaRPr lang="en-US" sz="4000" b="1" dirty="0">
              <a:latin typeface="HP001 4 hàng" panose="020B0603050302020204" pitchFamily="34" charset="0"/>
            </a:endParaRPr>
          </a:p>
        </p:txBody>
      </p:sp>
      <p:sp>
        <p:nvSpPr>
          <p:cNvPr id="16" name="TextBox 15">
            <a:extLst>
              <a:ext uri="{FF2B5EF4-FFF2-40B4-BE49-F238E27FC236}">
                <a16:creationId xmlns:a16="http://schemas.microsoft.com/office/drawing/2014/main" xmlns="" id="{A5C5206A-3ED7-479A-B181-91F5A8FB2126}"/>
              </a:ext>
            </a:extLst>
          </p:cNvPr>
          <p:cNvSpPr txBox="1"/>
          <p:nvPr/>
        </p:nvSpPr>
        <p:spPr>
          <a:xfrm>
            <a:off x="6553199" y="3838575"/>
            <a:ext cx="5257801" cy="1200329"/>
          </a:xfrm>
          <a:prstGeom prst="rect">
            <a:avLst/>
          </a:prstGeom>
          <a:noFill/>
        </p:spPr>
        <p:txBody>
          <a:bodyPr wrap="square" rtlCol="0">
            <a:spAutoFit/>
          </a:bodyPr>
          <a:lstStyle/>
          <a:p>
            <a:r>
              <a:rPr lang="en-US" sz="7200" b="1" dirty="0">
                <a:solidFill>
                  <a:srgbClr val="FFFF00"/>
                </a:solidFill>
                <a:latin typeface="HP001 4 hàng" panose="020B0603050302020204" pitchFamily="34" charset="0"/>
              </a:rPr>
              <a:t>Lam </a:t>
            </a:r>
            <a:r>
              <a:rPr lang="en-US" sz="7200" b="1" dirty="0" err="1">
                <a:solidFill>
                  <a:srgbClr val="FFFF00"/>
                </a:solidFill>
                <a:latin typeface="HP001 4 hàng" panose="020B0603050302020204" pitchFamily="34" charset="0"/>
              </a:rPr>
              <a:t>Sơn</a:t>
            </a:r>
            <a:endParaRPr lang="en-US" sz="72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382296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7E10E5-F657-4338-8EF2-CA605CA0E218}"/>
              </a:ext>
            </a:extLst>
          </p:cNvPr>
          <p:cNvSpPr txBox="1"/>
          <p:nvPr/>
        </p:nvSpPr>
        <p:spPr>
          <a:xfrm>
            <a:off x="1162846" y="7231439"/>
            <a:ext cx="1024730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3</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câu ứng dụng</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xmlns="" id="{5F7C1F2D-0BE6-4485-B3ED-A60A49DC4DFD}"/>
              </a:ext>
            </a:extLst>
          </p:cNvPr>
          <p:cNvPicPr>
            <a:picLocks noChangeAspect="1"/>
          </p:cNvPicPr>
          <p:nvPr/>
        </p:nvPicPr>
        <p:blipFill>
          <a:blip r:embed="rId3"/>
          <a:stretch>
            <a:fillRect/>
          </a:stretch>
        </p:blipFill>
        <p:spPr>
          <a:xfrm>
            <a:off x="974916" y="1385942"/>
            <a:ext cx="10242168" cy="3133616"/>
          </a:xfrm>
          <a:prstGeom prst="rect">
            <a:avLst/>
          </a:prstGeom>
        </p:spPr>
      </p:pic>
    </p:spTree>
    <p:extLst>
      <p:ext uri="{BB962C8B-B14F-4D97-AF65-F5344CB8AC3E}">
        <p14:creationId xmlns:p14="http://schemas.microsoft.com/office/powerpoint/2010/main" val="15925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xmlns=""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xmlns=""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xmlns=""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4115623" y="505317"/>
            <a:ext cx="396076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câu</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8" name="Ô li">
            <a:extLst>
              <a:ext uri="{FF2B5EF4-FFF2-40B4-BE49-F238E27FC236}">
                <a16:creationId xmlns:a16="http://schemas.microsoft.com/office/drawing/2014/main" xmlns="" id="{8DC7F517-ED76-4A38-BF0B-FC7918833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4" b="17776"/>
          <a:stretch/>
        </p:blipFill>
        <p:spPr>
          <a:xfrm>
            <a:off x="1420088" y="1650136"/>
            <a:ext cx="9476511" cy="3856669"/>
          </a:xfrm>
          <a:prstGeom prst="rect">
            <a:avLst/>
          </a:prstGeom>
        </p:spPr>
      </p:pic>
      <p:sp>
        <p:nvSpPr>
          <p:cNvPr id="11" name="TextBox 10">
            <a:extLst>
              <a:ext uri="{FF2B5EF4-FFF2-40B4-BE49-F238E27FC236}">
                <a16:creationId xmlns:a16="http://schemas.microsoft.com/office/drawing/2014/main" xmlns="" id="{DBD50283-319C-4DCD-AC57-1ECAC1B70DBB}"/>
              </a:ext>
            </a:extLst>
          </p:cNvPr>
          <p:cNvSpPr txBox="1"/>
          <p:nvPr/>
        </p:nvSpPr>
        <p:spPr>
          <a:xfrm>
            <a:off x="3200400" y="2219325"/>
            <a:ext cx="8553450" cy="707886"/>
          </a:xfrm>
          <a:prstGeom prst="rect">
            <a:avLst/>
          </a:prstGeom>
          <a:noFill/>
        </p:spPr>
        <p:txBody>
          <a:bodyPr wrap="square" rtlCol="0">
            <a:spAutoFit/>
          </a:bodyPr>
          <a:lstStyle/>
          <a:p>
            <a:r>
              <a:rPr lang="fr-FR" sz="4000" b="1" dirty="0">
                <a:latin typeface="HP001 4 hàng" panose="020B0603050302020204" pitchFamily="34" charset="0"/>
              </a:rPr>
              <a:t>Cao </a:t>
            </a:r>
            <a:r>
              <a:rPr lang="fr-FR" sz="4000" b="1" dirty="0" err="1">
                <a:latin typeface="HP001 4 hàng" panose="020B0603050302020204" pitchFamily="34" charset="0"/>
              </a:rPr>
              <a:t>nhất</a:t>
            </a:r>
            <a:r>
              <a:rPr lang="fr-FR" sz="4000" b="1" dirty="0">
                <a:latin typeface="HP001 4 hàng" panose="020B0603050302020204" pitchFamily="34" charset="0"/>
              </a:rPr>
              <a:t> là </a:t>
            </a:r>
            <a:r>
              <a:rPr lang="fr-FR" sz="4000" b="1" dirty="0" err="1">
                <a:latin typeface="HP001 4 hàng" panose="020B0603050302020204" pitchFamily="34" charset="0"/>
              </a:rPr>
              <a:t>núi</a:t>
            </a:r>
            <a:r>
              <a:rPr lang="fr-FR" sz="4000" b="1" dirty="0">
                <a:latin typeface="HP001 4 hàng" panose="020B0603050302020204" pitchFamily="34" charset="0"/>
              </a:rPr>
              <a:t> </a:t>
            </a:r>
            <a:r>
              <a:rPr lang="fr-FR" sz="4000" b="1" dirty="0" err="1">
                <a:latin typeface="HP001 4 hàng" panose="020B0603050302020204" pitchFamily="34" charset="0"/>
              </a:rPr>
              <a:t>Lam</a:t>
            </a:r>
            <a:r>
              <a:rPr lang="fr-FR" sz="4000" b="1" dirty="0">
                <a:latin typeface="HP001 4 hàng" panose="020B0603050302020204" pitchFamily="34" charset="0"/>
              </a:rPr>
              <a:t> </a:t>
            </a:r>
            <a:r>
              <a:rPr lang="fr-FR" sz="4000" b="1" dirty="0" err="1">
                <a:latin typeface="HP001 4 hàng" panose="020B0603050302020204" pitchFamily="34" charset="0"/>
              </a:rPr>
              <a:t>Sơn</a:t>
            </a:r>
            <a:endParaRPr lang="en-US" sz="4000" b="1" dirty="0">
              <a:latin typeface="HP001 4 hàng" panose="020B0603050302020204" pitchFamily="34" charset="0"/>
            </a:endParaRPr>
          </a:p>
        </p:txBody>
      </p:sp>
      <p:sp>
        <p:nvSpPr>
          <p:cNvPr id="14" name="TextBox 13">
            <a:extLst>
              <a:ext uri="{FF2B5EF4-FFF2-40B4-BE49-F238E27FC236}">
                <a16:creationId xmlns:a16="http://schemas.microsoft.com/office/drawing/2014/main" xmlns="" id="{D315D51D-104D-4632-85E6-68257EF92A34}"/>
              </a:ext>
            </a:extLst>
          </p:cNvPr>
          <p:cNvSpPr txBox="1"/>
          <p:nvPr/>
        </p:nvSpPr>
        <p:spPr>
          <a:xfrm>
            <a:off x="2171699" y="3133725"/>
            <a:ext cx="9763125" cy="707886"/>
          </a:xfrm>
          <a:prstGeom prst="rect">
            <a:avLst/>
          </a:prstGeom>
          <a:noFill/>
        </p:spPr>
        <p:txBody>
          <a:bodyPr wrap="square" rtlCol="0">
            <a:spAutoFit/>
          </a:bodyPr>
          <a:lstStyle/>
          <a:p>
            <a:r>
              <a:rPr lang="vi-VN" sz="4000" b="1" dirty="0">
                <a:latin typeface="HP001 4 hàng" panose="020B0603050302020204" pitchFamily="34" charset="0"/>
              </a:rPr>
              <a:t>Có ông Lê Lợi chặn đường giặc Minh</a:t>
            </a:r>
            <a:r>
              <a:rPr lang="en-US" sz="4000" b="1" dirty="0">
                <a:latin typeface="HP001 4 hàng" panose="020B0603050302020204" pitchFamily="34" charset="0"/>
              </a:rPr>
              <a:t>.</a:t>
            </a:r>
          </a:p>
        </p:txBody>
      </p:sp>
      <p:sp>
        <p:nvSpPr>
          <p:cNvPr id="15" name="TextBox 14">
            <a:extLst>
              <a:ext uri="{FF2B5EF4-FFF2-40B4-BE49-F238E27FC236}">
                <a16:creationId xmlns:a16="http://schemas.microsoft.com/office/drawing/2014/main" xmlns="" id="{FAB4E684-611C-490F-AC7A-A1C0344F21DC}"/>
              </a:ext>
            </a:extLst>
          </p:cNvPr>
          <p:cNvSpPr txBox="1"/>
          <p:nvPr/>
        </p:nvSpPr>
        <p:spPr>
          <a:xfrm>
            <a:off x="8677274" y="3981450"/>
            <a:ext cx="2152651" cy="707886"/>
          </a:xfrm>
          <a:prstGeom prst="rect">
            <a:avLst/>
          </a:prstGeom>
          <a:noFill/>
        </p:spPr>
        <p:txBody>
          <a:bodyPr wrap="square" rtlCol="0">
            <a:spAutoFit/>
          </a:bodyPr>
          <a:lstStyle/>
          <a:p>
            <a:r>
              <a:rPr lang="en-US" sz="4000" b="1" dirty="0">
                <a:latin typeface="HP001 4 hàng" panose="020B0603050302020204" pitchFamily="34" charset="0"/>
              </a:rPr>
              <a:t>(Ca </a:t>
            </a:r>
            <a:r>
              <a:rPr lang="en-US" sz="4000" b="1" dirty="0" err="1">
                <a:latin typeface="HP001 4 hàng" panose="020B0603050302020204" pitchFamily="34" charset="0"/>
              </a:rPr>
              <a:t>dao</a:t>
            </a:r>
            <a:r>
              <a:rPr lang="en-US" sz="4000" b="1" dirty="0">
                <a:latin typeface="HP001 4 hàng" panose="020B0603050302020204" pitchFamily="34" charset="0"/>
              </a:rPr>
              <a:t>)</a:t>
            </a:r>
          </a:p>
        </p:txBody>
      </p:sp>
      <p:sp>
        <p:nvSpPr>
          <p:cNvPr id="16" name="TextBox 15">
            <a:extLst>
              <a:ext uri="{FF2B5EF4-FFF2-40B4-BE49-F238E27FC236}">
                <a16:creationId xmlns:a16="http://schemas.microsoft.com/office/drawing/2014/main" xmlns="" id="{98465E1E-07BA-4353-89E0-807DC1AA04FB}"/>
              </a:ext>
            </a:extLst>
          </p:cNvPr>
          <p:cNvSpPr txBox="1"/>
          <p:nvPr/>
        </p:nvSpPr>
        <p:spPr>
          <a:xfrm>
            <a:off x="2134489" y="5577924"/>
            <a:ext cx="67024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ý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cách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đặt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dấu</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nhé</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7" name="Group 16">
            <a:extLst>
              <a:ext uri="{FF2B5EF4-FFF2-40B4-BE49-F238E27FC236}">
                <a16:creationId xmlns:a16="http://schemas.microsoft.com/office/drawing/2014/main" xmlns="" id="{11619B3A-E203-409B-AAB7-588466421467}"/>
              </a:ext>
            </a:extLst>
          </p:cNvPr>
          <p:cNvGrpSpPr/>
          <p:nvPr/>
        </p:nvGrpSpPr>
        <p:grpSpPr>
          <a:xfrm>
            <a:off x="0" y="4242562"/>
            <a:ext cx="2104531" cy="2535332"/>
            <a:chOff x="286641" y="2323676"/>
            <a:chExt cx="2309859" cy="2782690"/>
          </a:xfrm>
        </p:grpSpPr>
        <p:pic>
          <p:nvPicPr>
            <p:cNvPr id="18" name="Picture 2" descr="Cute girl cartoon writing on a book Royalty Free Vector">
              <a:extLst>
                <a:ext uri="{FF2B5EF4-FFF2-40B4-BE49-F238E27FC236}">
                  <a16:creationId xmlns:a16="http://schemas.microsoft.com/office/drawing/2014/main" xmlns="" id="{98B721AA-B467-4AF2-89CE-71597E458B3F}"/>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286641" y="3602495"/>
              <a:ext cx="1571692" cy="150387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Callout 19">
              <a:extLst>
                <a:ext uri="{FF2B5EF4-FFF2-40B4-BE49-F238E27FC236}">
                  <a16:creationId xmlns:a16="http://schemas.microsoft.com/office/drawing/2014/main" xmlns="" id="{F971FC34-DBB4-4E76-BC3F-52C44A5B7821}"/>
                </a:ext>
              </a:extLst>
            </p:cNvPr>
            <p:cNvSpPr/>
            <p:nvPr/>
          </p:nvSpPr>
          <p:spPr>
            <a:xfrm>
              <a:off x="578121" y="2323676"/>
              <a:ext cx="2018379" cy="1230335"/>
            </a:xfrm>
            <a:prstGeom prst="wedgeEllipseCallout">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Viết</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vào</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Vở</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tập</a:t>
              </a:r>
              <a:r>
                <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434343"/>
                  </a:solidFill>
                  <a:effectLst/>
                  <a:uLnTx/>
                  <a:uFillTx/>
                  <a:latin typeface="Calibri" panose="020F0502020204030204" pitchFamily="34" charset="0"/>
                  <a:ea typeface="+mn-ea"/>
                  <a:cs typeface="Calibri" panose="020F0502020204030204" pitchFamily="34" charset="0"/>
                  <a:sym typeface="Arial"/>
                </a:rPr>
                <a:t>viết</a:t>
              </a:r>
              <a:endParaRPr kumimoji="0" lang="en-US" sz="2000" b="1" i="0" u="none" strike="noStrike" kern="0" cap="none" spc="0" normalizeH="0" baseline="0" noProof="0" dirty="0">
                <a:ln>
                  <a:noFill/>
                </a:ln>
                <a:solidFill>
                  <a:srgbClr val="434343"/>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0517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14" presetClass="entr" presetSubtype="1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xmlns=""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xmlns=""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xmlns=""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3777615" y="505317"/>
            <a:ext cx="463678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Ý nghĩa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câu</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6" name="Rectangle 5"/>
          <p:cNvSpPr/>
          <p:nvPr/>
        </p:nvSpPr>
        <p:spPr>
          <a:xfrm>
            <a:off x="1011126" y="1581810"/>
            <a:ext cx="10050164" cy="3785652"/>
          </a:xfrm>
          <a:prstGeom prst="rect">
            <a:avLst/>
          </a:prstGeom>
        </p:spPr>
        <p:txBody>
          <a:bodyPr wrap="square">
            <a:spAutoFit/>
          </a:bodyPr>
          <a:lstStyle/>
          <a:p>
            <a:pPr lvl="0" algn="just"/>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Ý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thơ</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ca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ngợi</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ngọn</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núi</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Lam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Sơn</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ở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tỉnh</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Thanh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Hóa</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prstClr val="black"/>
                </a:solidFill>
                <a:latin typeface="Cambria" panose="02040503050406030204" pitchFamily="18" charset="0"/>
                <a:ea typeface="Cambria" panose="02040503050406030204" pitchFamily="18" charset="0"/>
                <a:cs typeface="Calibri" panose="020F0502020204030204" pitchFamily="34" charset="0"/>
              </a:rPr>
              <a:t>Đây</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prstClr val="black"/>
                </a:solidFill>
                <a:latin typeface="Cambria" panose="02040503050406030204" pitchFamily="18" charset="0"/>
                <a:ea typeface="Cambria" panose="02040503050406030204" pitchFamily="18" charset="0"/>
                <a:cs typeface="Calibri" panose="020F0502020204030204" pitchFamily="34" charset="0"/>
              </a:rPr>
              <a:t>là</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prstClr val="black"/>
                </a:solidFill>
                <a:latin typeface="Cambria" panose="02040503050406030204" pitchFamily="18" charset="0"/>
                <a:ea typeface="Cambria" panose="02040503050406030204" pitchFamily="18" charset="0"/>
                <a:cs typeface="Calibri" panose="020F0502020204030204" pitchFamily="34" charset="0"/>
              </a:rPr>
              <a:t>nơi</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prstClr val="black"/>
                </a:solidFill>
                <a:latin typeface="Cambria" panose="02040503050406030204" pitchFamily="18" charset="0"/>
                <a:ea typeface="Cambria" panose="02040503050406030204" pitchFamily="18" charset="0"/>
                <a:cs typeface="Calibri" panose="020F0502020204030204" pitchFamily="34" charset="0"/>
              </a:rPr>
              <a:t>diễn</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prstClr val="black"/>
                </a:solidFill>
                <a:latin typeface="Cambria" panose="02040503050406030204" pitchFamily="18" charset="0"/>
                <a:ea typeface="Cambria" panose="02040503050406030204" pitchFamily="18" charset="0"/>
                <a:cs typeface="Calibri" panose="020F0502020204030204" pitchFamily="34" charset="0"/>
              </a:rPr>
              <a:t>ra</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4000" dirty="0">
                <a:latin typeface="Cambria" panose="02040503050406030204" pitchFamily="18" charset="0"/>
                <a:ea typeface="Cambria" panose="02040503050406030204" pitchFamily="18" charset="0"/>
                <a:cs typeface="Calibri" panose="020F0502020204030204" pitchFamily="34" charset="0"/>
              </a:rPr>
              <a:t>cuộc khởi nghĩa đánh đuổi quân Minh xâm lược do Lê Lợi lãnh đạo và kết thúc bằng việc giành lại độc lập cho nước Đại Việt và thành lập nhà Hậu Lê.</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8151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80093F93-A3ED-DB4C-3235-BB00FA4C9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929"/>
            <a:ext cx="6229350" cy="5675494"/>
          </a:xfrm>
          <a:prstGeom prst="rect">
            <a:avLst/>
          </a:prstGeom>
        </p:spPr>
      </p:pic>
      <p:sp>
        <p:nvSpPr>
          <p:cNvPr id="3" name="TextBox 2">
            <a:extLst>
              <a:ext uri="{FF2B5EF4-FFF2-40B4-BE49-F238E27FC236}">
                <a16:creationId xmlns:a16="http://schemas.microsoft.com/office/drawing/2014/main" xmlns="" id="{BD2ADF87-766E-D509-91E0-0884982A20A4}"/>
              </a:ext>
            </a:extLst>
          </p:cNvPr>
          <p:cNvSpPr txBox="1"/>
          <p:nvPr/>
        </p:nvSpPr>
        <p:spPr>
          <a:xfrm>
            <a:off x="6229350" y="773430"/>
            <a:ext cx="4846320" cy="5016758"/>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     Ông Lê Lợi</a:t>
            </a:r>
          </a:p>
          <a:p>
            <a:pPr algn="ctr"/>
            <a:r>
              <a:rPr lang="vi-VN" sz="3200" b="1" dirty="0">
                <a:solidFill>
                  <a:srgbClr val="FF0000"/>
                </a:solidFill>
                <a:latin typeface="Cambria" panose="02040503050406030204" pitchFamily="18" charset="0"/>
                <a:ea typeface="Cambria" panose="02040503050406030204" pitchFamily="18" charset="0"/>
              </a:rPr>
              <a:t>   (1385 – 1433)</a:t>
            </a:r>
          </a:p>
          <a:p>
            <a:pPr algn="just"/>
            <a:r>
              <a:rPr lang="vi-VN" sz="3200" dirty="0">
                <a:latin typeface="Cambria" panose="02040503050406030204" pitchFamily="18" charset="0"/>
                <a:ea typeface="Cambria" panose="02040503050406030204" pitchFamily="18" charset="0"/>
              </a:rPr>
              <a:t>Là vị anh hùng dân tộc có công lớn đánh đuổi giặc Minh giành độc lập cho dân tộc, lập ra triều đình nhà Lê. Hiện nay có nhiều đường phố ở các thành phố lớn, thị xã mang tên Lê Lợi</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hay Lê Thái Tổ)</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94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2733502-3CC4-458D-9275-DC83119E56DB}"/>
              </a:ext>
            </a:extLst>
          </p:cNvPr>
          <p:cNvSpPr txBox="1"/>
          <p:nvPr/>
        </p:nvSpPr>
        <p:spPr>
          <a:xfrm>
            <a:off x="1505746" y="6858000"/>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4 </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thêm</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xmlns="" id="{20457746-8916-4A57-82D5-44C4F2B538DF}"/>
              </a:ext>
            </a:extLst>
          </p:cNvPr>
          <p:cNvPicPr>
            <a:picLocks noChangeAspect="1"/>
          </p:cNvPicPr>
          <p:nvPr/>
        </p:nvPicPr>
        <p:blipFill>
          <a:blip r:embed="rId3"/>
          <a:stretch>
            <a:fillRect/>
          </a:stretch>
        </p:blipFill>
        <p:spPr>
          <a:xfrm>
            <a:off x="974916" y="2101504"/>
            <a:ext cx="10242168" cy="2121592"/>
          </a:xfrm>
          <a:prstGeom prst="rect">
            <a:avLst/>
          </a:prstGeom>
        </p:spPr>
      </p:pic>
    </p:spTree>
    <p:extLst>
      <p:ext uri="{BB962C8B-B14F-4D97-AF65-F5344CB8AC3E}">
        <p14:creationId xmlns:p14="http://schemas.microsoft.com/office/powerpoint/2010/main" val="8350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xmlns=""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xmlns=""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xmlns=""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4330652" y="505317"/>
            <a:ext cx="353071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Luyện viết thêm</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8" name="Ô li">
            <a:extLst>
              <a:ext uri="{FF2B5EF4-FFF2-40B4-BE49-F238E27FC236}">
                <a16:creationId xmlns:a16="http://schemas.microsoft.com/office/drawing/2014/main" xmlns="" id="{8DC7F517-ED76-4A38-BF0B-FC79188334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4" b="36589"/>
          <a:stretch/>
        </p:blipFill>
        <p:spPr>
          <a:xfrm>
            <a:off x="809625" y="2342039"/>
            <a:ext cx="10648950" cy="2902814"/>
          </a:xfrm>
          <a:prstGeom prst="rect">
            <a:avLst/>
          </a:prstGeom>
        </p:spPr>
      </p:pic>
      <p:sp>
        <p:nvSpPr>
          <p:cNvPr id="9" name="TextBox 8">
            <a:extLst>
              <a:ext uri="{FF2B5EF4-FFF2-40B4-BE49-F238E27FC236}">
                <a16:creationId xmlns:a16="http://schemas.microsoft.com/office/drawing/2014/main" xmlns="" id="{E987F82C-0B1B-4D69-BC1C-AD554589F0A5}"/>
              </a:ext>
            </a:extLst>
          </p:cNvPr>
          <p:cNvSpPr txBox="1"/>
          <p:nvPr/>
        </p:nvSpPr>
        <p:spPr>
          <a:xfrm>
            <a:off x="2943225" y="2914650"/>
            <a:ext cx="8553450" cy="707886"/>
          </a:xfrm>
          <a:prstGeom prst="rect">
            <a:avLst/>
          </a:prstGeom>
          <a:noFill/>
        </p:spPr>
        <p:txBody>
          <a:bodyPr wrap="square" rtlCol="0">
            <a:spAutoFit/>
          </a:bodyPr>
          <a:lstStyle/>
          <a:p>
            <a:r>
              <a:rPr lang="vi-VN" sz="4000" b="1" dirty="0">
                <a:latin typeface="HP001 4 hàng" panose="020B0603050302020204" pitchFamily="34" charset="0"/>
              </a:rPr>
              <a:t>L</a:t>
            </a:r>
            <a:r>
              <a:rPr lang="el-GR" sz="4000" b="1" dirty="0">
                <a:latin typeface="HP001 4 hàng" panose="020B0603050302020204" pitchFamily="34" charset="0"/>
              </a:rPr>
              <a:t>Ϊ</a:t>
            </a:r>
            <a:r>
              <a:rPr lang="vi-VN" sz="4000" b="1" dirty="0">
                <a:latin typeface="HP001 4 hàng" panose="020B0603050302020204" pitchFamily="34" charset="0"/>
              </a:rPr>
              <a:t>g la</a:t>
            </a:r>
            <a:r>
              <a:rPr lang="el-GR" sz="4000" b="1" dirty="0">
                <a:latin typeface="HP001 4 hàng" panose="020B0603050302020204" pitchFamily="34" charset="0"/>
              </a:rPr>
              <a:t>ζ </a:t>
            </a:r>
            <a:r>
              <a:rPr lang="vi-VN" sz="4000" b="1" dirty="0">
                <a:latin typeface="HP001 4 hàng" panose="020B0603050302020204" pitchFamily="34" charset="0"/>
              </a:rPr>
              <a:t>đáy wư</a:t>
            </a:r>
            <a:r>
              <a:rPr lang="el-GR" sz="4000" b="1" dirty="0">
                <a:latin typeface="HP001 4 hàng" panose="020B0603050302020204" pitchFamily="34" charset="0"/>
              </a:rPr>
              <a:t>ϐ </a:t>
            </a:r>
            <a:r>
              <a:rPr lang="vi-VN" sz="4000" b="1" dirty="0">
                <a:latin typeface="HP001 4 hàng" panose="020B0603050302020204" pitchFamily="34" charset="0"/>
              </a:rPr>
              <a:t>Łn ǇrƟ</a:t>
            </a:r>
            <a:endParaRPr lang="en-US" sz="4000" b="1" dirty="0">
              <a:latin typeface="HP001 4 hàng" panose="020B0603050302020204" pitchFamily="34" charset="0"/>
            </a:endParaRPr>
          </a:p>
        </p:txBody>
      </p:sp>
      <p:sp>
        <p:nvSpPr>
          <p:cNvPr id="10" name="TextBox 9">
            <a:extLst>
              <a:ext uri="{FF2B5EF4-FFF2-40B4-BE49-F238E27FC236}">
                <a16:creationId xmlns:a16="http://schemas.microsoft.com/office/drawing/2014/main" xmlns="" id="{09E7DA8B-D5CC-4E94-84D2-74C2D2279E2F}"/>
              </a:ext>
            </a:extLst>
          </p:cNvPr>
          <p:cNvSpPr txBox="1"/>
          <p:nvPr/>
        </p:nvSpPr>
        <p:spPr>
          <a:xfrm>
            <a:off x="1857374" y="3800475"/>
            <a:ext cx="9763125" cy="707886"/>
          </a:xfrm>
          <a:prstGeom prst="rect">
            <a:avLst/>
          </a:prstGeom>
          <a:noFill/>
        </p:spPr>
        <p:txBody>
          <a:bodyPr wrap="square" rtlCol="0">
            <a:spAutoFit/>
          </a:bodyPr>
          <a:lstStyle/>
          <a:p>
            <a:r>
              <a:rPr lang="lv-LV" sz="4000" b="1" dirty="0">
                <a:latin typeface="HP001 4 hàng" panose="020B0603050302020204" pitchFamily="34" charset="0"/>
              </a:rPr>
              <a:t>Thà</a:t>
            </a:r>
            <a:r>
              <a:rPr lang="el-GR" sz="4000" b="1" dirty="0">
                <a:latin typeface="HP001 4 hàng" panose="020B0603050302020204" pitchFamily="34" charset="0"/>
              </a:rPr>
              <a:t>ζ </a:t>
            </a:r>
            <a:r>
              <a:rPr lang="lv-LV" sz="4000" b="1" dirty="0">
                <a:latin typeface="HP001 4 hàng" panose="020B0603050302020204" pitchFamily="34" charset="0"/>
              </a:rPr>
              <a:t>xây </a:t>
            </a:r>
            <a:r>
              <a:rPr lang="el-GR" sz="4000" b="1" dirty="0">
                <a:latin typeface="HP001 4 hàng" panose="020B0603050302020204" pitchFamily="34" charset="0"/>
              </a:rPr>
              <a:t>δ</a:t>
            </a:r>
            <a:r>
              <a:rPr lang="lv-LV" sz="4000" b="1" dirty="0">
                <a:latin typeface="HP001 4 hàng" panose="020B0603050302020204" pitchFamily="34" charset="0"/>
              </a:rPr>
              <a:t>Ā </a:t>
            </a:r>
            <a:r>
              <a:rPr lang="el-GR" sz="4000" b="1" dirty="0">
                <a:latin typeface="HP001 4 hàng" panose="020B0603050302020204" pitchFamily="34" charset="0"/>
              </a:rPr>
              <a:t>λμ</a:t>
            </a:r>
            <a:r>
              <a:rPr lang="lv-LV" sz="4000" b="1" dirty="0">
                <a:latin typeface="HP001 4 hàng" panose="020B0603050302020204" pitchFamily="34" charset="0"/>
              </a:rPr>
              <a:t>Ğc w</a:t>
            </a:r>
            <a:r>
              <a:rPr lang="el-GR" sz="4000" b="1" dirty="0">
                <a:latin typeface="HP001 4 hàng" panose="020B0603050302020204" pitchFamily="34" charset="0"/>
              </a:rPr>
              <a:t>Ϊ ιΠ </a:t>
            </a:r>
            <a:r>
              <a:rPr lang="lv-LV" sz="4000" b="1" dirty="0">
                <a:latin typeface="HP001 4 hàng" panose="020B0603050302020204" pitchFamily="34" charset="0"/>
              </a:rPr>
              <a:t>bŗg vàng</a:t>
            </a:r>
            <a:r>
              <a:rPr lang="en-US" sz="4000" b="1" dirty="0">
                <a:latin typeface="HP001 4 hàng" panose="020B0603050302020204" pitchFamily="34" charset="0"/>
              </a:rPr>
              <a:t>.</a:t>
            </a:r>
          </a:p>
        </p:txBody>
      </p:sp>
      <p:sp>
        <p:nvSpPr>
          <p:cNvPr id="12" name="TextBox 11">
            <a:extLst>
              <a:ext uri="{FF2B5EF4-FFF2-40B4-BE49-F238E27FC236}">
                <a16:creationId xmlns:a16="http://schemas.microsoft.com/office/drawing/2014/main" xmlns="" id="{2FF05734-DDF4-4D93-A4D2-3137A7D47F4A}"/>
              </a:ext>
            </a:extLst>
          </p:cNvPr>
          <p:cNvSpPr txBox="1"/>
          <p:nvPr/>
        </p:nvSpPr>
        <p:spPr>
          <a:xfrm>
            <a:off x="5848349" y="4705350"/>
            <a:ext cx="5501641" cy="707886"/>
          </a:xfrm>
          <a:prstGeom prst="rect">
            <a:avLst/>
          </a:prstGeom>
          <a:noFill/>
        </p:spPr>
        <p:txBody>
          <a:bodyPr wrap="square" rtlCol="0">
            <a:spAutoFit/>
          </a:bodyPr>
          <a:lstStyle/>
          <a:p>
            <a:r>
              <a:rPr lang="en-US" sz="4000" b="1" dirty="0">
                <a:latin typeface="HP001 4 hàng" panose="020B0603050302020204" pitchFamily="34" charset="0"/>
              </a:rPr>
              <a:t>(</a:t>
            </a:r>
            <a:r>
              <a:rPr lang="en-US" sz="4000" b="1" dirty="0" err="1">
                <a:latin typeface="HP001 4 hàng" panose="020B0603050302020204" pitchFamily="34" charset="0"/>
              </a:rPr>
              <a:t>Tǟí</a:t>
            </a:r>
            <a:r>
              <a:rPr lang="el-GR" sz="4000" b="1" dirty="0">
                <a:latin typeface="HP001 4 hàng" panose="020B0603050302020204" pitchFamily="34" charset="0"/>
              </a:rPr>
              <a:t>ε </a:t>
            </a:r>
            <a:r>
              <a:rPr lang="en-US" sz="4000" b="1" dirty="0" err="1">
                <a:latin typeface="HP001 4 hàng" panose="020B0603050302020204" pitchFamily="34" charset="0"/>
              </a:rPr>
              <a:t>Tǟu</a:t>
            </a:r>
            <a:r>
              <a:rPr lang="el-GR" sz="4000" b="1" dirty="0">
                <a:latin typeface="HP001 4 hàng" panose="020B0603050302020204" pitchFamily="34" charset="0"/>
              </a:rPr>
              <a:t>ΐ</a:t>
            </a:r>
            <a:r>
              <a:rPr lang="en-US" sz="4000" b="1" dirty="0">
                <a:latin typeface="HP001 4 hàng" panose="020B0603050302020204" pitchFamily="34" charset="0"/>
              </a:rPr>
              <a:t>İn K</a:t>
            </a:r>
            <a:r>
              <a:rPr lang="el-GR" sz="4000" b="1" dirty="0">
                <a:latin typeface="HP001 4 hàng" panose="020B0603050302020204" pitchFamily="34" charset="0"/>
              </a:rPr>
              <a:t>Ηϛ</a:t>
            </a:r>
            <a:r>
              <a:rPr lang="en-US" sz="4000" b="1" dirty="0">
                <a:latin typeface="HP001 4 hàng" panose="020B0603050302020204" pitchFamily="34" charset="0"/>
              </a:rPr>
              <a:t>u)</a:t>
            </a:r>
          </a:p>
        </p:txBody>
      </p:sp>
    </p:spTree>
    <p:extLst>
      <p:ext uri="{BB962C8B-B14F-4D97-AF65-F5344CB8AC3E}">
        <p14:creationId xmlns:p14="http://schemas.microsoft.com/office/powerpoint/2010/main" val="167827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0E03114-3F75-4A01-81EF-DEF5A3316CB3}"/>
              </a:ext>
            </a:extLst>
          </p:cNvPr>
          <p:cNvSpPr txBox="1"/>
          <p:nvPr/>
        </p:nvSpPr>
        <p:spPr>
          <a:xfrm>
            <a:off x="1334296" y="7174289"/>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Hoạt động nối tiếp</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4" name="Picture 3" descr="A yellow and pink text on a black background&#10;&#10;AI-generated content may be incorrect.">
            <a:extLst>
              <a:ext uri="{FF2B5EF4-FFF2-40B4-BE49-F238E27FC236}">
                <a16:creationId xmlns:a16="http://schemas.microsoft.com/office/drawing/2014/main" xmlns="" id="{ABBCA04C-817B-A1FB-AA5E-921F8092D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002" y="1475094"/>
            <a:ext cx="9455716" cy="3176291"/>
          </a:xfrm>
          <a:prstGeom prst="rect">
            <a:avLst/>
          </a:prstGeom>
        </p:spPr>
      </p:pic>
    </p:spTree>
    <p:extLst>
      <p:ext uri="{BB962C8B-B14F-4D97-AF65-F5344CB8AC3E}">
        <p14:creationId xmlns:p14="http://schemas.microsoft.com/office/powerpoint/2010/main" val="31595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鼓点轻快的卡通可爱版配乐_1分18秒">
            <a:hlinkClick r:id="" action="ppaction://media"/>
            <a:extLst>
              <a:ext uri="{FF2B5EF4-FFF2-40B4-BE49-F238E27FC236}">
                <a16:creationId xmlns:a16="http://schemas.microsoft.com/office/drawing/2014/main" xmlns="" id="{009690CF-938F-40B7-BE08-540A4817C8B8}"/>
              </a:ext>
            </a:extLst>
          </p:cNvPr>
          <p:cNvPicPr>
            <a:picLocks noChangeAspect="1"/>
          </p:cNvPicPr>
          <p:nvPr>
            <a:audioFile r:link="rId2"/>
            <p:extLst>
              <p:ext uri="{DAA4B4D4-6D71-4841-9C94-3DE7FCFB9230}">
                <p14:media xmlns:p14="http://schemas.microsoft.com/office/powerpoint/2010/main" r:embed="rId1">
                  <p14:fade in="500"/>
                </p14:media>
              </p:ext>
            </p:extLst>
          </p:nvPr>
        </p:nvPicPr>
        <p:blipFill>
          <a:blip r:embed="rId5"/>
          <a:stretch>
            <a:fillRect/>
          </a:stretch>
        </p:blipFill>
        <p:spPr>
          <a:xfrm>
            <a:off x="11407154" y="6041839"/>
            <a:ext cx="613396" cy="613396"/>
          </a:xfrm>
          <a:prstGeom prst="rect">
            <a:avLst/>
          </a:prstGeom>
        </p:spPr>
      </p:pic>
      <p:sp>
        <p:nvSpPr>
          <p:cNvPr id="14" name="矩形: 圆角 10">
            <a:extLst>
              <a:ext uri="{FF2B5EF4-FFF2-40B4-BE49-F238E27FC236}">
                <a16:creationId xmlns:a16="http://schemas.microsoft.com/office/drawing/2014/main" xmlns="" id="{54FC6897-60B6-4C96-B82F-C55B92C8704D}"/>
              </a:ext>
            </a:extLst>
          </p:cNvPr>
          <p:cNvSpPr/>
          <p:nvPr/>
        </p:nvSpPr>
        <p:spPr>
          <a:xfrm>
            <a:off x="1618442" y="1731215"/>
            <a:ext cx="9645303" cy="4088296"/>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5" name="TextBox 4">
            <a:extLst>
              <a:ext uri="{FF2B5EF4-FFF2-40B4-BE49-F238E27FC236}">
                <a16:creationId xmlns:a16="http://schemas.microsoft.com/office/drawing/2014/main" xmlns="" id="{9BB3D09E-3675-458A-AE32-1D9D34900D54}"/>
              </a:ext>
            </a:extLst>
          </p:cNvPr>
          <p:cNvSpPr txBox="1"/>
          <p:nvPr/>
        </p:nvSpPr>
        <p:spPr>
          <a:xfrm>
            <a:off x="2057400" y="6858000"/>
            <a:ext cx="84582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Tạm</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biệt</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lại</a:t>
            </a:r>
            <a:r>
              <a:rPr kumimoji="0" lang="en-US" sz="8000" b="0" i="0" u="none" strike="noStrike" kern="1200" cap="none" spc="0" normalizeH="0" baseline="0" noProof="0" dirty="0">
                <a:ln>
                  <a:solidFill>
                    <a:srgbClr val="5B9BD5">
                      <a:lumMod val="75000"/>
                    </a:srgbClr>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3500000" scaled="1"/>
                  <a:tileRect/>
                </a:gradFill>
                <a:effectLst>
                  <a:glow rad="228600">
                    <a:srgbClr val="FFFF66"/>
                  </a:glow>
                </a:effectLst>
                <a:uLnTx/>
                <a:uFillTx/>
                <a:latin typeface="Coiny" panose="02000903060500060000" pitchFamily="2" charset="0"/>
                <a:ea typeface="+mn-ea"/>
                <a:cs typeface="+mn-cs"/>
              </a:rPr>
              <a:t>!</a:t>
            </a:r>
          </a:p>
        </p:txBody>
      </p:sp>
      <p:pic>
        <p:nvPicPr>
          <p:cNvPr id="4" name="Picture 3" descr="A blue and orange text&#10;&#10;AI-generated content may be incorrect.">
            <a:extLst>
              <a:ext uri="{FF2B5EF4-FFF2-40B4-BE49-F238E27FC236}">
                <a16:creationId xmlns:a16="http://schemas.microsoft.com/office/drawing/2014/main" xmlns="" id="{039A454C-F7B7-1CD7-A059-E9CDDB6C1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8660" y="2311022"/>
            <a:ext cx="8254699" cy="2853175"/>
          </a:xfrm>
          <a:prstGeom prst="rect">
            <a:avLst/>
          </a:prstGeom>
        </p:spPr>
      </p:pic>
    </p:spTree>
    <p:extLst>
      <p:ext uri="{BB962C8B-B14F-4D97-AF65-F5344CB8AC3E}">
        <p14:creationId xmlns:p14="http://schemas.microsoft.com/office/powerpoint/2010/main" val="4716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22" presetClass="entr" presetSubtype="8"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500"/>
                                        <p:tgtEl>
                                          <p:spTgt spid="1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by="(-#ppt_w*2)" calcmode="lin" valueType="num">
                                      <p:cBhvr rctx="PPT">
                                        <p:cTn id="13" dur="250" autoRev="1" fill="hold">
                                          <p:stCondLst>
                                            <p:cond delay="0"/>
                                          </p:stCondLst>
                                        </p:cTn>
                                        <p:tgtEl>
                                          <p:spTgt spid="5"/>
                                        </p:tgtEl>
                                        <p:attrNameLst>
                                          <p:attrName>ppt_w</p:attrName>
                                        </p:attrNameLst>
                                      </p:cBhvr>
                                    </p:anim>
                                    <p:anim by="(#ppt_w*0.50)" calcmode="lin" valueType="num">
                                      <p:cBhvr>
                                        <p:cTn id="14" dur="250" decel="50000" autoRev="1" fill="hold">
                                          <p:stCondLst>
                                            <p:cond delay="0"/>
                                          </p:stCondLst>
                                        </p:cTn>
                                        <p:tgtEl>
                                          <p:spTgt spid="5"/>
                                        </p:tgtEl>
                                        <p:attrNameLst>
                                          <p:attrName>ppt_x</p:attrName>
                                        </p:attrNameLst>
                                      </p:cBhvr>
                                    </p:anim>
                                    <p:anim from="(-#ppt_h/2)" to="(#ppt_y)" calcmode="lin" valueType="num">
                                      <p:cBhvr>
                                        <p:cTn id="15" dur="500" fill="hold">
                                          <p:stCondLst>
                                            <p:cond delay="0"/>
                                          </p:stCondLst>
                                        </p:cTn>
                                        <p:tgtEl>
                                          <p:spTgt spid="5"/>
                                        </p:tgtEl>
                                        <p:attrNameLst>
                                          <p:attrName>ppt_y</p:attrName>
                                        </p:attrNameLst>
                                      </p:cBhvr>
                                    </p:anim>
                                    <p:animRot by="21600000">
                                      <p:cBhvr>
                                        <p:cTn id="16" dur="500" fill="hold">
                                          <p:stCondLst>
                                            <p:cond delay="0"/>
                                          </p:stCondLst>
                                        </p:cTn>
                                        <p:tgtEl>
                                          <p:spTgt spid="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6970" numSld="999" showWhenStopped="0">
                <p:cTn id="22" repeatCount="indefinite" fill="remove" display="0">
                  <p:stCondLst>
                    <p:cond delay="indefinite"/>
                  </p:stCondLst>
                  <p:endCondLst>
                    <p:cond evt="onStopAudio" delay="0">
                      <p:tgtEl>
                        <p:sldTgt/>
                      </p:tgtEl>
                    </p:cond>
                  </p:endCondLst>
                </p:cTn>
                <p:tgtEl>
                  <p:spTgt spid="17"/>
                </p:tgtEl>
              </p:cMediaNode>
            </p:audio>
          </p:childTnLst>
        </p:cTn>
      </p:par>
    </p:tnLst>
    <p:bldLst>
      <p:bldP spid="1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66BF70-FDC1-70AB-C5F6-3ECFAA68CF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83249B3A-A65F-7CE6-476A-DE066B84F9B2}"/>
              </a:ext>
            </a:extLst>
          </p:cNvPr>
          <p:cNvSpPr txBox="1"/>
          <p:nvPr/>
        </p:nvSpPr>
        <p:spPr>
          <a:xfrm>
            <a:off x="1334296" y="7174289"/>
            <a:ext cx="102473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Hoạt động nối tiếp</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5" name="Picture 4" descr="A close up of a text&#10;&#10;AI-generated content may be incorrect.">
            <a:extLst>
              <a:ext uri="{FF2B5EF4-FFF2-40B4-BE49-F238E27FC236}">
                <a16:creationId xmlns:a16="http://schemas.microsoft.com/office/drawing/2014/main" xmlns="" id="{7C587C99-EAEA-8CC5-800B-629BE715E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11" y="1555855"/>
            <a:ext cx="9839797" cy="3426249"/>
          </a:xfrm>
          <a:prstGeom prst="rect">
            <a:avLst/>
          </a:prstGeom>
        </p:spPr>
      </p:pic>
    </p:spTree>
    <p:extLst>
      <p:ext uri="{BB962C8B-B14F-4D97-AF65-F5344CB8AC3E}">
        <p14:creationId xmlns:p14="http://schemas.microsoft.com/office/powerpoint/2010/main" val="113005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0">
            <a:extLst>
              <a:ext uri="{FF2B5EF4-FFF2-40B4-BE49-F238E27FC236}">
                <a16:creationId xmlns:a16="http://schemas.microsoft.com/office/drawing/2014/main" xmlns="" id="{54FC6897-60B6-4C96-B82F-C55B92C8704D}"/>
              </a:ext>
            </a:extLst>
          </p:cNvPr>
          <p:cNvSpPr/>
          <p:nvPr/>
        </p:nvSpPr>
        <p:spPr>
          <a:xfrm>
            <a:off x="1618442" y="1731215"/>
            <a:ext cx="9645303" cy="4088296"/>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xmlns="" id="{FC6748FC-D018-4E45-9AFD-BDAFB41ACBAC}"/>
              </a:ext>
            </a:extLst>
          </p:cNvPr>
          <p:cNvPicPr>
            <a:picLocks noChangeAspect="1"/>
          </p:cNvPicPr>
          <p:nvPr/>
        </p:nvPicPr>
        <p:blipFill>
          <a:blip r:embed="rId3"/>
          <a:stretch>
            <a:fillRect/>
          </a:stretch>
        </p:blipFill>
        <p:spPr>
          <a:xfrm>
            <a:off x="2213995" y="3200322"/>
            <a:ext cx="8693649" cy="1798476"/>
          </a:xfrm>
          <a:prstGeom prst="rect">
            <a:avLst/>
          </a:prstGeom>
        </p:spPr>
      </p:pic>
      <p:grpSp>
        <p:nvGrpSpPr>
          <p:cNvPr id="6" name="组合 53">
            <a:extLst>
              <a:ext uri="{FF2B5EF4-FFF2-40B4-BE49-F238E27FC236}">
                <a16:creationId xmlns:a16="http://schemas.microsoft.com/office/drawing/2014/main" xmlns="" id="{BF0A5B4B-FBB1-41A2-AC99-E5B506667AEE}"/>
              </a:ext>
            </a:extLst>
          </p:cNvPr>
          <p:cNvGrpSpPr/>
          <p:nvPr/>
        </p:nvGrpSpPr>
        <p:grpSpPr>
          <a:xfrm>
            <a:off x="4334277" y="1144815"/>
            <a:ext cx="3529523" cy="1739137"/>
            <a:chOff x="9564105" y="-41534"/>
            <a:chExt cx="1942865" cy="1411513"/>
          </a:xfrm>
        </p:grpSpPr>
        <p:sp>
          <p:nvSpPr>
            <p:cNvPr id="7" name="圆角矩形 46">
              <a:extLst>
                <a:ext uri="{FF2B5EF4-FFF2-40B4-BE49-F238E27FC236}">
                  <a16:creationId xmlns:a16="http://schemas.microsoft.com/office/drawing/2014/main" xmlns="" id="{FD2160AB-1E02-495E-BDF0-719CD8A1C81C}"/>
                </a:ext>
              </a:extLst>
            </p:cNvPr>
            <p:cNvSpPr/>
            <p:nvPr/>
          </p:nvSpPr>
          <p:spPr>
            <a:xfrm>
              <a:off x="9564105" y="608375"/>
              <a:ext cx="1942865" cy="761604"/>
            </a:xfrm>
            <a:prstGeom prst="roundRect">
              <a:avLst>
                <a:gd name="adj" fmla="val 9069"/>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等线" panose="02010600030101010101" pitchFamily="2" charset="-122"/>
                <a:cs typeface="+mn-cs"/>
              </a:endParaRPr>
            </a:p>
          </p:txBody>
        </p:sp>
        <p:grpSp>
          <p:nvGrpSpPr>
            <p:cNvPr id="8" name="组合 47">
              <a:extLst>
                <a:ext uri="{FF2B5EF4-FFF2-40B4-BE49-F238E27FC236}">
                  <a16:creationId xmlns:a16="http://schemas.microsoft.com/office/drawing/2014/main" xmlns="" id="{5B87A247-B184-46E5-9431-44175551230E}"/>
                </a:ext>
              </a:extLst>
            </p:cNvPr>
            <p:cNvGrpSpPr/>
            <p:nvPr/>
          </p:nvGrpSpPr>
          <p:grpSpPr>
            <a:xfrm>
              <a:off x="9932705" y="-41534"/>
              <a:ext cx="131459" cy="696270"/>
              <a:chOff x="2258684" y="533582"/>
              <a:chExt cx="303045" cy="1605072"/>
            </a:xfrm>
            <a:effectLst/>
          </p:grpSpPr>
          <p:pic>
            <p:nvPicPr>
              <p:cNvPr id="12" name="图片 51">
                <a:extLst>
                  <a:ext uri="{FF2B5EF4-FFF2-40B4-BE49-F238E27FC236}">
                    <a16:creationId xmlns:a16="http://schemas.microsoft.com/office/drawing/2014/main" xmlns="" id="{B6568E88-DD52-4895-AC1F-ADCC71013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3" name="直接连接符 52">
                <a:extLst>
                  <a:ext uri="{FF2B5EF4-FFF2-40B4-BE49-F238E27FC236}">
                    <a16:creationId xmlns:a16="http://schemas.microsoft.com/office/drawing/2014/main" xmlns="" id="{1BC62421-E273-4381-9923-AD998BA1613E}"/>
                  </a:ext>
                </a:extLst>
              </p:cNvPr>
              <p:cNvCxnSpPr>
                <a:cxnSpLocks/>
              </p:cNvCxnSpPr>
              <p:nvPr/>
            </p:nvCxnSpPr>
            <p:spPr>
              <a:xfrm>
                <a:off x="2397629" y="533582"/>
                <a:ext cx="0" cy="1274576"/>
              </a:xfrm>
              <a:prstGeom prst="line">
                <a:avLst/>
              </a:prstGeom>
              <a:noFill/>
              <a:ln w="6350" cap="flat" cmpd="sng" algn="ctr">
                <a:solidFill>
                  <a:srgbClr val="3C3B37"/>
                </a:solidFill>
                <a:prstDash val="solid"/>
                <a:miter lim="800000"/>
              </a:ln>
              <a:effectLst>
                <a:outerShdw blurRad="50800" dir="2700000" algn="tl" rotWithShape="0">
                  <a:prstClr val="black">
                    <a:alpha val="40000"/>
                  </a:prstClr>
                </a:outerShdw>
              </a:effectLst>
            </p:spPr>
          </p:cxnSp>
        </p:grpSp>
        <p:grpSp>
          <p:nvGrpSpPr>
            <p:cNvPr id="9" name="组合 48">
              <a:extLst>
                <a:ext uri="{FF2B5EF4-FFF2-40B4-BE49-F238E27FC236}">
                  <a16:creationId xmlns:a16="http://schemas.microsoft.com/office/drawing/2014/main" xmlns="" id="{24B55E63-49B7-491E-9F52-84BE746B781E}"/>
                </a:ext>
              </a:extLst>
            </p:cNvPr>
            <p:cNvGrpSpPr/>
            <p:nvPr/>
          </p:nvGrpSpPr>
          <p:grpSpPr>
            <a:xfrm>
              <a:off x="11076315" y="-41534"/>
              <a:ext cx="131459" cy="696270"/>
              <a:chOff x="2279650" y="533582"/>
              <a:chExt cx="303045" cy="1605072"/>
            </a:xfrm>
            <a:effectLst/>
          </p:grpSpPr>
          <p:pic>
            <p:nvPicPr>
              <p:cNvPr id="10" name="图片 49">
                <a:extLst>
                  <a:ext uri="{FF2B5EF4-FFF2-40B4-BE49-F238E27FC236}">
                    <a16:creationId xmlns:a16="http://schemas.microsoft.com/office/drawing/2014/main" xmlns="" id="{008CD798-5849-4E9A-8E56-A57ACF2AE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1" name="直接连接符 50">
                <a:extLst>
                  <a:ext uri="{FF2B5EF4-FFF2-40B4-BE49-F238E27FC236}">
                    <a16:creationId xmlns:a16="http://schemas.microsoft.com/office/drawing/2014/main" xmlns="" id="{712575B5-66B0-40A1-B857-D2AD9A9D2235}"/>
                  </a:ext>
                </a:extLst>
              </p:cNvPr>
              <p:cNvCxnSpPr>
                <a:cxnSpLocks/>
              </p:cNvCxnSpPr>
              <p:nvPr/>
            </p:nvCxnSpPr>
            <p:spPr>
              <a:xfrm flipH="1">
                <a:off x="2416063" y="533582"/>
                <a:ext cx="15109" cy="1274576"/>
              </a:xfrm>
              <a:prstGeom prst="line">
                <a:avLst/>
              </a:prstGeom>
              <a:noFill/>
              <a:ln w="6350" cap="flat" cmpd="sng" algn="ctr">
                <a:solidFill>
                  <a:srgbClr val="3C3B37"/>
                </a:solidFill>
                <a:prstDash val="solid"/>
                <a:miter lim="800000"/>
              </a:ln>
              <a:effectLst>
                <a:outerShdw blurRad="50800" dir="2700000" algn="tl" rotWithShape="0">
                  <a:prstClr val="black">
                    <a:alpha val="40000"/>
                  </a:prstClr>
                </a:outerShdw>
              </a:effectLst>
            </p:spPr>
          </p:cxnSp>
        </p:grpSp>
      </p:grpSp>
      <p:grpSp>
        <p:nvGrpSpPr>
          <p:cNvPr id="15" name="Group 14">
            <a:extLst>
              <a:ext uri="{FF2B5EF4-FFF2-40B4-BE49-F238E27FC236}">
                <a16:creationId xmlns:a16="http://schemas.microsoft.com/office/drawing/2014/main" xmlns="" id="{9A896557-63F3-41D2-B9EF-43B7B71334F3}"/>
              </a:ext>
            </a:extLst>
          </p:cNvPr>
          <p:cNvGrpSpPr/>
          <p:nvPr/>
        </p:nvGrpSpPr>
        <p:grpSpPr>
          <a:xfrm>
            <a:off x="2677068" y="514012"/>
            <a:ext cx="6843940" cy="781183"/>
            <a:chOff x="2873170" y="343910"/>
            <a:chExt cx="4312010" cy="1280575"/>
          </a:xfrm>
        </p:grpSpPr>
        <p:sp>
          <p:nvSpPr>
            <p:cNvPr id="16" name="îṥḷíďê">
              <a:extLst>
                <a:ext uri="{FF2B5EF4-FFF2-40B4-BE49-F238E27FC236}">
                  <a16:creationId xmlns:a16="http://schemas.microsoft.com/office/drawing/2014/main" xmlns="" id="{B56ED98F-6FA4-4CC5-A5D8-213DBF2A7706}"/>
                </a:ext>
              </a:extLst>
            </p:cNvPr>
            <p:cNvSpPr/>
            <p:nvPr/>
          </p:nvSpPr>
          <p:spPr bwMode="auto">
            <a:xfrm>
              <a:off x="2873170" y="343910"/>
              <a:ext cx="4312010" cy="1280575"/>
            </a:xfrm>
            <a:prstGeom prst="roundRect">
              <a:avLst>
                <a:gd name="adj" fmla="val 50000"/>
              </a:avLst>
            </a:prstGeom>
            <a:solidFill>
              <a:sysClr val="window" lastClr="FFFFFF"/>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a:ea typeface="等线" panose="02010600030101010101" pitchFamily="2" charset="-122"/>
                <a:cs typeface="+mn-cs"/>
              </a:endParaRPr>
            </a:p>
          </p:txBody>
        </p:sp>
        <p:sp>
          <p:nvSpPr>
            <p:cNvPr id="17" name="Google Shape;5317;p41">
              <a:extLst>
                <a:ext uri="{FF2B5EF4-FFF2-40B4-BE49-F238E27FC236}">
                  <a16:creationId xmlns:a16="http://schemas.microsoft.com/office/drawing/2014/main" xmlns="" id="{F9B295E5-514F-4A23-BE3A-E71C7AD616F0}"/>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endParaRPr>
            </a:p>
          </p:txBody>
        </p:sp>
      </p:grpSp>
      <p:pic>
        <p:nvPicPr>
          <p:cNvPr id="20" name="Picture 19" descr="Logo&#10;&#10;Description automatically generated">
            <a:extLst>
              <a:ext uri="{FF2B5EF4-FFF2-40B4-BE49-F238E27FC236}">
                <a16:creationId xmlns:a16="http://schemas.microsoft.com/office/drawing/2014/main" xmlns="" id="{0505EFC7-D43A-4F10-92A2-1B4DD90DBE03}"/>
              </a:ext>
            </a:extLst>
          </p:cNvPr>
          <p:cNvPicPr>
            <a:picLocks noChangeAspect="1"/>
          </p:cNvPicPr>
          <p:nvPr/>
        </p:nvPicPr>
        <p:blipFill>
          <a:blip r:embed="rId5" cstate="print">
            <a:duotone>
              <a:prstClr val="black"/>
              <a:srgbClr val="5B9BD5">
                <a:tint val="45000"/>
                <a:satMod val="400000"/>
              </a:srgbClr>
            </a:duotone>
            <a:extLst>
              <a:ext uri="{BEBA8EAE-BF5A-486C-A8C5-ECC9F3942E4B}">
                <a14:imgProps xmlns:a14="http://schemas.microsoft.com/office/drawing/2010/main">
                  <a14:imgLayer r:embed="rId6">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74236" y="1826051"/>
            <a:ext cx="3894776" cy="1315616"/>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53" presetClass="entr" presetSubtype="16" fill="hold"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11">
            <a:extLst>
              <a:ext uri="{FF2B5EF4-FFF2-40B4-BE49-F238E27FC236}">
                <a16:creationId xmlns:a16="http://schemas.microsoft.com/office/drawing/2014/main" xmlns="" id="{4D557D08-0269-4617-8B67-D3E9E1270238}"/>
              </a:ext>
            </a:extLst>
          </p:cNvPr>
          <p:cNvGrpSpPr/>
          <p:nvPr/>
        </p:nvGrpSpPr>
        <p:grpSpPr>
          <a:xfrm>
            <a:off x="2058474" y="466049"/>
            <a:ext cx="8218267" cy="705393"/>
            <a:chOff x="2803210" y="806630"/>
            <a:chExt cx="6596743" cy="705393"/>
          </a:xfrm>
        </p:grpSpPr>
        <p:cxnSp>
          <p:nvCxnSpPr>
            <p:cNvPr id="36" name="直接连接符 12">
              <a:extLst>
                <a:ext uri="{FF2B5EF4-FFF2-40B4-BE49-F238E27FC236}">
                  <a16:creationId xmlns:a16="http://schemas.microsoft.com/office/drawing/2014/main" xmlns="" id="{D0470CDD-F8C3-4499-9EA4-4B1AA8C3FFF4}"/>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矩形: 圆角 13">
              <a:extLst>
                <a:ext uri="{FF2B5EF4-FFF2-40B4-BE49-F238E27FC236}">
                  <a16:creationId xmlns:a16="http://schemas.microsoft.com/office/drawing/2014/main" xmlns="" id="{942A7B7E-04DD-4272-A203-85F255E570D7}"/>
                </a:ext>
              </a:extLst>
            </p:cNvPr>
            <p:cNvSpPr/>
            <p:nvPr userDrawn="1"/>
          </p:nvSpPr>
          <p:spPr>
            <a:xfrm>
              <a:off x="3380934" y="806630"/>
              <a:ext cx="5430129" cy="705393"/>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3956136" y="564868"/>
            <a:ext cx="4374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Quan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sát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1" i="0" u="none" strike="noStrike" kern="1200" cap="none" spc="0" normalizeH="0" baseline="0" noProof="0" dirty="0">
                <a:ln>
                  <a:noFill/>
                </a:ln>
                <a:solidFill>
                  <a:prstClr val="black"/>
                </a:solidFill>
                <a:effectLst/>
                <a:uLnTx/>
                <a:uFillTx/>
                <a:latin typeface="HP001 4 hàng" panose="020B0603050302020204" pitchFamily="34" charset="0"/>
                <a:ea typeface="字魂80号-萌趣小鱼体" panose="00000500000000000000" pitchFamily="2" charset="-122"/>
                <a:cs typeface="Calibri" panose="020F0502020204030204" pitchFamily="34" charset="0"/>
              </a:rPr>
              <a:t>L</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cxnSp>
        <p:nvCxnSpPr>
          <p:cNvPr id="19" name="Straight Arrow Connector 18">
            <a:extLst>
              <a:ext uri="{FF2B5EF4-FFF2-40B4-BE49-F238E27FC236}">
                <a16:creationId xmlns:a16="http://schemas.microsoft.com/office/drawing/2014/main" xmlns="" id="{12538AFD-7783-4649-95BF-45E66CFED287}"/>
              </a:ext>
            </a:extLst>
          </p:cNvPr>
          <p:cNvCxnSpPr/>
          <p:nvPr/>
        </p:nvCxnSpPr>
        <p:spPr>
          <a:xfrm>
            <a:off x="7241706" y="3223607"/>
            <a:ext cx="0" cy="2292163"/>
          </a:xfrm>
          <a:prstGeom prst="straightConnector1">
            <a:avLst/>
          </a:prstGeom>
          <a:noFill/>
          <a:ln w="28575" cap="flat" cmpd="sng" algn="ctr">
            <a:solidFill>
              <a:srgbClr val="434343">
                <a:lumMod val="75000"/>
              </a:srgbClr>
            </a:solidFill>
            <a:prstDash val="solid"/>
            <a:headEnd type="triangle"/>
            <a:tailEnd type="triangle"/>
          </a:ln>
          <a:effectLst/>
        </p:spPr>
      </p:cxnSp>
      <p:sp>
        <p:nvSpPr>
          <p:cNvPr id="27" name="Rectangle 26">
            <a:extLst>
              <a:ext uri="{FF2B5EF4-FFF2-40B4-BE49-F238E27FC236}">
                <a16:creationId xmlns:a16="http://schemas.microsoft.com/office/drawing/2014/main" xmlns="" id="{73E2615A-BA44-47BE-A1D4-84F0A63585F3}"/>
              </a:ext>
            </a:extLst>
          </p:cNvPr>
          <p:cNvSpPr/>
          <p:nvPr/>
        </p:nvSpPr>
        <p:spPr>
          <a:xfrm>
            <a:off x="328398" y="1741414"/>
            <a:ext cx="370284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Chữ</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hoa</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L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được</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tạo</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bởi</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lang="en-US" sz="2800" b="1" kern="0" dirty="0">
                <a:solidFill>
                  <a:srgbClr val="F40909"/>
                </a:solidFill>
                <a:latin typeface="Calibri" panose="020F0502020204030204" pitchFamily="34" charset="0"/>
                <a:cs typeface="Calibri" panose="020F0502020204030204" pitchFamily="34" charset="0"/>
                <a:sym typeface="Arial"/>
              </a:rPr>
              <a:t>3</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nét</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cơ</a:t>
            </a:r>
            <a:r>
              <a:rPr kumimoji="0" lang="en-US" sz="2800" b="1" i="0" u="none" strike="noStrike" kern="0" cap="none" spc="0" normalizeH="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bản</a:t>
            </a:r>
            <a:r>
              <a:rPr kumimoji="0" lang="en-US" sz="28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p>
        </p:txBody>
      </p:sp>
      <p:grpSp>
        <p:nvGrpSpPr>
          <p:cNvPr id="42" name="Group 41">
            <a:extLst>
              <a:ext uri="{FF2B5EF4-FFF2-40B4-BE49-F238E27FC236}">
                <a16:creationId xmlns:a16="http://schemas.microsoft.com/office/drawing/2014/main" xmlns="" id="{CE9382C0-2228-4FAC-BB1B-ACBF7C67F34A}"/>
              </a:ext>
            </a:extLst>
          </p:cNvPr>
          <p:cNvGrpSpPr/>
          <p:nvPr/>
        </p:nvGrpSpPr>
        <p:grpSpPr>
          <a:xfrm>
            <a:off x="4428901" y="2173129"/>
            <a:ext cx="3480453" cy="3391876"/>
            <a:chOff x="2575779" y="1242084"/>
            <a:chExt cx="3480453" cy="3391876"/>
          </a:xfrm>
        </p:grpSpPr>
        <p:pic>
          <p:nvPicPr>
            <p:cNvPr id="43" name="Picture 42">
              <a:extLst>
                <a:ext uri="{FF2B5EF4-FFF2-40B4-BE49-F238E27FC236}">
                  <a16:creationId xmlns:a16="http://schemas.microsoft.com/office/drawing/2014/main" xmlns="" id="{2D19ED3F-DBA1-4F97-A353-792A870524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75779" y="1242084"/>
              <a:ext cx="3461915" cy="3386928"/>
            </a:xfrm>
            <a:prstGeom prst="rect">
              <a:avLst/>
            </a:prstGeom>
          </p:spPr>
        </p:pic>
        <p:cxnSp>
          <p:nvCxnSpPr>
            <p:cNvPr id="44" name="Straight Connector 43">
              <a:extLst>
                <a:ext uri="{FF2B5EF4-FFF2-40B4-BE49-F238E27FC236}">
                  <a16:creationId xmlns:a16="http://schemas.microsoft.com/office/drawing/2014/main" xmlns="" id="{C0763806-4960-4B40-88EF-4D272B8A8168}"/>
                </a:ext>
              </a:extLst>
            </p:cNvPr>
            <p:cNvCxnSpPr/>
            <p:nvPr/>
          </p:nvCxnSpPr>
          <p:spPr>
            <a:xfrm>
              <a:off x="2606000" y="1253898"/>
              <a:ext cx="34502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6637F1BE-EC2C-4BBF-8D17-54EA2C7C62CF}"/>
                </a:ext>
              </a:extLst>
            </p:cNvPr>
            <p:cNvCxnSpPr/>
            <p:nvPr/>
          </p:nvCxnSpPr>
          <p:spPr>
            <a:xfrm>
              <a:off x="2606000" y="4633960"/>
              <a:ext cx="345023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xmlns="" id="{5E67987D-CFC5-4941-B2E7-B1F96366389F}"/>
              </a:ext>
            </a:extLst>
          </p:cNvPr>
          <p:cNvSpPr/>
          <p:nvPr/>
        </p:nvSpPr>
        <p:spPr>
          <a:xfrm>
            <a:off x="7909354" y="3369918"/>
            <a:ext cx="1866217" cy="107721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40909"/>
                </a:solidFill>
                <a:effectLst/>
                <a:uLnTx/>
                <a:uFillTx/>
                <a:latin typeface="Arial" panose="020B0604020202020204" pitchFamily="34" charset="0"/>
                <a:ea typeface="+mn-ea"/>
                <a:cs typeface="Arial"/>
                <a:sym typeface="Arial"/>
              </a:rPr>
              <a:t>2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F40909"/>
                </a:solidFill>
                <a:effectLst/>
                <a:uLnTx/>
                <a:uFillTx/>
                <a:latin typeface="Arial" panose="020B0604020202020204" pitchFamily="34" charset="0"/>
                <a:ea typeface="+mn-ea"/>
                <a:cs typeface="Arial"/>
                <a:sym typeface="Arial"/>
              </a:rPr>
              <a:t>ô ly rưỡi</a:t>
            </a:r>
          </a:p>
        </p:txBody>
      </p:sp>
      <p:sp>
        <p:nvSpPr>
          <p:cNvPr id="29" name="Rectangle 28">
            <a:extLst>
              <a:ext uri="{FF2B5EF4-FFF2-40B4-BE49-F238E27FC236}">
                <a16:creationId xmlns:a16="http://schemas.microsoft.com/office/drawing/2014/main" xmlns="" id="{02798AAF-2F02-43D2-BE4D-09037458DEF1}"/>
              </a:ext>
            </a:extLst>
          </p:cNvPr>
          <p:cNvSpPr/>
          <p:nvPr/>
        </p:nvSpPr>
        <p:spPr>
          <a:xfrm>
            <a:off x="5426712" y="5765572"/>
            <a:ext cx="109517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2 ô</a:t>
            </a:r>
            <a:r>
              <a:rPr kumimoji="0" lang="en-US" sz="3200" b="1" i="0" u="none" strike="noStrike" kern="0" cap="none" spc="0" normalizeH="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noProof="0" dirty="0" err="1">
                <a:ln>
                  <a:noFill/>
                </a:ln>
                <a:solidFill>
                  <a:srgbClr val="F40909"/>
                </a:solidFill>
                <a:effectLst/>
                <a:uLnTx/>
                <a:uFillTx/>
                <a:latin typeface="Calibri" panose="020F0502020204030204" pitchFamily="34" charset="0"/>
                <a:ea typeface="+mn-ea"/>
                <a:cs typeface="Calibri" panose="020F0502020204030204" pitchFamily="34" charset="0"/>
                <a:sym typeface="Arial"/>
              </a:rPr>
              <a:t>ly</a:t>
            </a:r>
            <a:endParaRPr kumimoji="0" lang="en-US" sz="3200" b="1" i="0" u="none" strike="noStrike" kern="0" cap="none" spc="0" normalizeH="0" baseline="0" noProof="0" dirty="0">
              <a:ln>
                <a:noFill/>
              </a:ln>
              <a:solidFill>
                <a:srgbClr val="F40909"/>
              </a:solidFill>
              <a:effectLst/>
              <a:uLnTx/>
              <a:uFillTx/>
              <a:latin typeface="Calibri" panose="020F0502020204030204" pitchFamily="34" charset="0"/>
              <a:ea typeface="+mn-ea"/>
              <a:cs typeface="Calibri" panose="020F0502020204030204" pitchFamily="34" charset="0"/>
              <a:sym typeface="Arial"/>
            </a:endParaRPr>
          </a:p>
        </p:txBody>
      </p:sp>
      <p:cxnSp>
        <p:nvCxnSpPr>
          <p:cNvPr id="30" name="Straight Arrow Connector 29">
            <a:extLst>
              <a:ext uri="{FF2B5EF4-FFF2-40B4-BE49-F238E27FC236}">
                <a16:creationId xmlns:a16="http://schemas.microsoft.com/office/drawing/2014/main" xmlns="" id="{3813F3CB-0A3B-4440-B157-232E3D0E1994}"/>
              </a:ext>
            </a:extLst>
          </p:cNvPr>
          <p:cNvCxnSpPr/>
          <p:nvPr/>
        </p:nvCxnSpPr>
        <p:spPr>
          <a:xfrm flipH="1">
            <a:off x="4496607" y="5788374"/>
            <a:ext cx="2780270" cy="0"/>
          </a:xfrm>
          <a:prstGeom prst="straightConnector1">
            <a:avLst/>
          </a:prstGeom>
          <a:noFill/>
          <a:ln w="28575" cap="flat" cmpd="sng" algn="ctr">
            <a:solidFill>
              <a:srgbClr val="434343">
                <a:lumMod val="75000"/>
              </a:srgbClr>
            </a:solidFill>
            <a:prstDash val="solid"/>
            <a:headEnd type="triangle"/>
            <a:tailEnd type="triangle"/>
          </a:ln>
          <a:effectLst/>
        </p:spPr>
      </p:cxnSp>
      <p:sp>
        <p:nvSpPr>
          <p:cNvPr id="31" name="Rectangle 30">
            <a:extLst>
              <a:ext uri="{FF2B5EF4-FFF2-40B4-BE49-F238E27FC236}">
                <a16:creationId xmlns:a16="http://schemas.microsoft.com/office/drawing/2014/main" xmlns="" id="{BE3428A0-B3F6-4DA4-AD27-E16FC22986CF}"/>
              </a:ext>
            </a:extLst>
          </p:cNvPr>
          <p:cNvSpPr/>
          <p:nvPr/>
        </p:nvSpPr>
        <p:spPr>
          <a:xfrm>
            <a:off x="1152453" y="4369688"/>
            <a:ext cx="1736373" cy="1077218"/>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nét</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lượn</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dọc</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46" name="Straight Arrow Connector 45">
            <a:extLst>
              <a:ext uri="{FF2B5EF4-FFF2-40B4-BE49-F238E27FC236}">
                <a16:creationId xmlns:a16="http://schemas.microsoft.com/office/drawing/2014/main" xmlns="" id="{8958D046-FA69-4622-ABCB-D2C79F9055B6}"/>
              </a:ext>
            </a:extLst>
          </p:cNvPr>
          <p:cNvCxnSpPr>
            <a:cxnSpLocks/>
          </p:cNvCxnSpPr>
          <p:nvPr/>
        </p:nvCxnSpPr>
        <p:spPr>
          <a:xfrm flipV="1">
            <a:off x="3441724" y="4714875"/>
            <a:ext cx="2168501" cy="382532"/>
          </a:xfrm>
          <a:prstGeom prst="straightConnector1">
            <a:avLst/>
          </a:prstGeom>
          <a:noFill/>
          <a:ln w="28575" cap="flat" cmpd="sng" algn="ctr">
            <a:solidFill>
              <a:srgbClr val="FF0000"/>
            </a:solidFill>
            <a:prstDash val="lgDash"/>
            <a:tailEnd type="triangle"/>
          </a:ln>
          <a:effectLst/>
        </p:spPr>
      </p:cxnSp>
      <p:sp>
        <p:nvSpPr>
          <p:cNvPr id="47" name="Rectangle 46">
            <a:extLst>
              <a:ext uri="{FF2B5EF4-FFF2-40B4-BE49-F238E27FC236}">
                <a16:creationId xmlns:a16="http://schemas.microsoft.com/office/drawing/2014/main" xmlns="" id="{8A173189-9989-4B06-9334-B55DDB43BA16}"/>
              </a:ext>
            </a:extLst>
          </p:cNvPr>
          <p:cNvSpPr/>
          <p:nvPr/>
        </p:nvSpPr>
        <p:spPr>
          <a:xfrm>
            <a:off x="701683" y="3369918"/>
            <a:ext cx="2592376" cy="58477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nét</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cong</a:t>
            </a: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dưới</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48" name="Straight Arrow Connector 47">
            <a:extLst>
              <a:ext uri="{FF2B5EF4-FFF2-40B4-BE49-F238E27FC236}">
                <a16:creationId xmlns:a16="http://schemas.microsoft.com/office/drawing/2014/main" xmlns="" id="{2DD70722-9FD4-4E78-B5E0-0D1C9576B65E}"/>
              </a:ext>
            </a:extLst>
          </p:cNvPr>
          <p:cNvCxnSpPr>
            <a:cxnSpLocks/>
          </p:cNvCxnSpPr>
          <p:nvPr/>
        </p:nvCxnSpPr>
        <p:spPr>
          <a:xfrm flipV="1">
            <a:off x="3387704" y="3105150"/>
            <a:ext cx="1450996" cy="730558"/>
          </a:xfrm>
          <a:prstGeom prst="straightConnector1">
            <a:avLst/>
          </a:prstGeom>
          <a:noFill/>
          <a:ln w="28575" cap="flat" cmpd="sng" algn="ctr">
            <a:solidFill>
              <a:srgbClr val="FF0000"/>
            </a:solidFill>
            <a:prstDash val="lgDash"/>
            <a:tailEnd type="triangle"/>
          </a:ln>
          <a:effectLst/>
        </p:spPr>
      </p:cxnSp>
      <p:sp>
        <p:nvSpPr>
          <p:cNvPr id="51" name="Rectangle 50">
            <a:extLst>
              <a:ext uri="{FF2B5EF4-FFF2-40B4-BE49-F238E27FC236}">
                <a16:creationId xmlns:a16="http://schemas.microsoft.com/office/drawing/2014/main" xmlns="" id="{2116A540-AD46-4C47-8BA3-C008FDCB82D6}"/>
              </a:ext>
            </a:extLst>
          </p:cNvPr>
          <p:cNvSpPr/>
          <p:nvPr/>
        </p:nvSpPr>
        <p:spPr>
          <a:xfrm>
            <a:off x="8151864" y="4581966"/>
            <a:ext cx="2398413" cy="1569660"/>
          </a:xfrm>
          <a:prstGeom prst="rect">
            <a:avLst/>
          </a:prstGeom>
          <a:noFill/>
        </p:spPr>
        <p:txBody>
          <a:bodyPr wrap="square">
            <a:spAutoFit/>
          </a:bodyPr>
          <a:lstStyle/>
          <a:p>
            <a:pPr lvl="0" algn="ctr">
              <a:buClr>
                <a:srgbClr val="000000"/>
              </a:buClr>
              <a:defRPr/>
            </a:pPr>
            <a:r>
              <a:rPr lang="en-US" sz="3200" b="1" kern="0" dirty="0" err="1">
                <a:solidFill>
                  <a:srgbClr val="000000"/>
                </a:solidFill>
                <a:latin typeface="Calibri" panose="020F0502020204030204" pitchFamily="34" charset="0"/>
                <a:cs typeface="Calibri" panose="020F0502020204030204" pitchFamily="34" charset="0"/>
                <a:sym typeface="Arial"/>
              </a:rPr>
              <a:t>nét</a:t>
            </a:r>
            <a:r>
              <a:rPr lang="en-US" sz="3200" b="1" kern="0" dirty="0">
                <a:solidFill>
                  <a:srgbClr val="000000"/>
                </a:solidFill>
                <a:latin typeface="Calibri" panose="020F0502020204030204" pitchFamily="34" charset="0"/>
                <a:cs typeface="Calibri" panose="020F0502020204030204" pitchFamily="34" charset="0"/>
                <a:sym typeface="Arial"/>
              </a:rPr>
              <a:t> l</a:t>
            </a:r>
            <a:r>
              <a:rPr lang="vi-VN" sz="3200" b="1" kern="0" dirty="0">
                <a:solidFill>
                  <a:srgbClr val="000000"/>
                </a:solidFill>
                <a:latin typeface="Calibri" panose="020F0502020204030204" pitchFamily="34" charset="0"/>
                <a:cs typeface="Calibri" panose="020F0502020204030204" pitchFamily="34" charset="0"/>
                <a:sym typeface="Arial"/>
              </a:rPr>
              <a:t>ượn ngang nối liền nhau</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52" name="Straight Arrow Connector 51">
            <a:extLst>
              <a:ext uri="{FF2B5EF4-FFF2-40B4-BE49-F238E27FC236}">
                <a16:creationId xmlns:a16="http://schemas.microsoft.com/office/drawing/2014/main" xmlns="" id="{87689C62-F1C1-4FB0-A3C2-240EC40E93A1}"/>
              </a:ext>
            </a:extLst>
          </p:cNvPr>
          <p:cNvCxnSpPr>
            <a:cxnSpLocks/>
          </p:cNvCxnSpPr>
          <p:nvPr/>
        </p:nvCxnSpPr>
        <p:spPr>
          <a:xfrm flipH="1">
            <a:off x="6640286" y="5028509"/>
            <a:ext cx="1667776" cy="327262"/>
          </a:xfrm>
          <a:prstGeom prst="straightConnector1">
            <a:avLst/>
          </a:prstGeom>
          <a:noFill/>
          <a:ln w="28575" cap="flat" cmpd="sng" algn="ctr">
            <a:solidFill>
              <a:srgbClr val="FF0000"/>
            </a:solidFill>
            <a:prstDash val="lgDash"/>
            <a:tailEnd type="triangle"/>
          </a:ln>
          <a:effectLst/>
        </p:spPr>
      </p:cxnSp>
      <p:cxnSp>
        <p:nvCxnSpPr>
          <p:cNvPr id="53" name="Straight Arrow Connector 52">
            <a:extLst>
              <a:ext uri="{FF2B5EF4-FFF2-40B4-BE49-F238E27FC236}">
                <a16:creationId xmlns:a16="http://schemas.microsoft.com/office/drawing/2014/main" xmlns="" id="{761C718C-C5D3-4E7A-8750-C885474D0861}"/>
              </a:ext>
            </a:extLst>
          </p:cNvPr>
          <p:cNvCxnSpPr>
            <a:cxnSpLocks/>
          </p:cNvCxnSpPr>
          <p:nvPr/>
        </p:nvCxnSpPr>
        <p:spPr>
          <a:xfrm>
            <a:off x="7934102" y="2749899"/>
            <a:ext cx="0" cy="2717451"/>
          </a:xfrm>
          <a:prstGeom prst="straightConnector1">
            <a:avLst/>
          </a:prstGeom>
          <a:noFill/>
          <a:ln w="28575" cap="flat" cmpd="sng" algn="ctr">
            <a:solidFill>
              <a:srgbClr val="434343">
                <a:lumMod val="75000"/>
              </a:srgbClr>
            </a:solidFill>
            <a:prstDash val="solid"/>
            <a:headEnd type="triangle"/>
            <a:tailEnd type="triangle"/>
          </a:ln>
          <a:effectLst/>
        </p:spPr>
      </p:cxnSp>
    </p:spTree>
    <p:extLst>
      <p:ext uri="{BB962C8B-B14F-4D97-AF65-F5344CB8AC3E}">
        <p14:creationId xmlns:p14="http://schemas.microsoft.com/office/powerpoint/2010/main" val="45884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down)">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down)">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down)">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down)">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6" grpId="0"/>
      <p:bldP spid="29" grpId="0"/>
      <p:bldP spid="31" grpId="0"/>
      <p:bldP spid="47"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1">
            <a:extLst>
              <a:ext uri="{FF2B5EF4-FFF2-40B4-BE49-F238E27FC236}">
                <a16:creationId xmlns:a16="http://schemas.microsoft.com/office/drawing/2014/main" xmlns="" id="{4D557D08-0269-4617-8B67-D3E9E1270238}"/>
              </a:ext>
            </a:extLst>
          </p:cNvPr>
          <p:cNvGrpSpPr/>
          <p:nvPr/>
        </p:nvGrpSpPr>
        <p:grpSpPr>
          <a:xfrm>
            <a:off x="2043143" y="314261"/>
            <a:ext cx="8218267" cy="705393"/>
            <a:chOff x="2803210" y="806630"/>
            <a:chExt cx="6596743" cy="705393"/>
          </a:xfrm>
        </p:grpSpPr>
        <p:cxnSp>
          <p:nvCxnSpPr>
            <p:cNvPr id="12" name="直接连接符 12">
              <a:extLst>
                <a:ext uri="{FF2B5EF4-FFF2-40B4-BE49-F238E27FC236}">
                  <a16:creationId xmlns:a16="http://schemas.microsoft.com/office/drawing/2014/main" xmlns="" id="{D0470CDD-F8C3-4499-9EA4-4B1AA8C3FFF4}"/>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矩形: 圆角 13">
              <a:extLst>
                <a:ext uri="{FF2B5EF4-FFF2-40B4-BE49-F238E27FC236}">
                  <a16:creationId xmlns:a16="http://schemas.microsoft.com/office/drawing/2014/main" xmlns="" id="{942A7B7E-04DD-4272-A203-85F255E570D7}"/>
                </a:ext>
              </a:extLst>
            </p:cNvPr>
            <p:cNvSpPr/>
            <p:nvPr userDrawn="1"/>
          </p:nvSpPr>
          <p:spPr>
            <a:xfrm>
              <a:off x="3380934" y="806630"/>
              <a:ext cx="5430129" cy="705393"/>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4" name="矩形 1">
            <a:extLst>
              <a:ext uri="{FF2B5EF4-FFF2-40B4-BE49-F238E27FC236}">
                <a16:creationId xmlns:a16="http://schemas.microsoft.com/office/drawing/2014/main" xmlns="" id="{0988A668-71A5-4AB8-AD1D-B00750CEA836}"/>
              </a:ext>
            </a:extLst>
          </p:cNvPr>
          <p:cNvSpPr/>
          <p:nvPr/>
        </p:nvSpPr>
        <p:spPr>
          <a:xfrm>
            <a:off x="2975220" y="311768"/>
            <a:ext cx="635411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Quan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sát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cách</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1" i="0" u="none" strike="noStrike" kern="1200" cap="none" spc="0" normalizeH="0" baseline="0" noProof="0" dirty="0">
                <a:ln>
                  <a:noFill/>
                </a:ln>
                <a:solidFill>
                  <a:prstClr val="black"/>
                </a:solidFill>
                <a:effectLst/>
                <a:uLnTx/>
                <a:uFillTx/>
                <a:latin typeface="HP001 4 hàng" panose="020B0603050302020204" pitchFamily="34" charset="0"/>
                <a:ea typeface="字魂80号-萌趣小鱼体" panose="00000500000000000000" pitchFamily="2" charset="-122"/>
                <a:cs typeface="Calibri" panose="020F0502020204030204" pitchFamily="34" charset="0"/>
              </a:rPr>
              <a:t>L</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pic>
        <p:nvPicPr>
          <p:cNvPr id="2" name="Chữ L hoa">
            <a:hlinkClick r:id="" action="ppaction://media"/>
            <a:extLst>
              <a:ext uri="{FF2B5EF4-FFF2-40B4-BE49-F238E27FC236}">
                <a16:creationId xmlns:a16="http://schemas.microsoft.com/office/drawing/2014/main" xmlns="" id="{53A9483C-F6BE-4C82-9C03-A87D7B1C3EA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24124" y="1687711"/>
            <a:ext cx="7312025" cy="4113014"/>
          </a:xfrm>
          <a:prstGeom prst="rect">
            <a:avLst/>
          </a:prstGeom>
        </p:spPr>
      </p:pic>
    </p:spTree>
    <p:extLst>
      <p:ext uri="{BB962C8B-B14F-4D97-AF65-F5344CB8AC3E}">
        <p14:creationId xmlns:p14="http://schemas.microsoft.com/office/powerpoint/2010/main" val="197865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1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seq concurrent="1" nextAc="seek">
              <p:cTn id="17" restart="whenNotActive" fill="hold" evtFilter="cancelBubble" nodeType="interactiveSeq">
                <p:stCondLst>
                  <p:cond evt="onClick" delay="0">
                    <p:tgtEl>
                      <p:spTgt spid="2"/>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
                                        </p:tgtEl>
                                      </p:cBhvr>
                                    </p:cmd>
                                  </p:childTnLst>
                                </p:cTn>
                              </p:par>
                            </p:childTnLst>
                          </p:cTn>
                        </p:par>
                      </p:childTnLst>
                    </p:cTn>
                  </p:par>
                </p:childTnLst>
              </p:cTn>
              <p:nextCondLst>
                <p:cond evt="onClick" delay="0">
                  <p:tgtEl>
                    <p:spTgt spid="2"/>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16">
            <a:extLst>
              <a:ext uri="{FF2B5EF4-FFF2-40B4-BE49-F238E27FC236}">
                <a16:creationId xmlns:a16="http://schemas.microsoft.com/office/drawing/2014/main" xmlns="" id="{0FFFF3C6-877A-46D3-8FA8-8E2C76BD7251}"/>
              </a:ext>
            </a:extLst>
          </p:cNvPr>
          <p:cNvGrpSpPr/>
          <p:nvPr/>
        </p:nvGrpSpPr>
        <p:grpSpPr>
          <a:xfrm>
            <a:off x="1556197" y="512343"/>
            <a:ext cx="9079605" cy="737214"/>
            <a:chOff x="1648496" y="790720"/>
            <a:chExt cx="9079605" cy="737214"/>
          </a:xfrm>
        </p:grpSpPr>
        <p:cxnSp>
          <p:nvCxnSpPr>
            <p:cNvPr id="28" name="直接连接符 15">
              <a:extLst>
                <a:ext uri="{FF2B5EF4-FFF2-40B4-BE49-F238E27FC236}">
                  <a16:creationId xmlns:a16="http://schemas.microsoft.com/office/drawing/2014/main" xmlns=""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矩形: 圆角 13">
              <a:extLst>
                <a:ext uri="{FF2B5EF4-FFF2-40B4-BE49-F238E27FC236}">
                  <a16:creationId xmlns:a16="http://schemas.microsoft.com/office/drawing/2014/main" xmlns="" id="{58291B71-F84B-4749-BCDF-7BDDE8068E1F}"/>
                </a:ext>
              </a:extLst>
            </p:cNvPr>
            <p:cNvSpPr/>
            <p:nvPr userDrawn="1"/>
          </p:nvSpPr>
          <p:spPr>
            <a:xfrm>
              <a:off x="2982888" y="790720"/>
              <a:ext cx="6368400"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2933011" y="586833"/>
            <a:ext cx="636840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Cùng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luyện</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chữ</a:t>
            </a:r>
            <a:r>
              <a:rPr kumimoji="0" lang="en-US" altLang="zh-CN" sz="4000" b="0" i="0" u="none" strike="noStrike" kern="1200" cap="none" spc="0" normalizeH="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L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hoa</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grpSp>
        <p:nvGrpSpPr>
          <p:cNvPr id="15" name="Group 14"/>
          <p:cNvGrpSpPr/>
          <p:nvPr/>
        </p:nvGrpSpPr>
        <p:grpSpPr>
          <a:xfrm>
            <a:off x="1297668" y="1611722"/>
            <a:ext cx="2166889" cy="1588111"/>
            <a:chOff x="6865144" y="3555389"/>
            <a:chExt cx="2166889" cy="1588111"/>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144" y="3555389"/>
              <a:ext cx="2166889" cy="1588111"/>
            </a:xfrm>
            <a:prstGeom prst="rect">
              <a:avLst/>
            </a:prstGeom>
          </p:spPr>
        </p:pic>
        <p:sp>
          <p:nvSpPr>
            <p:cNvPr id="19" name="Rectangle 18"/>
            <p:cNvSpPr/>
            <p:nvPr/>
          </p:nvSpPr>
          <p:spPr>
            <a:xfrm>
              <a:off x="7093846" y="3872390"/>
              <a:ext cx="1709483"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Viết</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vào</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a:t>
              </a:r>
              <a:r>
                <a:rPr kumimoji="0" lang="en-US" sz="2800" b="1"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bảng</a:t>
              </a: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rPr>
                <a:t> con</a:t>
              </a:r>
            </a:p>
          </p:txBody>
        </p:sp>
      </p:grpSp>
      <p:grpSp>
        <p:nvGrpSpPr>
          <p:cNvPr id="23" name="Group 22"/>
          <p:cNvGrpSpPr/>
          <p:nvPr/>
        </p:nvGrpSpPr>
        <p:grpSpPr>
          <a:xfrm>
            <a:off x="809419" y="3972720"/>
            <a:ext cx="2309859" cy="2476088"/>
            <a:chOff x="286641" y="2630278"/>
            <a:chExt cx="2309859" cy="2476088"/>
          </a:xfrm>
        </p:grpSpPr>
        <p:pic>
          <p:nvPicPr>
            <p:cNvPr id="24" name="Picture 2" descr="Cute girl cartoon writing on a book Royalty Free Vecto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7012"/>
            <a:stretch/>
          </p:blipFill>
          <p:spPr bwMode="auto">
            <a:xfrm>
              <a:off x="286641" y="3602495"/>
              <a:ext cx="1571692" cy="150387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Callout 24"/>
            <p:cNvSpPr/>
            <p:nvPr/>
          </p:nvSpPr>
          <p:spPr>
            <a:xfrm>
              <a:off x="578121" y="2630278"/>
              <a:ext cx="2018379" cy="923731"/>
            </a:xfrm>
            <a:prstGeom prst="wedgeEllipseCallout">
              <a:avLst/>
            </a:prstGeom>
            <a:solidFill>
              <a:srgbClr val="FFAE24">
                <a:lumMod val="20000"/>
                <a:lumOff val="80000"/>
              </a:srgbClr>
            </a:solidFill>
            <a:ln w="25400" cap="flat" cmpd="sng" algn="ctr">
              <a:solidFill>
                <a:srgbClr val="FFAE24">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Viết</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vào</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Vở</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tập</a:t>
              </a:r>
              <a:r>
                <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kumimoji="0" lang="en-US" sz="2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viết</a:t>
              </a:r>
              <a:endParaRPr kumimoji="0" lang="en-US" sz="2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grpSp>
      <p:pic>
        <p:nvPicPr>
          <p:cNvPr id="4" name="Picture 3">
            <a:extLst>
              <a:ext uri="{FF2B5EF4-FFF2-40B4-BE49-F238E27FC236}">
                <a16:creationId xmlns:a16="http://schemas.microsoft.com/office/drawing/2014/main" xmlns="" id="{6FD4DCBC-54D6-47B7-9493-30251EBA7CFF}"/>
              </a:ext>
            </a:extLst>
          </p:cNvPr>
          <p:cNvPicPr>
            <a:picLocks noChangeAspect="1"/>
          </p:cNvPicPr>
          <p:nvPr/>
        </p:nvPicPr>
        <p:blipFill>
          <a:blip r:embed="rId5"/>
          <a:stretch>
            <a:fillRect/>
          </a:stretch>
        </p:blipFill>
        <p:spPr>
          <a:xfrm>
            <a:off x="4759535" y="2038350"/>
            <a:ext cx="6316453" cy="3048000"/>
          </a:xfrm>
          <a:prstGeom prst="rect">
            <a:avLst/>
          </a:prstGeom>
        </p:spPr>
      </p:pic>
    </p:spTree>
    <p:extLst>
      <p:ext uri="{BB962C8B-B14F-4D97-AF65-F5344CB8AC3E}">
        <p14:creationId xmlns:p14="http://schemas.microsoft.com/office/powerpoint/2010/main" val="16512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5"/>
                                        </p:tgtEl>
                                        <p:attrNameLst>
                                          <p:attrName>style.visibility</p:attrName>
                                        </p:attrNameLst>
                                      </p:cBhvr>
                                      <p:to>
                                        <p:strVal val="hidden"/>
                                      </p:to>
                                    </p:se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DB6530F-BCF8-40B9-AA01-5B548C9A70E0}"/>
              </a:ext>
            </a:extLst>
          </p:cNvPr>
          <p:cNvSpPr txBox="1"/>
          <p:nvPr/>
        </p:nvSpPr>
        <p:spPr>
          <a:xfrm>
            <a:off x="972346" y="6858000"/>
            <a:ext cx="10247307"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2 </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Luyện</a:t>
            </a:r>
            <a:r>
              <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r>
              <a:rPr kumimoji="0" lang="en-US" sz="6600" b="0" i="0" u="none" strike="noStrike" kern="1200" cap="none" spc="300" normalizeH="0" baseline="0" noProof="0" err="1">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viết</a:t>
            </a: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rPr>
              <a:t>từ ứng dụng</a:t>
            </a:r>
            <a:endParaRPr kumimoji="0" lang="en-US" sz="6600" b="0" i="0" u="none" strike="noStrike" kern="1200" cap="none" spc="300" normalizeH="0" baseline="0" noProof="0" dirty="0">
              <a:ln w="38100">
                <a:solidFill>
                  <a:srgbClr val="0070C0"/>
                </a:solidFill>
              </a:ln>
              <a:gradFill flip="none" rotWithShape="1">
                <a:gsLst>
                  <a:gs pos="0">
                    <a:srgbClr val="75D5EF">
                      <a:tint val="66000"/>
                      <a:satMod val="160000"/>
                    </a:srgbClr>
                  </a:gs>
                  <a:gs pos="50000">
                    <a:srgbClr val="75D5EF">
                      <a:tint val="44500"/>
                      <a:satMod val="160000"/>
                    </a:srgbClr>
                  </a:gs>
                  <a:gs pos="100000">
                    <a:srgbClr val="75D5EF">
                      <a:tint val="23500"/>
                      <a:satMod val="160000"/>
                    </a:srgbClr>
                  </a:gs>
                </a:gsLst>
                <a:lin ang="10800000" scaled="1"/>
                <a:tileRect/>
              </a:gradFill>
              <a:effectLst/>
              <a:uLnTx/>
              <a:uFillTx/>
              <a:latin typeface="Coiny" panose="02000903060500060000" pitchFamily="2" charset="0"/>
              <a:ea typeface="Microsoft YaHei"/>
              <a:cs typeface="+mn-cs"/>
              <a:sym typeface="+mn-lt"/>
            </a:endParaRPr>
          </a:p>
        </p:txBody>
      </p:sp>
      <p:pic>
        <p:nvPicPr>
          <p:cNvPr id="2" name="Picture 1">
            <a:extLst>
              <a:ext uri="{FF2B5EF4-FFF2-40B4-BE49-F238E27FC236}">
                <a16:creationId xmlns:a16="http://schemas.microsoft.com/office/drawing/2014/main" xmlns="" id="{4BD13C9F-895E-4402-AEB5-F6F86B796CBD}"/>
              </a:ext>
            </a:extLst>
          </p:cNvPr>
          <p:cNvPicPr>
            <a:picLocks noChangeAspect="1"/>
          </p:cNvPicPr>
          <p:nvPr/>
        </p:nvPicPr>
        <p:blipFill>
          <a:blip r:embed="rId3"/>
          <a:stretch>
            <a:fillRect/>
          </a:stretch>
        </p:blipFill>
        <p:spPr>
          <a:xfrm>
            <a:off x="972346" y="1595492"/>
            <a:ext cx="10242168" cy="3133616"/>
          </a:xfrm>
          <a:prstGeom prst="rect">
            <a:avLst/>
          </a:prstGeom>
        </p:spPr>
      </p:pic>
      <p:sp>
        <p:nvSpPr>
          <p:cNvPr id="5" name="TextBox 4">
            <a:extLst>
              <a:ext uri="{FF2B5EF4-FFF2-40B4-BE49-F238E27FC236}">
                <a16:creationId xmlns:a16="http://schemas.microsoft.com/office/drawing/2014/main" xmlns="" id="{10C16817-D569-4216-BEF9-EFBAF49A4E7B}"/>
              </a:ext>
            </a:extLst>
          </p:cNvPr>
          <p:cNvSpPr txBox="1"/>
          <p:nvPr/>
        </p:nvSpPr>
        <p:spPr>
          <a:xfrm>
            <a:off x="3760343" y="6488668"/>
            <a:ext cx="7048072" cy="369332"/>
          </a:xfrm>
          <a:prstGeom prst="rect">
            <a:avLst/>
          </a:prstGeom>
          <a:noFill/>
        </p:spPr>
        <p:txBody>
          <a:bodyPr wrap="square">
            <a:spAutoFit/>
          </a:bodyPr>
          <a:lstStyle/>
          <a:p>
            <a:r>
              <a:rPr lang="en-US" altLang="zh-CN" dirty="0" err="1">
                <a:latin typeface="Calibri" panose="020F0502020204030204" pitchFamily="34" charset="0"/>
                <a:cs typeface="Calibri" panose="020F0502020204030204" pitchFamily="34" charset="0"/>
              </a:rPr>
              <a:t>Thiết</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kế</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bởi</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860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6">
            <a:extLst>
              <a:ext uri="{FF2B5EF4-FFF2-40B4-BE49-F238E27FC236}">
                <a16:creationId xmlns:a16="http://schemas.microsoft.com/office/drawing/2014/main" xmlns="" id="{0FFFF3C6-877A-46D3-8FA8-8E2C76BD7251}"/>
              </a:ext>
            </a:extLst>
          </p:cNvPr>
          <p:cNvGrpSpPr/>
          <p:nvPr/>
        </p:nvGrpSpPr>
        <p:grpSpPr>
          <a:xfrm>
            <a:off x="1556197" y="512343"/>
            <a:ext cx="9079605" cy="737214"/>
            <a:chOff x="1648496" y="790720"/>
            <a:chExt cx="9079605" cy="737214"/>
          </a:xfrm>
        </p:grpSpPr>
        <p:cxnSp>
          <p:nvCxnSpPr>
            <p:cNvPr id="27" name="直接连接符 15">
              <a:extLst>
                <a:ext uri="{FF2B5EF4-FFF2-40B4-BE49-F238E27FC236}">
                  <a16:creationId xmlns:a16="http://schemas.microsoft.com/office/drawing/2014/main" xmlns="" id="{1853AC85-0657-49A2-B925-02FAFD6931C1}"/>
                </a:ext>
              </a:extLst>
            </p:cNvPr>
            <p:cNvCxnSpPr/>
            <p:nvPr userDrawn="1"/>
          </p:nvCxnSpPr>
          <p:spPr>
            <a:xfrm>
              <a:off x="1648496" y="1159327"/>
              <a:ext cx="907960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圆角 13">
              <a:extLst>
                <a:ext uri="{FF2B5EF4-FFF2-40B4-BE49-F238E27FC236}">
                  <a16:creationId xmlns:a16="http://schemas.microsoft.com/office/drawing/2014/main" xmlns="" id="{58291B71-F84B-4749-BCDF-7BDDE8068E1F}"/>
                </a:ext>
              </a:extLst>
            </p:cNvPr>
            <p:cNvSpPr/>
            <p:nvPr userDrawn="1"/>
          </p:nvSpPr>
          <p:spPr>
            <a:xfrm>
              <a:off x="2982888" y="790720"/>
              <a:ext cx="6182136" cy="737214"/>
            </a:xfrm>
            <a:prstGeom prst="roundRect">
              <a:avLst>
                <a:gd name="adj" fmla="val 50000"/>
              </a:avLst>
            </a:prstGeom>
            <a:solidFill>
              <a:srgbClr val="FFE57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xmlns="" id="{0988A668-71A5-4AB8-AD1D-B00750CEA836}"/>
              </a:ext>
            </a:extLst>
          </p:cNvPr>
          <p:cNvSpPr/>
          <p:nvPr/>
        </p:nvSpPr>
        <p:spPr>
          <a:xfrm>
            <a:off x="4238541" y="505317"/>
            <a:ext cx="3714928"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Viết</a:t>
            </a:r>
            <a:r>
              <a:rPr kumimoji="0" lang="en-US" altLang="zh-CN" sz="4000" b="0" i="0" u="none" strike="noStrike" kern="1200" cap="none" spc="0" normalizeH="0" baseline="0" noProof="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từ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ứng</a:t>
            </a:r>
            <a:r>
              <a:rPr kumimoji="0" lang="en-US" altLang="zh-CN"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 </a:t>
            </a:r>
            <a:r>
              <a:rPr kumimoji="0" lang="en-US" altLang="zh-CN" sz="4000" b="0" i="0" u="none" strike="noStrike" kern="1200" cap="none" spc="0" normalizeH="0" baseline="0" noProof="0" dirty="0" err="1">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rPr>
              <a:t>dụng</a:t>
            </a:r>
            <a:endParaRPr kumimoji="0" lang="zh-CN" altLang="en-US" sz="4000" b="0" i="0" u="none" strike="noStrike" kern="1200" cap="none" spc="0" normalizeH="0" baseline="0" noProof="0" dirty="0">
              <a:ln>
                <a:noFill/>
              </a:ln>
              <a:solidFill>
                <a:prstClr val="black"/>
              </a:solidFill>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6" name="Rectangle 5"/>
          <p:cNvSpPr/>
          <p:nvPr/>
        </p:nvSpPr>
        <p:spPr>
          <a:xfrm>
            <a:off x="773348" y="3706826"/>
            <a:ext cx="10645303" cy="1754326"/>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Ý </a:t>
            </a:r>
            <a:r>
              <a:rPr kumimoji="0" lang="en-US" sz="36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nghĩa</a:t>
            </a:r>
            <a:r>
              <a:rPr kumimoji="0" lang="en-US"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Lam Sơn là tên gọi của một ngọn núi ở t</a:t>
            </a:r>
            <a:r>
              <a:rPr lang="en-US" sz="3600" dirty="0">
                <a:latin typeface="Calibri" panose="020F0502020204030204" pitchFamily="34" charset="0"/>
                <a:cs typeface="Calibri" panose="020F0502020204030204" pitchFamily="34" charset="0"/>
              </a:rPr>
              <a:t>ỉ</a:t>
            </a:r>
            <a:r>
              <a:rPr lang="vi-VN" sz="3600" dirty="0">
                <a:latin typeface="Calibri" panose="020F0502020204030204" pitchFamily="34" charset="0"/>
                <a:cs typeface="Calibri" panose="020F0502020204030204" pitchFamily="34" charset="0"/>
              </a:rPr>
              <a:t>nh Thanh Hóa, nơi đây từng là khu căn cứ đầu tiên của nghĩa quân Lam Sơn đánh giặc  Minh.</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Ô li">
            <a:extLst>
              <a:ext uri="{FF2B5EF4-FFF2-40B4-BE49-F238E27FC236}">
                <a16:creationId xmlns:a16="http://schemas.microsoft.com/office/drawing/2014/main" xmlns="" id="{87BD101E-072F-48A8-B899-7CA05B6661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5" b="53761"/>
          <a:stretch/>
        </p:blipFill>
        <p:spPr>
          <a:xfrm>
            <a:off x="1352693" y="1396787"/>
            <a:ext cx="8842248" cy="2032213"/>
          </a:xfrm>
          <a:prstGeom prst="rect">
            <a:avLst/>
          </a:prstGeom>
        </p:spPr>
      </p:pic>
      <p:sp>
        <p:nvSpPr>
          <p:cNvPr id="4" name="TextBox 3">
            <a:extLst>
              <a:ext uri="{FF2B5EF4-FFF2-40B4-BE49-F238E27FC236}">
                <a16:creationId xmlns:a16="http://schemas.microsoft.com/office/drawing/2014/main" xmlns="" id="{4BAC1078-F392-4863-BE72-1E226256012E}"/>
              </a:ext>
            </a:extLst>
          </p:cNvPr>
          <p:cNvSpPr txBox="1"/>
          <p:nvPr/>
        </p:nvSpPr>
        <p:spPr>
          <a:xfrm>
            <a:off x="4486275" y="1981200"/>
            <a:ext cx="3086100" cy="707886"/>
          </a:xfrm>
          <a:prstGeom prst="rect">
            <a:avLst/>
          </a:prstGeom>
          <a:noFill/>
        </p:spPr>
        <p:txBody>
          <a:bodyPr wrap="square" rtlCol="0">
            <a:spAutoFit/>
          </a:bodyPr>
          <a:lstStyle/>
          <a:p>
            <a:r>
              <a:rPr lang="en-US" sz="4000" b="1" dirty="0">
                <a:latin typeface="HP001 4 hàng" panose="020B0603050302020204" pitchFamily="34" charset="0"/>
              </a:rPr>
              <a:t>Lam </a:t>
            </a:r>
            <a:r>
              <a:rPr lang="en-US" sz="4000" b="1" dirty="0" err="1">
                <a:latin typeface="HP001 4 hàng" panose="020B0603050302020204" pitchFamily="34" charset="0"/>
              </a:rPr>
              <a:t>Sơn</a:t>
            </a:r>
            <a:endParaRPr lang="en-US" sz="4000" b="1" dirty="0">
              <a:latin typeface="HP001 4 hàng" panose="020B0603050302020204" pitchFamily="34" charset="0"/>
            </a:endParaRPr>
          </a:p>
        </p:txBody>
      </p:sp>
    </p:spTree>
    <p:extLst>
      <p:ext uri="{BB962C8B-B14F-4D97-AF65-F5344CB8AC3E}">
        <p14:creationId xmlns:p14="http://schemas.microsoft.com/office/powerpoint/2010/main" val="229132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BFA9B88-58ED-1A23-0B0A-42F71CB960E8}"/>
            </a:ext>
          </a:extLst>
        </p:cNvPr>
        <p:cNvGrpSpPr/>
        <p:nvPr/>
      </p:nvGrpSpPr>
      <p:grpSpPr>
        <a:xfrm>
          <a:off x="0" y="0"/>
          <a:ext cx="0" cy="0"/>
          <a:chOff x="0" y="0"/>
          <a:chExt cx="0" cy="0"/>
        </a:xfrm>
      </p:grpSpPr>
      <p:pic>
        <p:nvPicPr>
          <p:cNvPr id="8" name="Ô li">
            <a:extLst>
              <a:ext uri="{FF2B5EF4-FFF2-40B4-BE49-F238E27FC236}">
                <a16:creationId xmlns:a16="http://schemas.microsoft.com/office/drawing/2014/main" xmlns="" id="{134A6637-F02B-78DC-38FD-77C98DD1F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55" b="53761"/>
          <a:stretch/>
        </p:blipFill>
        <p:spPr>
          <a:xfrm>
            <a:off x="1272683" y="619547"/>
            <a:ext cx="8842248" cy="2032213"/>
          </a:xfrm>
          <a:prstGeom prst="rect">
            <a:avLst/>
          </a:prstGeom>
        </p:spPr>
      </p:pic>
      <p:sp>
        <p:nvSpPr>
          <p:cNvPr id="4" name="TextBox 3">
            <a:extLst>
              <a:ext uri="{FF2B5EF4-FFF2-40B4-BE49-F238E27FC236}">
                <a16:creationId xmlns:a16="http://schemas.microsoft.com/office/drawing/2014/main" xmlns="" id="{8F13F803-F99F-AA63-EE3E-E5C4A91714B1}"/>
              </a:ext>
            </a:extLst>
          </p:cNvPr>
          <p:cNvSpPr txBox="1"/>
          <p:nvPr/>
        </p:nvSpPr>
        <p:spPr>
          <a:xfrm>
            <a:off x="4406265" y="1203960"/>
            <a:ext cx="3086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rPr>
              <a:t>Lam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mn-ea"/>
                <a:cs typeface="+mn-cs"/>
              </a:rPr>
              <a:t>Sơn</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mn-ea"/>
              <a:cs typeface="+mn-cs"/>
            </a:endParaRPr>
          </a:p>
        </p:txBody>
      </p:sp>
      <p:sp>
        <p:nvSpPr>
          <p:cNvPr id="5" name="Title 1">
            <a:extLst>
              <a:ext uri="{FF2B5EF4-FFF2-40B4-BE49-F238E27FC236}">
                <a16:creationId xmlns:a16="http://schemas.microsoft.com/office/drawing/2014/main" xmlns="" id="{CE9E5048-BC4D-1AFE-E03A-3673AF897275}"/>
              </a:ext>
            </a:extLst>
          </p:cNvPr>
          <p:cNvSpPr txBox="1">
            <a:spLocks/>
          </p:cNvSpPr>
          <p:nvPr/>
        </p:nvSpPr>
        <p:spPr>
          <a:xfrm>
            <a:off x="1000948" y="2320494"/>
            <a:ext cx="11658600" cy="15549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err="1">
                <a:latin typeface="Cambria" panose="02040503050406030204" pitchFamily="18" charset="0"/>
                <a:ea typeface="Cambria" panose="02040503050406030204" pitchFamily="18" charset="0"/>
                <a:cs typeface="Times New Roman" panose="02020603050405020304" pitchFamily="18" charset="0"/>
              </a:rPr>
              <a:t>Nêu</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độ</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cao</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các</a:t>
            </a:r>
            <a:r>
              <a:rPr lang="en-US" sz="4000" b="1" dirty="0">
                <a:latin typeface="Cambria" panose="02040503050406030204" pitchFamily="18" charset="0"/>
                <a:ea typeface="Cambria" panose="02040503050406030204" pitchFamily="18" charset="0"/>
                <a:cs typeface="Times New Roman" panose="02020603050405020304" pitchFamily="18" charset="0"/>
              </a:rPr>
              <a:t> con </a:t>
            </a:r>
            <a:r>
              <a:rPr lang="en-US" sz="4000" b="1" dirty="0" err="1">
                <a:latin typeface="Cambria" panose="02040503050406030204" pitchFamily="18" charset="0"/>
                <a:ea typeface="Cambria" panose="02040503050406030204" pitchFamily="18" charset="0"/>
                <a:cs typeface="Times New Roman" panose="02020603050405020304" pitchFamily="18" charset="0"/>
              </a:rPr>
              <a:t>chữ</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trong</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từ</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ứng</a:t>
            </a:r>
            <a:r>
              <a:rPr lang="en-US" sz="4000" b="1" dirty="0">
                <a:latin typeface="Cambria" panose="02040503050406030204" pitchFamily="18" charset="0"/>
                <a:ea typeface="Cambria" panose="02040503050406030204" pitchFamily="18" charset="0"/>
                <a:cs typeface="Times New Roman" panose="02020603050405020304" pitchFamily="18" charset="0"/>
              </a:rPr>
              <a:t> </a:t>
            </a:r>
            <a:r>
              <a:rPr lang="en-US" sz="4000" b="1" dirty="0" err="1">
                <a:latin typeface="Cambria" panose="02040503050406030204" pitchFamily="18" charset="0"/>
                <a:ea typeface="Cambria" panose="02040503050406030204" pitchFamily="18" charset="0"/>
                <a:cs typeface="Times New Roman" panose="02020603050405020304" pitchFamily="18" charset="0"/>
              </a:rPr>
              <a:t>dụng</a:t>
            </a:r>
            <a:r>
              <a:rPr lang="en-US" sz="40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7" name="Hộp Văn bản 9">
            <a:extLst>
              <a:ext uri="{FF2B5EF4-FFF2-40B4-BE49-F238E27FC236}">
                <a16:creationId xmlns:a16="http://schemas.microsoft.com/office/drawing/2014/main" xmlns="" id="{4CFC9824-EA44-2C64-6608-6EC67A63D456}"/>
              </a:ext>
            </a:extLst>
          </p:cNvPr>
          <p:cNvSpPr txBox="1"/>
          <p:nvPr/>
        </p:nvSpPr>
        <p:spPr>
          <a:xfrm>
            <a:off x="1004758" y="3511375"/>
            <a:ext cx="11353800" cy="1323439"/>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Chữ</a:t>
            </a:r>
            <a:r>
              <a:rPr 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a:solidFill>
                  <a:srgbClr val="FF0000"/>
                </a:solidFill>
                <a:latin typeface="HP001 4 hàng" panose="020B0603050302020204" pitchFamily="34" charset="0"/>
                <a:ea typeface="Cambria" panose="02040503050406030204" pitchFamily="18" charset="0"/>
                <a:cs typeface="Times New Roman" panose="02020603050405020304" pitchFamily="18" charset="0"/>
              </a:rPr>
              <a:t>L, S </a:t>
            </a:r>
            <a:r>
              <a:rPr lang="en-US" sz="40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cao</a:t>
            </a:r>
            <a:r>
              <a:rPr 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 li </a:t>
            </a:r>
            <a:r>
              <a:rPr lang="en-US" sz="40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rưỡi</a:t>
            </a:r>
            <a:endParaRPr 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r>
              <a:rPr lang="en-US" sz="40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Chữ</a:t>
            </a:r>
            <a:r>
              <a:rPr 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a:solidFill>
                  <a:srgbClr val="FF0000"/>
                </a:solidFill>
                <a:latin typeface="HP001 4 hàng" panose="020B0603050302020204" pitchFamily="34" charset="0"/>
                <a:ea typeface="Cambria" panose="02040503050406030204" pitchFamily="18" charset="0"/>
                <a:cs typeface="Times New Roman" panose="02020603050405020304" pitchFamily="18" charset="0"/>
              </a:rPr>
              <a:t>a, m, n </a:t>
            </a:r>
            <a:r>
              <a:rPr lang="en-US" sz="40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cao</a:t>
            </a:r>
            <a:r>
              <a:rPr 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 li.</a:t>
            </a:r>
          </a:p>
        </p:txBody>
      </p:sp>
      <p:sp>
        <p:nvSpPr>
          <p:cNvPr id="9" name="Title 1">
            <a:extLst>
              <a:ext uri="{FF2B5EF4-FFF2-40B4-BE49-F238E27FC236}">
                <a16:creationId xmlns:a16="http://schemas.microsoft.com/office/drawing/2014/main" xmlns="" id="{B653723F-B5FF-ECEF-1337-539CD76FF257}"/>
              </a:ext>
            </a:extLst>
          </p:cNvPr>
          <p:cNvSpPr txBox="1">
            <a:spLocks/>
          </p:cNvSpPr>
          <p:nvPr/>
        </p:nvSpPr>
        <p:spPr>
          <a:xfrm>
            <a:off x="937535" y="4761996"/>
            <a:ext cx="10286725" cy="15549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latin typeface="Cambria" panose="02040503050406030204" pitchFamily="18" charset="0"/>
                <a:ea typeface="Cambria" panose="02040503050406030204" pitchFamily="18" charset="0"/>
                <a:cs typeface="Times New Roman" panose="02020603050405020304" pitchFamily="18" charset="0"/>
              </a:rPr>
              <a:t>Khoảng cách giữa các chữ trong từ ứng dụng là bao nhiêu?</a:t>
            </a:r>
            <a:endParaRPr lang="en-US" sz="3600" b="1" dirty="0">
              <a:latin typeface="Cambria" panose="02040503050406030204" pitchFamily="18" charset="0"/>
              <a:ea typeface="Cambria" panose="02040503050406030204" pitchFamily="18" charset="0"/>
              <a:cs typeface="Times New Roman" panose="02020603050405020304" pitchFamily="18" charset="0"/>
            </a:endParaRPr>
          </a:p>
          <a:p>
            <a:pPr algn="l"/>
            <a:endParaRPr lang="en-US" sz="36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5D7FD1D4-352B-4ECD-6AA7-E4257D171144}"/>
              </a:ext>
            </a:extLst>
          </p:cNvPr>
          <p:cNvSpPr txBox="1"/>
          <p:nvPr/>
        </p:nvSpPr>
        <p:spPr>
          <a:xfrm>
            <a:off x="1489710" y="5657671"/>
            <a:ext cx="11125200" cy="1200329"/>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Khoảng</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cách</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giữa</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các</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chữ</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 con </a:t>
            </a:r>
            <a:r>
              <a:rPr lang="en-US"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chữ</a:t>
            </a:r>
            <a:r>
              <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o.</a:t>
            </a:r>
          </a:p>
          <a:p>
            <a:endParaRPr lang="en-US"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492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493</Words>
  <Application>Microsoft Office PowerPoint</Application>
  <PresentationFormat>Widescreen</PresentationFormat>
  <Paragraphs>87</Paragraphs>
  <Slides>19</Slides>
  <Notes>17</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Microsoft YaHei</vt:lpstr>
      <vt:lpstr>Microsoft YaHei</vt:lpstr>
      <vt:lpstr>Arial</vt:lpstr>
      <vt:lpstr>Calibri</vt:lpstr>
      <vt:lpstr>Cambria</vt:lpstr>
      <vt:lpstr>Coiny</vt:lpstr>
      <vt:lpstr>Gloria Hallelujah</vt:lpstr>
      <vt:lpstr>HP001</vt:lpstr>
      <vt:lpstr>HP001 4 hàng</vt:lpstr>
      <vt:lpstr>Lobster</vt:lpstr>
      <vt:lpstr>SVN-Genica Pro</vt:lpstr>
      <vt:lpstr>Times New Roman</vt:lpstr>
      <vt:lpstr>字魂80号-萌趣小鱼体</vt:lpstr>
      <vt:lpstr>等线</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29</cp:revision>
  <dcterms:created xsi:type="dcterms:W3CDTF">2022-09-18T11:28:06Z</dcterms:created>
  <dcterms:modified xsi:type="dcterms:W3CDTF">2026-01-30T01:43:12Z</dcterms:modified>
</cp:coreProperties>
</file>