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7" r:id="rId2"/>
  </p:sldMasterIdLst>
  <p:notesMasterIdLst>
    <p:notesMasterId r:id="rId18"/>
  </p:notesMasterIdLst>
  <p:sldIdLst>
    <p:sldId id="3412" r:id="rId3"/>
    <p:sldId id="265" r:id="rId4"/>
    <p:sldId id="256" r:id="rId5"/>
    <p:sldId id="266" r:id="rId6"/>
    <p:sldId id="274" r:id="rId7"/>
    <p:sldId id="3403" r:id="rId8"/>
    <p:sldId id="3394" r:id="rId9"/>
    <p:sldId id="268" r:id="rId10"/>
    <p:sldId id="3408" r:id="rId11"/>
    <p:sldId id="3409" r:id="rId12"/>
    <p:sldId id="3410" r:id="rId13"/>
    <p:sldId id="3407" r:id="rId14"/>
    <p:sldId id="277" r:id="rId15"/>
    <p:sldId id="3406"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9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9D23F-F5CF-4AEA-874D-E137F9C06006}"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C866D-7E6C-40AB-AAEE-9F019A598247}" type="slidenum">
              <a:rPr lang="en-US" smtClean="0"/>
              <a:t>‹#›</a:t>
            </a:fld>
            <a:endParaRPr lang="en-US"/>
          </a:p>
        </p:txBody>
      </p:sp>
    </p:spTree>
    <p:extLst>
      <p:ext uri="{BB962C8B-B14F-4D97-AF65-F5344CB8AC3E}">
        <p14:creationId xmlns:p14="http://schemas.microsoft.com/office/powerpoint/2010/main" val="5729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714A0-1399-498B-B6E9-2DBAAD1ACA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87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49340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20161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0766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10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8288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629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790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308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68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8588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86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xmlns=""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xmlns=""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555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615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94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180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xmlns=""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1757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xmlns=""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3710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8" name="页脚占位符 7">
            <a:extLst>
              <a:ext uri="{FF2B5EF4-FFF2-40B4-BE49-F238E27FC236}">
                <a16:creationId xmlns:a16="http://schemas.microsoft.com/office/drawing/2014/main" xmlns=""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35440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4" name="页脚占位符 3">
            <a:extLst>
              <a:ext uri="{FF2B5EF4-FFF2-40B4-BE49-F238E27FC236}">
                <a16:creationId xmlns:a16="http://schemas.microsoft.com/office/drawing/2014/main" xmlns=""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615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3" name="页脚占位符 2">
            <a:extLst>
              <a:ext uri="{FF2B5EF4-FFF2-40B4-BE49-F238E27FC236}">
                <a16:creationId xmlns:a16="http://schemas.microsoft.com/office/drawing/2014/main" xmlns=""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xmlns=""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xmlns=""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pic>
        <p:nvPicPr>
          <p:cNvPr id="9" name="Picture 8" descr="A beach with a house and boats&#10;&#10;Description automatically generated">
            <a:extLst>
              <a:ext uri="{FF2B5EF4-FFF2-40B4-BE49-F238E27FC236}">
                <a16:creationId xmlns:a16="http://schemas.microsoft.com/office/drawing/2014/main" xmlns="" id="{65E5B2BC-1C1F-5909-CAB6-413738A822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xmlns="" id="{C28076B0-FF2E-FAB5-E833-078AB96FD91E}"/>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655372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xmlns=""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01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xmlns=""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58907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712C3E95-0057-0ED9-1A9C-5993D0B427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0" y="0"/>
            <a:ext cx="1745952" cy="1745952"/>
          </a:xfrm>
          <a:prstGeom prst="rect">
            <a:avLst/>
          </a:prstGeom>
        </p:spPr>
      </p:pic>
    </p:spTree>
    <p:extLst>
      <p:ext uri="{BB962C8B-B14F-4D97-AF65-F5344CB8AC3E}">
        <p14:creationId xmlns:p14="http://schemas.microsoft.com/office/powerpoint/2010/main" val="52685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0041D50A-B0DB-FEF3-12CB-8631526F50F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0"/>
            <a:ext cx="1593552" cy="1593552"/>
          </a:xfrm>
          <a:prstGeom prst="rect">
            <a:avLst/>
          </a:prstGeom>
        </p:spPr>
      </p:pic>
    </p:spTree>
    <p:extLst>
      <p:ext uri="{BB962C8B-B14F-4D97-AF65-F5344CB8AC3E}">
        <p14:creationId xmlns:p14="http://schemas.microsoft.com/office/powerpoint/2010/main" val="41074202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audio" Target="../media/audio3.wav"/><Relationship Id="rId5" Type="http://schemas.openxmlformats.org/officeDocument/2006/relationships/image" Target="../media/image33.png"/><Relationship Id="rId10" Type="http://schemas.openxmlformats.org/officeDocument/2006/relationships/audio" Target="../media/audio1.wav"/><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2247674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B2F228-4236-21A3-4344-B1D5B0FEBF5E}"/>
              </a:ext>
            </a:extLst>
          </p:cNvPr>
          <p:cNvPicPr>
            <a:picLocks noChangeAspect="1"/>
          </p:cNvPicPr>
          <p:nvPr/>
        </p:nvPicPr>
        <p:blipFill>
          <a:blip r:embed="rId2"/>
          <a:stretch>
            <a:fillRect/>
          </a:stretch>
        </p:blipFill>
        <p:spPr>
          <a:xfrm>
            <a:off x="3057524" y="276224"/>
            <a:ext cx="6022975" cy="6267977"/>
          </a:xfrm>
          <a:prstGeom prst="rect">
            <a:avLst/>
          </a:prstGeom>
        </p:spPr>
      </p:pic>
    </p:spTree>
    <p:extLst>
      <p:ext uri="{BB962C8B-B14F-4D97-AF65-F5344CB8AC3E}">
        <p14:creationId xmlns:p14="http://schemas.microsoft.com/office/powerpoint/2010/main" val="377354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2EB6C6-B1A4-F1C2-9173-9102D867AA76}"/>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xmlns="" id="{55D7604C-2754-8724-F979-4CBD5A0FC2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4034970" y="177389"/>
            <a:ext cx="3831771" cy="19013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017C3E3-B1D6-A3D4-2CEE-A49D29A2AADA}"/>
              </a:ext>
            </a:extLst>
          </p:cNvPr>
          <p:cNvSpPr txBox="1"/>
          <p:nvPr/>
        </p:nvSpPr>
        <p:spPr>
          <a:xfrm>
            <a:off x="2563573" y="824867"/>
            <a:ext cx="677456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 MẪU</a:t>
            </a:r>
            <a:r>
              <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2CB37D27-D077-EAA7-5CCA-23DC4624A442}"/>
              </a:ext>
            </a:extLst>
          </p:cNvPr>
          <p:cNvSpPr txBox="1"/>
          <p:nvPr/>
        </p:nvSpPr>
        <p:spPr>
          <a:xfrm>
            <a:off x="850900" y="1995472"/>
            <a:ext cx="10236199" cy="4524315"/>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Trong câu chuyện Hũ bạc, em rất thích nhân vật người cha. Người cha có đức tính cần cù, chăm chỉ, biết tiết kiệm. Khi thấy con trai mình lười biếng, ông đã không nuông chiều con mà bảo con hãy đi làm kiếm tiền để biết quý trọng đồng tiền, Ông đã ném tiền xuống nước và vào bếp lửa để thử người con. Câu nói của ông ở cuối câu chuyện giúp người con hiểu rằng chỉ có lao động chăm chỉ mới có thể làm ra tiền, nếu không làm việc thì có bao nhiêu tiền cũng hết.</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8433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15AFDD-62F6-08F1-11D0-6330F2D848FD}"/>
            </a:ext>
          </a:extLst>
        </p:cNvPr>
        <p:cNvGrpSpPr/>
        <p:nvPr/>
      </p:nvGrpSpPr>
      <p:grpSpPr>
        <a:xfrm>
          <a:off x="0" y="0"/>
          <a:ext cx="0" cy="0"/>
          <a:chOff x="0" y="0"/>
          <a:chExt cx="0" cy="0"/>
        </a:xfrm>
      </p:grpSpPr>
      <p:pic>
        <p:nvPicPr>
          <p:cNvPr id="7" name="Picture 6" descr="A group of children's toys&#10;&#10;Description automatically generated with low confidence">
            <a:extLst>
              <a:ext uri="{FF2B5EF4-FFF2-40B4-BE49-F238E27FC236}">
                <a16:creationId xmlns:a16="http://schemas.microsoft.com/office/drawing/2014/main" xmlns="" id="{C1F9647F-A317-EA0D-32F8-570B53F547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xmlns="" id="{FB2E63CA-F6F5-892F-2E32-9D245A8AB6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9" name="Picture 8" descr="A group of children's toys&#10;&#10;Description automatically generated with low confidence">
            <a:extLst>
              <a:ext uri="{FF2B5EF4-FFF2-40B4-BE49-F238E27FC236}">
                <a16:creationId xmlns:a16="http://schemas.microsoft.com/office/drawing/2014/main" xmlns="" id="{9714CC48-3D00-4297-DDE6-FC6C6480A0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10" name="Group 9">
            <a:extLst>
              <a:ext uri="{FF2B5EF4-FFF2-40B4-BE49-F238E27FC236}">
                <a16:creationId xmlns:a16="http://schemas.microsoft.com/office/drawing/2014/main" xmlns="" id="{05A94938-2B48-F14C-8845-27DB021FAF09}"/>
              </a:ext>
            </a:extLst>
          </p:cNvPr>
          <p:cNvGrpSpPr/>
          <p:nvPr/>
        </p:nvGrpSpPr>
        <p:grpSpPr>
          <a:xfrm>
            <a:off x="8470120" y="1134348"/>
            <a:ext cx="3704506" cy="2468880"/>
            <a:chOff x="9026330" y="1381655"/>
            <a:chExt cx="3704506" cy="2468880"/>
          </a:xfrm>
        </p:grpSpPr>
        <p:pic>
          <p:nvPicPr>
            <p:cNvPr id="11" name="Picture 10">
              <a:extLst>
                <a:ext uri="{FF2B5EF4-FFF2-40B4-BE49-F238E27FC236}">
                  <a16:creationId xmlns:a16="http://schemas.microsoft.com/office/drawing/2014/main" xmlns="" id="{229801DE-6007-C3BE-E3E1-8EB19C152104}"/>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2" name="TextBox 11">
              <a:extLst>
                <a:ext uri="{FF2B5EF4-FFF2-40B4-BE49-F238E27FC236}">
                  <a16:creationId xmlns:a16="http://schemas.microsoft.com/office/drawing/2014/main" xmlns="" id="{3F46ACF8-6D41-919F-DE91-88320D5D9054}"/>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3" name="Group 12">
            <a:extLst>
              <a:ext uri="{FF2B5EF4-FFF2-40B4-BE49-F238E27FC236}">
                <a16:creationId xmlns:a16="http://schemas.microsoft.com/office/drawing/2014/main" xmlns="" id="{9C17744B-71E0-1E1F-1DCC-B1F640615668}"/>
              </a:ext>
            </a:extLst>
          </p:cNvPr>
          <p:cNvGrpSpPr/>
          <p:nvPr/>
        </p:nvGrpSpPr>
        <p:grpSpPr>
          <a:xfrm>
            <a:off x="4254832" y="997188"/>
            <a:ext cx="3672992" cy="2743200"/>
            <a:chOff x="4672461" y="1214043"/>
            <a:chExt cx="3672992" cy="2743200"/>
          </a:xfrm>
        </p:grpSpPr>
        <p:pic>
          <p:nvPicPr>
            <p:cNvPr id="14" name="Picture 13">
              <a:extLst>
                <a:ext uri="{FF2B5EF4-FFF2-40B4-BE49-F238E27FC236}">
                  <a16:creationId xmlns:a16="http://schemas.microsoft.com/office/drawing/2014/main" xmlns="" id="{85ECFA64-5865-FC23-487C-8FF215BC79B8}"/>
                </a:ext>
              </a:extLst>
            </p:cNvPr>
            <p:cNvPicPr>
              <a:picLocks noChangeAspect="1"/>
            </p:cNvPicPr>
            <p:nvPr/>
          </p:nvPicPr>
          <p:blipFill rotWithShape="1">
            <a:blip r:embed="rId7">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5" name="TextBox 14">
              <a:extLst>
                <a:ext uri="{FF2B5EF4-FFF2-40B4-BE49-F238E27FC236}">
                  <a16:creationId xmlns:a16="http://schemas.microsoft.com/office/drawing/2014/main" xmlns="" id="{0A87D643-C552-47B5-8A3C-625CB1BC265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6" name="Group 15">
            <a:extLst>
              <a:ext uri="{FF2B5EF4-FFF2-40B4-BE49-F238E27FC236}">
                <a16:creationId xmlns:a16="http://schemas.microsoft.com/office/drawing/2014/main" xmlns="" id="{BDE06DD4-76ED-FD88-3E42-2F18870F504B}"/>
              </a:ext>
            </a:extLst>
          </p:cNvPr>
          <p:cNvGrpSpPr/>
          <p:nvPr/>
        </p:nvGrpSpPr>
        <p:grpSpPr>
          <a:xfrm rot="10374921" flipV="1">
            <a:off x="419481" y="1206020"/>
            <a:ext cx="3550560" cy="2651760"/>
            <a:chOff x="1758356" y="1446550"/>
            <a:chExt cx="3550560" cy="2651760"/>
          </a:xfrm>
        </p:grpSpPr>
        <p:pic>
          <p:nvPicPr>
            <p:cNvPr id="17" name="Picture 16">
              <a:extLst>
                <a:ext uri="{FF2B5EF4-FFF2-40B4-BE49-F238E27FC236}">
                  <a16:creationId xmlns:a16="http://schemas.microsoft.com/office/drawing/2014/main" xmlns="" id="{23347208-4392-DC3C-9374-3AB793ED099B}"/>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18" name="TextBox 17">
              <a:extLst>
                <a:ext uri="{FF2B5EF4-FFF2-40B4-BE49-F238E27FC236}">
                  <a16:creationId xmlns:a16="http://schemas.microsoft.com/office/drawing/2014/main" xmlns="" id="{22CCF938-99A4-FAB2-F295-446B61566DDC}"/>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19" name="Picture 2" descr="Animated Butterflies Flying Wallpaper posted by Zoey Mercado">
            <a:extLst>
              <a:ext uri="{FF2B5EF4-FFF2-40B4-BE49-F238E27FC236}">
                <a16:creationId xmlns:a16="http://schemas.microsoft.com/office/drawing/2014/main" xmlns="" id="{01152C86-1322-D8A8-4877-CE0E0751FD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8F5D0C6A-7610-747B-24E7-D68835FE871F}"/>
              </a:ext>
            </a:extLst>
          </p:cNvPr>
          <p:cNvPicPr>
            <a:picLocks noChangeAspect="1"/>
          </p:cNvPicPr>
          <p:nvPr/>
        </p:nvPicPr>
        <p:blipFill>
          <a:blip r:embed="rId9"/>
          <a:stretch>
            <a:fillRect/>
          </a:stretch>
        </p:blipFill>
        <p:spPr>
          <a:xfrm>
            <a:off x="3828373" y="180869"/>
            <a:ext cx="4676037" cy="1316850"/>
          </a:xfrm>
          <a:prstGeom prst="rect">
            <a:avLst/>
          </a:prstGeom>
        </p:spPr>
      </p:pic>
    </p:spTree>
    <p:extLst>
      <p:ext uri="{BB962C8B-B14F-4D97-AF65-F5344CB8AC3E}">
        <p14:creationId xmlns:p14="http://schemas.microsoft.com/office/powerpoint/2010/main" val="180283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par>
                                    <p:cTn id="14" presetID="2" presetClass="entr" presetSubtype="4" fill="hold" nodeType="withEffect" p14:presetBounceEnd="4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40000">
                                          <p:cBhvr additive="base">
                                            <p:cTn id="16"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par>
                                    <p:cTn id="18" presetID="2" presetClass="entr" presetSubtype="4" fill="hold" nodeType="withEffect" p14:presetBounceEnd="4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40000">
                                          <p:cBhvr additive="base">
                                            <p:cTn id="20"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ppt_x"/>
                                              </p:val>
                                            </p:tav>
                                            <p:tav tm="100000">
                                              <p:val>
                                                <p:strVal val="#ppt_x"/>
                                              </p:val>
                                            </p:tav>
                                          </p:tavLst>
                                        </p:anim>
                                        <p:anim calcmode="lin" valueType="num">
                                          <p:cBhvr additive="base">
                                            <p:cTn id="1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ppt_x"/>
                                              </p:val>
                                            </p:tav>
                                            <p:tav tm="100000">
                                              <p:val>
                                                <p:strVal val="#ppt_x"/>
                                              </p:val>
                                            </p:tav>
                                          </p:tavLst>
                                        </p:anim>
                                        <p:anim calcmode="lin" valueType="num">
                                          <p:cBhvr additive="base">
                                            <p:cTn id="17"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ppt_x"/>
                                              </p:val>
                                            </p:tav>
                                            <p:tav tm="100000">
                                              <p:val>
                                                <p:strVal val="#ppt_x"/>
                                              </p:val>
                                            </p:tav>
                                          </p:tavLst>
                                        </p:anim>
                                        <p:anim calcmode="lin" valueType="num">
                                          <p:cBhvr additive="base">
                                            <p:cTn id="21"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0" name="uỷn.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0589915" y="2403706"/>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 name="Freeform 2"/>
          <p:cNvSpPr/>
          <p:nvPr/>
        </p:nvSpPr>
        <p:spPr>
          <a:xfrm>
            <a:off x="5845194" y="3652844"/>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133871" y="292368"/>
            <a:ext cx="3584323" cy="857310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11097600" y="5557851"/>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8683277" y="5128899"/>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237773" y="4821470"/>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sp>
        <p:nvSpPr>
          <p:cNvPr id="22" name="Freeform 2"/>
          <p:cNvSpPr/>
          <p:nvPr/>
        </p:nvSpPr>
        <p:spPr>
          <a:xfrm>
            <a:off x="9076309" y="1376798"/>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3" name="Freeform 10"/>
          <p:cNvSpPr/>
          <p:nvPr/>
        </p:nvSpPr>
        <p:spPr>
          <a:xfrm>
            <a:off x="7716316" y="184853"/>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pic>
        <p:nvPicPr>
          <p:cNvPr id="11" name="Picture 10"/>
          <p:cNvPicPr>
            <a:picLocks noChangeAspect="1"/>
          </p:cNvPicPr>
          <p:nvPr/>
        </p:nvPicPr>
        <p:blipFill>
          <a:blip r:embed="rId12"/>
          <a:stretch>
            <a:fillRect/>
          </a:stretch>
        </p:blipFill>
        <p:spPr>
          <a:xfrm>
            <a:off x="2534911" y="-1397000"/>
            <a:ext cx="11591533" cy="9449619"/>
          </a:xfrm>
          <a:prstGeom prst="rect">
            <a:avLst/>
          </a:prstGeom>
        </p:spPr>
      </p:pic>
    </p:spTree>
    <p:extLst>
      <p:ext uri="{BB962C8B-B14F-4D97-AF65-F5344CB8AC3E}">
        <p14:creationId xmlns:p14="http://schemas.microsoft.com/office/powerpoint/2010/main" val="271196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xmlns="" id="{6890420D-7F66-4581-BFBC-4D0D2B9D1F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6" name="Picture 5" descr="A picture containing flower, plant&#10;&#10;Description automatically generated">
            <a:extLst>
              <a:ext uri="{FF2B5EF4-FFF2-40B4-BE49-F238E27FC236}">
                <a16:creationId xmlns:a16="http://schemas.microsoft.com/office/drawing/2014/main" xmlns="" id="{293492FD-78BF-4A73-8504-BB43089F36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xmlns="" id="{0C42B9E2-24F3-4F2E-8FD0-16ED0A0C3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336" y="0"/>
            <a:ext cx="7216511" cy="5919892"/>
          </a:xfrm>
          <a:prstGeom prst="rect">
            <a:avLst/>
          </a:prstGeom>
        </p:spPr>
      </p:pic>
      <p:pic>
        <p:nvPicPr>
          <p:cNvPr id="9" name="Picture 8" descr="900+ (JENS)- BUTTERFLIES ideas | butterfly art, butterfly, beautiful  butterflies">
            <a:extLst>
              <a:ext uri="{FF2B5EF4-FFF2-40B4-BE49-F238E27FC236}">
                <a16:creationId xmlns:a16="http://schemas.microsoft.com/office/drawing/2014/main" xmlns="" id="{DF1600A1-4208-4078-AD22-BBB1222A7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470333E0-7B31-4ED5-A266-28D37CF4013D}"/>
              </a:ext>
            </a:extLst>
          </p:cNvPr>
          <p:cNvSpPr txBox="1"/>
          <p:nvPr/>
        </p:nvSpPr>
        <p:spPr>
          <a:xfrm>
            <a:off x="3221665" y="3108163"/>
            <a:ext cx="5816009" cy="225908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Đọc lại những câu chuyện mà mình yêu thích</a:t>
            </a:r>
            <a:endParaRPr lang="en-US" sz="32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a:p>
            <a:pPr marL="457200" indent="-457200">
              <a:buFont typeface="Arial" panose="020B0604020202020204" pitchFamily="34" charset="0"/>
              <a:buChar char="•"/>
            </a:pPr>
            <a:r>
              <a:rPr lang="nl-NL" sz="32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Ôn lại các nội dung đã học và chuẩn bị cho bài 29</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88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845537" y="96682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a:off x="9343653" y="900003"/>
            <a:ext cx="2411730" cy="5486400"/>
          </a:xfrm>
          <a:custGeom>
            <a:avLst/>
            <a:gdLst/>
            <a:ahLst/>
            <a:cxnLst/>
            <a:rect l="l" t="t" r="r" b="b"/>
            <a:pathLst>
              <a:path w="3617595" h="8229600">
                <a:moveTo>
                  <a:pt x="0" y="0"/>
                </a:moveTo>
                <a:lnTo>
                  <a:pt x="3617595" y="0"/>
                </a:lnTo>
                <a:lnTo>
                  <a:pt x="3617595"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10406643" y="54831"/>
            <a:ext cx="1590502" cy="728739"/>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4" name="Freeform 24"/>
          <p:cNvSpPr/>
          <p:nvPr/>
        </p:nvSpPr>
        <p:spPr>
          <a:xfrm>
            <a:off x="11209737" y="5371389"/>
            <a:ext cx="2321970" cy="1580132"/>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25" name="Freeform 25"/>
          <p:cNvSpPr/>
          <p:nvPr/>
        </p:nvSpPr>
        <p:spPr>
          <a:xfrm>
            <a:off x="8795414" y="4942437"/>
            <a:ext cx="3089279" cy="2102296"/>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26" name="Freeform 26"/>
          <p:cNvSpPr/>
          <p:nvPr/>
        </p:nvSpPr>
        <p:spPr>
          <a:xfrm>
            <a:off x="5349909" y="4635008"/>
            <a:ext cx="4604587" cy="2388629"/>
          </a:xfrm>
          <a:custGeom>
            <a:avLst/>
            <a:gdLst/>
            <a:ahLst/>
            <a:cxnLst/>
            <a:rect l="l" t="t" r="r" b="b"/>
            <a:pathLst>
              <a:path w="6906880" h="3582944">
                <a:moveTo>
                  <a:pt x="0" y="0"/>
                </a:moveTo>
                <a:lnTo>
                  <a:pt x="6906880" y="0"/>
                </a:lnTo>
                <a:lnTo>
                  <a:pt x="6906880" y="3582945"/>
                </a:lnTo>
                <a:lnTo>
                  <a:pt x="0" y="3582945"/>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pic>
        <p:nvPicPr>
          <p:cNvPr id="12" name="Picture 11" descr="A blue and orange text&#10;&#10;AI-generated content may be incorrect.">
            <a:extLst>
              <a:ext uri="{FF2B5EF4-FFF2-40B4-BE49-F238E27FC236}">
                <a16:creationId xmlns:a16="http://schemas.microsoft.com/office/drawing/2014/main" xmlns="" id="{3142AD22-806F-BA0B-7E5D-A599D7F56C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5710" y="1362332"/>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0589915" y="2403706"/>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 name="Freeform 2"/>
          <p:cNvSpPr/>
          <p:nvPr/>
        </p:nvSpPr>
        <p:spPr>
          <a:xfrm>
            <a:off x="5845194" y="3652844"/>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133871" y="292368"/>
            <a:ext cx="3584323" cy="857310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11097600" y="5557851"/>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8683277" y="5128899"/>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237773" y="4821470"/>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sp>
        <p:nvSpPr>
          <p:cNvPr id="22" name="Freeform 2"/>
          <p:cNvSpPr/>
          <p:nvPr/>
        </p:nvSpPr>
        <p:spPr>
          <a:xfrm>
            <a:off x="9076309" y="1376798"/>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3" name="Freeform 10"/>
          <p:cNvSpPr/>
          <p:nvPr/>
        </p:nvSpPr>
        <p:spPr>
          <a:xfrm>
            <a:off x="7716316" y="184853"/>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pic>
        <p:nvPicPr>
          <p:cNvPr id="25" name="Picture 24"/>
          <p:cNvPicPr>
            <a:picLocks noChangeAspect="1"/>
          </p:cNvPicPr>
          <p:nvPr/>
        </p:nvPicPr>
        <p:blipFill>
          <a:blip r:embed="rId12"/>
          <a:stretch>
            <a:fillRect/>
          </a:stretch>
        </p:blipFill>
        <p:spPr>
          <a:xfrm>
            <a:off x="2466038" y="-1576433"/>
            <a:ext cx="11493988" cy="9246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73197" y="2130473"/>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xmlns="" r:embed="rId5"/>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a:off x="2915929" y="321431"/>
            <a:ext cx="1008639" cy="46214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8160861" y="4977886"/>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4247642" y="5169968"/>
            <a:ext cx="4604587" cy="2388629"/>
          </a:xfrm>
          <a:custGeom>
            <a:avLst/>
            <a:gdLst/>
            <a:ahLst/>
            <a:cxnLst/>
            <a:rect l="l" t="t" r="r" b="b"/>
            <a:pathLst>
              <a:path w="6906880" h="3582944">
                <a:moveTo>
                  <a:pt x="0" y="0"/>
                </a:moveTo>
                <a:lnTo>
                  <a:pt x="6906881" y="0"/>
                </a:lnTo>
                <a:lnTo>
                  <a:pt x="6906881" y="3582944"/>
                </a:lnTo>
                <a:lnTo>
                  <a:pt x="0" y="35829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659102" y="5501438"/>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3" y="-38771"/>
            <a:ext cx="929357" cy="929357"/>
          </a:xfrm>
          <a:prstGeom prst="rect">
            <a:avLst/>
          </a:prstGeom>
        </p:spPr>
      </p:pic>
      <p:pic>
        <p:nvPicPr>
          <p:cNvPr id="11" name="Picture 10">
            <a:extLst>
              <a:ext uri="{FF2B5EF4-FFF2-40B4-BE49-F238E27FC236}">
                <a16:creationId xmlns:a16="http://schemas.microsoft.com/office/drawing/2014/main" xmlns="" id="{71BF918C-BB67-A5F2-0514-F566B3D855FA}"/>
              </a:ext>
            </a:extLst>
          </p:cNvPr>
          <p:cNvPicPr>
            <a:picLocks noChangeAspect="1"/>
          </p:cNvPicPr>
          <p:nvPr/>
        </p:nvPicPr>
        <p:blipFill>
          <a:blip r:embed="rId11"/>
          <a:stretch>
            <a:fillRect/>
          </a:stretch>
        </p:blipFill>
        <p:spPr>
          <a:xfrm>
            <a:off x="203201" y="3255984"/>
            <a:ext cx="3637279" cy="3845224"/>
          </a:xfrm>
          <a:prstGeom prst="rect">
            <a:avLst/>
          </a:prstGeom>
        </p:spPr>
      </p:pic>
      <p:pic>
        <p:nvPicPr>
          <p:cNvPr id="17" name="Picture 16">
            <a:extLst>
              <a:ext uri="{FF2B5EF4-FFF2-40B4-BE49-F238E27FC236}">
                <a16:creationId xmlns:a16="http://schemas.microsoft.com/office/drawing/2014/main" xmlns="" id="{20873711-514B-EFB2-8AFD-1815613E4B8D}"/>
              </a:ext>
            </a:extLst>
          </p:cNvPr>
          <p:cNvPicPr>
            <a:picLocks noChangeAspect="1"/>
          </p:cNvPicPr>
          <p:nvPr/>
        </p:nvPicPr>
        <p:blipFill>
          <a:blip r:embed="rId12"/>
          <a:stretch>
            <a:fillRect/>
          </a:stretch>
        </p:blipFill>
        <p:spPr>
          <a:xfrm>
            <a:off x="2348841" y="1382907"/>
            <a:ext cx="9345978" cy="2834886"/>
          </a:xfrm>
          <a:prstGeom prst="rect">
            <a:avLst/>
          </a:prstGeom>
        </p:spPr>
      </p:pic>
      <p:pic>
        <p:nvPicPr>
          <p:cNvPr id="18" name="Picture 17">
            <a:extLst>
              <a:ext uri="{FF2B5EF4-FFF2-40B4-BE49-F238E27FC236}">
                <a16:creationId xmlns:a16="http://schemas.microsoft.com/office/drawing/2014/main" xmlns="" id="{C53AF511-96A4-7642-8401-6F1E193144FA}"/>
              </a:ext>
            </a:extLst>
          </p:cNvPr>
          <p:cNvPicPr>
            <a:picLocks noChangeAspect="1"/>
          </p:cNvPicPr>
          <p:nvPr/>
        </p:nvPicPr>
        <p:blipFill>
          <a:blip r:embed="rId13"/>
          <a:stretch>
            <a:fillRect/>
          </a:stretch>
        </p:blipFill>
        <p:spPr>
          <a:xfrm>
            <a:off x="4755597" y="136754"/>
            <a:ext cx="4090771" cy="1365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0589915" y="2403706"/>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 name="Freeform 2"/>
          <p:cNvSpPr/>
          <p:nvPr/>
        </p:nvSpPr>
        <p:spPr>
          <a:xfrm>
            <a:off x="5845194" y="3652844"/>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133871" y="292368"/>
            <a:ext cx="3584323" cy="857310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11097600" y="5557851"/>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8683277" y="5128899"/>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237773" y="4821470"/>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sp>
        <p:nvSpPr>
          <p:cNvPr id="22" name="Freeform 2"/>
          <p:cNvSpPr/>
          <p:nvPr/>
        </p:nvSpPr>
        <p:spPr>
          <a:xfrm>
            <a:off x="9076309" y="1376798"/>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3" name="Freeform 10"/>
          <p:cNvSpPr/>
          <p:nvPr/>
        </p:nvSpPr>
        <p:spPr>
          <a:xfrm>
            <a:off x="7716316" y="184853"/>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pic>
        <p:nvPicPr>
          <p:cNvPr id="11" name="Picture 10"/>
          <p:cNvPicPr>
            <a:picLocks noChangeAspect="1"/>
          </p:cNvPicPr>
          <p:nvPr/>
        </p:nvPicPr>
        <p:blipFill>
          <a:blip r:embed="rId12"/>
          <a:stretch>
            <a:fillRect/>
          </a:stretch>
        </p:blipFill>
        <p:spPr>
          <a:xfrm>
            <a:off x="2491392" y="-1720683"/>
            <a:ext cx="11363929" cy="9669094"/>
          </a:xfrm>
          <a:prstGeom prst="rect">
            <a:avLst/>
          </a:prstGeom>
        </p:spPr>
      </p:pic>
    </p:spTree>
    <p:extLst>
      <p:ext uri="{BB962C8B-B14F-4D97-AF65-F5344CB8AC3E}">
        <p14:creationId xmlns:p14="http://schemas.microsoft.com/office/powerpoint/2010/main" val="6171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9134001" y="465276"/>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697674" y="330722"/>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6200792" y="465276"/>
            <a:ext cx="1563260" cy="716257"/>
          </a:xfrm>
          <a:custGeom>
            <a:avLst/>
            <a:gdLst/>
            <a:ahLst/>
            <a:cxnLst/>
            <a:rect l="l" t="t" r="r" b="b"/>
            <a:pathLst>
              <a:path w="2344890" h="1074386">
                <a:moveTo>
                  <a:pt x="0" y="0"/>
                </a:moveTo>
                <a:lnTo>
                  <a:pt x="2344890" y="0"/>
                </a:lnTo>
                <a:lnTo>
                  <a:pt x="2344890" y="1074386"/>
                </a:lnTo>
                <a:lnTo>
                  <a:pt x="0" y="10743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525836" y="5714267"/>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5"/>
            <a:stretch>
              <a:fillRect/>
            </a:stretch>
          </a:blipFill>
        </p:spPr>
        <p:txBody>
          <a:bodyPr/>
          <a:lstStyle/>
          <a:p>
            <a:pPr defTabSz="609630"/>
            <a:endParaRPr lang="en-US" sz="1200">
              <a:solidFill>
                <a:prstClr val="black"/>
              </a:solidFill>
              <a:latin typeface="Calibri" panose="020F0502020204030204"/>
            </a:endParaRPr>
          </a:p>
        </p:txBody>
      </p:sp>
      <p:grpSp>
        <p:nvGrpSpPr>
          <p:cNvPr id="22" name="Group 21"/>
          <p:cNvGrpSpPr/>
          <p:nvPr/>
        </p:nvGrpSpPr>
        <p:grpSpPr>
          <a:xfrm>
            <a:off x="436365" y="709711"/>
            <a:ext cx="7132835" cy="3884343"/>
            <a:chOff x="654548" y="1593355"/>
            <a:chExt cx="9612955" cy="5297726"/>
          </a:xfrm>
        </p:grpSpPr>
        <p:grpSp>
          <p:nvGrpSpPr>
            <p:cNvPr id="21" name="Group 20"/>
            <p:cNvGrpSpPr/>
            <p:nvPr/>
          </p:nvGrpSpPr>
          <p:grpSpPr>
            <a:xfrm>
              <a:off x="654548" y="1593355"/>
              <a:ext cx="9612955" cy="5297726"/>
              <a:chOff x="664777" y="2359274"/>
              <a:chExt cx="9612955" cy="5297726"/>
            </a:xfrm>
          </p:grpSpPr>
          <p:grpSp>
            <p:nvGrpSpPr>
              <p:cNvPr id="6" name="Group 6"/>
              <p:cNvGrpSpPr/>
              <p:nvPr/>
            </p:nvGrpSpPr>
            <p:grpSpPr>
              <a:xfrm>
                <a:off x="917755" y="2359274"/>
                <a:ext cx="9359977" cy="5297726"/>
                <a:chOff x="-10212" y="-57474"/>
                <a:chExt cx="2452264" cy="1387976"/>
              </a:xfrm>
            </p:grpSpPr>
            <p:sp>
              <p:nvSpPr>
                <p:cNvPr id="7" name="Freeform 7"/>
                <p:cNvSpPr/>
                <p:nvPr/>
              </p:nvSpPr>
              <p:spPr>
                <a:xfrm>
                  <a:off x="-10212" y="-57474"/>
                  <a:ext cx="2442052" cy="1330502"/>
                </a:xfrm>
                <a:custGeom>
                  <a:avLst/>
                  <a:gdLst/>
                  <a:ahLst/>
                  <a:cxnLst/>
                  <a:rect l="l" t="t" r="r" b="b"/>
                  <a:pathLst>
                    <a:path w="2442052" h="1330502">
                      <a:moveTo>
                        <a:pt x="54819" y="0"/>
                      </a:moveTo>
                      <a:lnTo>
                        <a:pt x="2387234" y="0"/>
                      </a:lnTo>
                      <a:cubicBezTo>
                        <a:pt x="2401773" y="0"/>
                        <a:pt x="2415716" y="5776"/>
                        <a:pt x="2425996" y="16056"/>
                      </a:cubicBezTo>
                      <a:cubicBezTo>
                        <a:pt x="2436277" y="26337"/>
                        <a:pt x="2442052" y="40280"/>
                        <a:pt x="2442052" y="54819"/>
                      </a:cubicBezTo>
                      <a:lnTo>
                        <a:pt x="2442052" y="1275683"/>
                      </a:lnTo>
                      <a:cubicBezTo>
                        <a:pt x="2442052" y="1290222"/>
                        <a:pt x="2436277" y="1304166"/>
                        <a:pt x="2425996" y="1314446"/>
                      </a:cubicBezTo>
                      <a:cubicBezTo>
                        <a:pt x="2415716" y="1324727"/>
                        <a:pt x="2401773" y="1330502"/>
                        <a:pt x="2387234" y="1330502"/>
                      </a:cubicBezTo>
                      <a:lnTo>
                        <a:pt x="54819" y="1330502"/>
                      </a:lnTo>
                      <a:cubicBezTo>
                        <a:pt x="40280" y="1330502"/>
                        <a:pt x="26337" y="1324727"/>
                        <a:pt x="16056" y="1314446"/>
                      </a:cubicBezTo>
                      <a:cubicBezTo>
                        <a:pt x="5776" y="1304166"/>
                        <a:pt x="0" y="1290222"/>
                        <a:pt x="0" y="1275683"/>
                      </a:cubicBezTo>
                      <a:lnTo>
                        <a:pt x="0" y="54819"/>
                      </a:lnTo>
                      <a:cubicBezTo>
                        <a:pt x="0" y="40280"/>
                        <a:pt x="5776" y="26337"/>
                        <a:pt x="16056" y="16056"/>
                      </a:cubicBezTo>
                      <a:cubicBezTo>
                        <a:pt x="26337" y="5776"/>
                        <a:pt x="40280" y="0"/>
                        <a:pt x="54819" y="0"/>
                      </a:cubicBezTo>
                      <a:close/>
                    </a:path>
                  </a:pathLst>
                </a:custGeom>
                <a:solidFill>
                  <a:srgbClr val="5E9BC9"/>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8" name="TextBox 8"/>
                <p:cNvSpPr txBox="1"/>
                <p:nvPr/>
              </p:nvSpPr>
              <p:spPr>
                <a:xfrm>
                  <a:off x="0" y="-38100"/>
                  <a:ext cx="2442052"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nvGrpSpPr>
              <p:cNvPr id="9" name="Group 9"/>
              <p:cNvGrpSpPr/>
              <p:nvPr/>
            </p:nvGrpSpPr>
            <p:grpSpPr>
              <a:xfrm>
                <a:off x="664777" y="2431986"/>
                <a:ext cx="9349331" cy="5078355"/>
                <a:chOff x="0" y="0"/>
                <a:chExt cx="2449475" cy="1330502"/>
              </a:xfrm>
            </p:grpSpPr>
            <p:sp>
              <p:nvSpPr>
                <p:cNvPr id="10" name="Freeform 10"/>
                <p:cNvSpPr/>
                <p:nvPr/>
              </p:nvSpPr>
              <p:spPr>
                <a:xfrm>
                  <a:off x="0" y="0"/>
                  <a:ext cx="2449475" cy="1330502"/>
                </a:xfrm>
                <a:custGeom>
                  <a:avLst/>
                  <a:gdLst/>
                  <a:ahLst/>
                  <a:cxnLst/>
                  <a:rect l="l" t="t" r="r" b="b"/>
                  <a:pathLst>
                    <a:path w="2449475" h="1330502">
                      <a:moveTo>
                        <a:pt x="54653" y="0"/>
                      </a:moveTo>
                      <a:lnTo>
                        <a:pt x="2394822" y="0"/>
                      </a:lnTo>
                      <a:cubicBezTo>
                        <a:pt x="2425006" y="0"/>
                        <a:pt x="2449475" y="24469"/>
                        <a:pt x="2449475" y="54653"/>
                      </a:cubicBezTo>
                      <a:lnTo>
                        <a:pt x="2449475" y="1275849"/>
                      </a:lnTo>
                      <a:cubicBezTo>
                        <a:pt x="2449475" y="1290344"/>
                        <a:pt x="2443717" y="1304245"/>
                        <a:pt x="2433468" y="1314495"/>
                      </a:cubicBezTo>
                      <a:cubicBezTo>
                        <a:pt x="2423218" y="1324744"/>
                        <a:pt x="2409317" y="1330502"/>
                        <a:pt x="2394822" y="1330502"/>
                      </a:cubicBezTo>
                      <a:lnTo>
                        <a:pt x="54653" y="1330502"/>
                      </a:lnTo>
                      <a:cubicBezTo>
                        <a:pt x="40158" y="1330502"/>
                        <a:pt x="26257" y="1324744"/>
                        <a:pt x="16007" y="1314495"/>
                      </a:cubicBezTo>
                      <a:cubicBezTo>
                        <a:pt x="5758" y="1304245"/>
                        <a:pt x="0" y="1290344"/>
                        <a:pt x="0" y="1275849"/>
                      </a:cubicBezTo>
                      <a:lnTo>
                        <a:pt x="0" y="54653"/>
                      </a:lnTo>
                      <a:cubicBezTo>
                        <a:pt x="0" y="40158"/>
                        <a:pt x="5758" y="26257"/>
                        <a:pt x="16007" y="16007"/>
                      </a:cubicBezTo>
                      <a:cubicBezTo>
                        <a:pt x="26257" y="5758"/>
                        <a:pt x="40158" y="0"/>
                        <a:pt x="54653" y="0"/>
                      </a:cubicBezTo>
                      <a:close/>
                    </a:path>
                  </a:pathLst>
                </a:custGeom>
                <a:solidFill>
                  <a:srgbClr val="FFFFFF"/>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11" name="TextBox 11"/>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sp>
          <p:nvSpPr>
            <p:cNvPr id="18" name="TextBox 18"/>
            <p:cNvSpPr txBox="1"/>
            <p:nvPr/>
          </p:nvSpPr>
          <p:spPr>
            <a:xfrm>
              <a:off x="1340204" y="2226246"/>
              <a:ext cx="8172729" cy="3693943"/>
            </a:xfrm>
            <a:prstGeom prst="rect">
              <a:avLst/>
            </a:prstGeom>
          </p:spPr>
          <p:txBody>
            <a:bodyPr wrap="square" lIns="0" tIns="0" rIns="0" bIns="0" rtlCol="0" anchor="t">
              <a:spAutoFit/>
            </a:bodyPr>
            <a:lstStyle/>
            <a:p>
              <a:pPr algn="ctr" defTabSz="609630"/>
              <a:r>
                <a:rPr lang="en-US" sz="4400" b="1" dirty="0">
                  <a:solidFill>
                    <a:prstClr val="black"/>
                  </a:solidFill>
                  <a:latin typeface="Cambria" panose="02040503050406030204" pitchFamily="18" charset="0"/>
                  <a:ea typeface="Cambria" panose="02040503050406030204" pitchFamily="18" charset="0"/>
                  <a:cs typeface="Handy Casual"/>
                  <a:sym typeface="Handy Casual"/>
                </a:rPr>
                <a:t>Trao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đổi</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với</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bạn</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suy</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nghĩ</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của</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mình</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về</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các</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nhân</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vật</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trong</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câu</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chuyện</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đã</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học</a:t>
              </a:r>
              <a:endParaRPr lang="en-US" sz="4400" b="1" dirty="0">
                <a:solidFill>
                  <a:prstClr val="black"/>
                </a:solidFill>
                <a:latin typeface="Cambria" panose="02040503050406030204" pitchFamily="18" charset="0"/>
                <a:ea typeface="Cambria" panose="02040503050406030204" pitchFamily="18" charset="0"/>
                <a:cs typeface="Handy Casual"/>
                <a:sym typeface="Handy Casual"/>
              </a:endParaRPr>
            </a:p>
          </p:txBody>
        </p:sp>
      </p:grpSp>
      <p:grpSp>
        <p:nvGrpSpPr>
          <p:cNvPr id="23" name="Group 22"/>
          <p:cNvGrpSpPr/>
          <p:nvPr/>
        </p:nvGrpSpPr>
        <p:grpSpPr>
          <a:xfrm>
            <a:off x="-333991" y="227867"/>
            <a:ext cx="14945345" cy="7642777"/>
            <a:chOff x="-500987" y="341800"/>
            <a:chExt cx="22418017" cy="11464166"/>
          </a:xfrm>
        </p:grpSpPr>
        <p:sp>
          <p:nvSpPr>
            <p:cNvPr id="2" name="Freeform 2"/>
            <p:cNvSpPr/>
            <p:nvPr/>
          </p:nvSpPr>
          <p:spPr>
            <a:xfrm>
              <a:off x="11646078" y="341800"/>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8">
                <a:extLst>
                  <a:ext uri="{96DAC541-7B7A-43D3-8B79-37D633B846F1}">
                    <asvg:svgBlip xmlns:asvg="http://schemas.microsoft.com/office/drawing/2016/SVG/main" xmlns="" r:embed="rId9"/>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16"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5"/>
              <a:stretch>
                <a:fillRect/>
              </a:stretch>
            </a:blipFill>
          </p:spPr>
          <p:txBody>
            <a:bodyPr/>
            <a:lstStyle/>
            <a:p>
              <a:pPr defTabSz="609630"/>
              <a:endParaRPr lang="en-US" sz="1200">
                <a:solidFill>
                  <a:prstClr val="black"/>
                </a:solidFill>
                <a:latin typeface="Calibri" panose="020F0502020204030204"/>
              </a:endParaRPr>
            </a:p>
          </p:txBody>
        </p:sp>
        <p:sp>
          <p:nvSpPr>
            <p:cNvPr id="17" name="Freeform 17"/>
            <p:cNvSpPr/>
            <p:nvPr/>
          </p:nvSpPr>
          <p:spPr>
            <a:xfrm>
              <a:off x="10727028" y="1763151"/>
              <a:ext cx="6428796" cy="8479863"/>
            </a:xfrm>
            <a:custGeom>
              <a:avLst/>
              <a:gdLst/>
              <a:ahLst/>
              <a:cxnLst/>
              <a:rect l="l" t="t" r="r" b="b"/>
              <a:pathLst>
                <a:path w="6428796" h="8479863">
                  <a:moveTo>
                    <a:pt x="0" y="0"/>
                  </a:moveTo>
                  <a:lnTo>
                    <a:pt x="6428796" y="0"/>
                  </a:lnTo>
                  <a:lnTo>
                    <a:pt x="6428796" y="8479863"/>
                  </a:lnTo>
                  <a:lnTo>
                    <a:pt x="0" y="8479863"/>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9"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grpSp>
    </p:spTree>
    <p:extLst>
      <p:ext uri="{BB962C8B-B14F-4D97-AF65-F5344CB8AC3E}">
        <p14:creationId xmlns:p14="http://schemas.microsoft.com/office/powerpoint/2010/main" val="20541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EB3582F-F3A3-419E-ACC5-DF5558BFB7D8}"/>
              </a:ext>
            </a:extLst>
          </p:cNvPr>
          <p:cNvSpPr txBox="1"/>
          <p:nvPr/>
        </p:nvSpPr>
        <p:spPr>
          <a:xfrm>
            <a:off x="942516" y="391385"/>
            <a:ext cx="9890234"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G: Đọc những câu chuyện gợi ý dưới đây để nhớ lại các chi tiết về những nhân vật đã đọc.</a:t>
            </a:r>
          </a:p>
        </p:txBody>
      </p:sp>
      <p:pic>
        <p:nvPicPr>
          <p:cNvPr id="13" name="Picture 12">
            <a:extLst>
              <a:ext uri="{FF2B5EF4-FFF2-40B4-BE49-F238E27FC236}">
                <a16:creationId xmlns:a16="http://schemas.microsoft.com/office/drawing/2014/main" xmlns="" id="{E79616A6-7ACE-40BF-B298-7C62EE9477C2}"/>
              </a:ext>
            </a:extLst>
          </p:cNvPr>
          <p:cNvPicPr>
            <a:picLocks noChangeAspect="1"/>
          </p:cNvPicPr>
          <p:nvPr/>
        </p:nvPicPr>
        <p:blipFill>
          <a:blip r:embed="rId2"/>
          <a:stretch>
            <a:fillRect/>
          </a:stretch>
        </p:blipFill>
        <p:spPr>
          <a:xfrm>
            <a:off x="2375339" y="1417422"/>
            <a:ext cx="7683061" cy="1474569"/>
          </a:xfrm>
          <a:prstGeom prst="rect">
            <a:avLst/>
          </a:prstGeom>
        </p:spPr>
      </p:pic>
      <p:pic>
        <p:nvPicPr>
          <p:cNvPr id="20" name="Picture 19">
            <a:extLst>
              <a:ext uri="{FF2B5EF4-FFF2-40B4-BE49-F238E27FC236}">
                <a16:creationId xmlns:a16="http://schemas.microsoft.com/office/drawing/2014/main" xmlns="" id="{B5D61A6E-E622-4101-82CB-BE9D0202C75D}"/>
              </a:ext>
            </a:extLst>
          </p:cNvPr>
          <p:cNvPicPr>
            <a:picLocks noChangeAspect="1"/>
          </p:cNvPicPr>
          <p:nvPr/>
        </p:nvPicPr>
        <p:blipFill>
          <a:blip r:embed="rId3"/>
          <a:stretch>
            <a:fillRect/>
          </a:stretch>
        </p:blipFill>
        <p:spPr>
          <a:xfrm>
            <a:off x="2301666" y="2844377"/>
            <a:ext cx="7560715" cy="3910753"/>
          </a:xfrm>
          <a:prstGeom prst="rect">
            <a:avLst/>
          </a:prstGeom>
        </p:spPr>
      </p:pic>
    </p:spTree>
    <p:extLst>
      <p:ext uri="{BB962C8B-B14F-4D97-AF65-F5344CB8AC3E}">
        <p14:creationId xmlns:p14="http://schemas.microsoft.com/office/powerpoint/2010/main" val="404444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581E9B4-8DE2-4D49-9B81-5119A54BC0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xmlns="" id="{5D3CFB9E-CCD4-490E-9BFA-DBF9D295A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937" y="3463290"/>
            <a:ext cx="5421701" cy="3107981"/>
          </a:xfrm>
          <a:prstGeom prst="rect">
            <a:avLst/>
          </a:prstGeom>
        </p:spPr>
      </p:pic>
      <p:grpSp>
        <p:nvGrpSpPr>
          <p:cNvPr id="10" name="Group 9">
            <a:extLst>
              <a:ext uri="{FF2B5EF4-FFF2-40B4-BE49-F238E27FC236}">
                <a16:creationId xmlns:a16="http://schemas.microsoft.com/office/drawing/2014/main" xmlns="" id="{7F39D3EF-ABF9-4B7F-9C82-638FD7FA373B}"/>
              </a:ext>
            </a:extLst>
          </p:cNvPr>
          <p:cNvGrpSpPr/>
          <p:nvPr/>
        </p:nvGrpSpPr>
        <p:grpSpPr>
          <a:xfrm>
            <a:off x="300380" y="1480715"/>
            <a:ext cx="11591224" cy="2576936"/>
            <a:chOff x="144378" y="1276178"/>
            <a:chExt cx="11591224" cy="3192757"/>
          </a:xfrm>
        </p:grpSpPr>
        <p:sp>
          <p:nvSpPr>
            <p:cNvPr id="11" name="Rectangle: Rounded Corners 10">
              <a:extLst>
                <a:ext uri="{FF2B5EF4-FFF2-40B4-BE49-F238E27FC236}">
                  <a16:creationId xmlns:a16="http://schemas.microsoft.com/office/drawing/2014/main" xmlns="" id="{C207CBCA-62ED-45D8-BE17-4A9111C92786}"/>
                </a:ext>
              </a:extLst>
            </p:cNvPr>
            <p:cNvSpPr/>
            <p:nvPr/>
          </p:nvSpPr>
          <p:spPr>
            <a:xfrm>
              <a:off x="1311442" y="1639013"/>
              <a:ext cx="10424160" cy="2829922"/>
            </a:xfrm>
            <a:custGeom>
              <a:avLst/>
              <a:gdLst>
                <a:gd name="connsiteX0" fmla="*/ 0 w 10424160"/>
                <a:gd name="connsiteY0" fmla="*/ 380688 h 2284085"/>
                <a:gd name="connsiteX1" fmla="*/ 380688 w 10424160"/>
                <a:gd name="connsiteY1" fmla="*/ 0 h 2284085"/>
                <a:gd name="connsiteX2" fmla="*/ 10043472 w 10424160"/>
                <a:gd name="connsiteY2" fmla="*/ 0 h 2284085"/>
                <a:gd name="connsiteX3" fmla="*/ 10424160 w 10424160"/>
                <a:gd name="connsiteY3" fmla="*/ 380688 h 2284085"/>
                <a:gd name="connsiteX4" fmla="*/ 10424160 w 10424160"/>
                <a:gd name="connsiteY4" fmla="*/ 1903397 h 2284085"/>
                <a:gd name="connsiteX5" fmla="*/ 10043472 w 10424160"/>
                <a:gd name="connsiteY5" fmla="*/ 2284085 h 2284085"/>
                <a:gd name="connsiteX6" fmla="*/ 380688 w 10424160"/>
                <a:gd name="connsiteY6" fmla="*/ 2284085 h 2284085"/>
                <a:gd name="connsiteX7" fmla="*/ 0 w 10424160"/>
                <a:gd name="connsiteY7" fmla="*/ 1903397 h 2284085"/>
                <a:gd name="connsiteX8" fmla="*/ 0 w 10424160"/>
                <a:gd name="connsiteY8" fmla="*/ 380688 h 228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284085" fill="none" extrusionOk="0">
                  <a:moveTo>
                    <a:pt x="0" y="380688"/>
                  </a:moveTo>
                  <a:cubicBezTo>
                    <a:pt x="-6715" y="171237"/>
                    <a:pt x="198702" y="25283"/>
                    <a:pt x="380688" y="0"/>
                  </a:cubicBezTo>
                  <a:cubicBezTo>
                    <a:pt x="4468756" y="60018"/>
                    <a:pt x="8949956" y="-77971"/>
                    <a:pt x="10043472" y="0"/>
                  </a:cubicBezTo>
                  <a:cubicBezTo>
                    <a:pt x="10269981" y="-11608"/>
                    <a:pt x="10418925" y="164771"/>
                    <a:pt x="10424160" y="380688"/>
                  </a:cubicBezTo>
                  <a:cubicBezTo>
                    <a:pt x="10292703" y="828762"/>
                    <a:pt x="10330887" y="1262446"/>
                    <a:pt x="10424160" y="1903397"/>
                  </a:cubicBezTo>
                  <a:cubicBezTo>
                    <a:pt x="10443574" y="2111661"/>
                    <a:pt x="10258134" y="2267711"/>
                    <a:pt x="10043472" y="2284085"/>
                  </a:cubicBezTo>
                  <a:cubicBezTo>
                    <a:pt x="9015291" y="2396952"/>
                    <a:pt x="4334943" y="2189712"/>
                    <a:pt x="380688" y="2284085"/>
                  </a:cubicBezTo>
                  <a:cubicBezTo>
                    <a:pt x="179489" y="2286110"/>
                    <a:pt x="26921" y="2114384"/>
                    <a:pt x="0" y="1903397"/>
                  </a:cubicBezTo>
                  <a:cubicBezTo>
                    <a:pt x="89084" y="1649379"/>
                    <a:pt x="-31394" y="1135769"/>
                    <a:pt x="0" y="380688"/>
                  </a:cubicBezTo>
                  <a:close/>
                </a:path>
                <a:path w="10424160" h="2284085" stroke="0" extrusionOk="0">
                  <a:moveTo>
                    <a:pt x="0" y="380688"/>
                  </a:moveTo>
                  <a:cubicBezTo>
                    <a:pt x="-12002" y="173828"/>
                    <a:pt x="160855" y="-59"/>
                    <a:pt x="380688" y="0"/>
                  </a:cubicBezTo>
                  <a:cubicBezTo>
                    <a:pt x="1489334" y="39249"/>
                    <a:pt x="6573135" y="1994"/>
                    <a:pt x="10043472" y="0"/>
                  </a:cubicBezTo>
                  <a:cubicBezTo>
                    <a:pt x="10251766" y="7282"/>
                    <a:pt x="10457161" y="178093"/>
                    <a:pt x="10424160" y="380688"/>
                  </a:cubicBezTo>
                  <a:cubicBezTo>
                    <a:pt x="10365489" y="597751"/>
                    <a:pt x="10323225" y="1326855"/>
                    <a:pt x="10424160" y="1903397"/>
                  </a:cubicBezTo>
                  <a:cubicBezTo>
                    <a:pt x="10447943" y="2110411"/>
                    <a:pt x="10262726" y="2271455"/>
                    <a:pt x="10043472" y="2284085"/>
                  </a:cubicBezTo>
                  <a:cubicBezTo>
                    <a:pt x="8682916" y="2352081"/>
                    <a:pt x="4146650" y="2300260"/>
                    <a:pt x="380688" y="2284085"/>
                  </a:cubicBezTo>
                  <a:cubicBezTo>
                    <a:pt x="193641" y="2280190"/>
                    <a:pt x="36126" y="2105938"/>
                    <a:pt x="0" y="1903397"/>
                  </a:cubicBezTo>
                  <a:cubicBezTo>
                    <a:pt x="-93844" y="1417124"/>
                    <a:pt x="-70185" y="645174"/>
                    <a:pt x="0" y="380688"/>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xmln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ark, doll&#10;&#10;Description automatically generated">
              <a:extLst>
                <a:ext uri="{FF2B5EF4-FFF2-40B4-BE49-F238E27FC236}">
                  <a16:creationId xmlns:a16="http://schemas.microsoft.com/office/drawing/2014/main" xmlns="" id="{89EE403B-3013-44A4-8069-194880439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sp>
        <p:nvSpPr>
          <p:cNvPr id="13" name="TextBox 12">
            <a:extLst>
              <a:ext uri="{FF2B5EF4-FFF2-40B4-BE49-F238E27FC236}">
                <a16:creationId xmlns:a16="http://schemas.microsoft.com/office/drawing/2014/main" xmlns="" id="{830CD822-3FA1-4976-AD5B-030DF0FE0ACA}"/>
              </a:ext>
            </a:extLst>
          </p:cNvPr>
          <p:cNvSpPr txBox="1"/>
          <p:nvPr/>
        </p:nvSpPr>
        <p:spPr>
          <a:xfrm>
            <a:off x="1810352" y="2145818"/>
            <a:ext cx="10081252" cy="1524841"/>
          </a:xfrm>
          <a:prstGeom prst="rect">
            <a:avLst/>
          </a:prstGeom>
          <a:noFill/>
        </p:spPr>
        <p:txBody>
          <a:bodyPr wrap="square">
            <a:spAutoFit/>
          </a:bodyPr>
          <a:lstStyle/>
          <a:p>
            <a:pPr algn="just">
              <a:lnSpc>
                <a:spcPct val="114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Mỗi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nhóm</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chọn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một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nhân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vật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nói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lên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suy</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nghĩ</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về</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nhân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vật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đó</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p>
            <a:pPr algn="just">
              <a:lnSpc>
                <a:spcPct val="114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HS chia </a:t>
            </a:r>
            <a:r>
              <a:rPr lang="vi-VN"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sẻ</a:t>
            </a:r>
            <a:r>
              <a:rPr lang="vi-VN"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t</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hống</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nhất</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kết</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quả</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trong</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nhóm</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ghi</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vào</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bảng</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nhóm</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a:lnSpc>
                <a:spcPct val="114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nhóm</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lên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bảng</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bày</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trước</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lớp</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F3198D48-3CA8-4762-9553-CBAE7E6E16AD}"/>
              </a:ext>
            </a:extLst>
          </p:cNvPr>
          <p:cNvPicPr>
            <a:picLocks noChangeAspect="1"/>
          </p:cNvPicPr>
          <p:nvPr/>
        </p:nvPicPr>
        <p:blipFill>
          <a:blip r:embed="rId6"/>
          <a:stretch>
            <a:fillRect/>
          </a:stretch>
        </p:blipFill>
        <p:spPr>
          <a:xfrm>
            <a:off x="2012544" y="276531"/>
            <a:ext cx="7812136" cy="1105662"/>
          </a:xfrm>
          <a:prstGeom prst="rect">
            <a:avLst/>
          </a:prstGeom>
        </p:spPr>
      </p:pic>
    </p:spTree>
    <p:extLst>
      <p:ext uri="{BB962C8B-B14F-4D97-AF65-F5344CB8AC3E}">
        <p14:creationId xmlns:p14="http://schemas.microsoft.com/office/powerpoint/2010/main" val="48845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845537" y="96682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406643" y="54831"/>
            <a:ext cx="1590502" cy="728739"/>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915929" y="321431"/>
            <a:ext cx="1008639" cy="46214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panose="020F0502020204030204"/>
            </a:endParaRPr>
          </a:p>
        </p:txBody>
      </p:sp>
      <p:sp>
        <p:nvSpPr>
          <p:cNvPr id="27" name="Freeform 27"/>
          <p:cNvSpPr/>
          <p:nvPr/>
        </p:nvSpPr>
        <p:spPr>
          <a:xfrm>
            <a:off x="5525836" y="5714267"/>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28" name="Freeform 28"/>
          <p:cNvSpPr/>
          <p:nvPr/>
        </p:nvSpPr>
        <p:spPr>
          <a:xfrm>
            <a:off x="3111513" y="5285315"/>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29" name="Freeform 29"/>
          <p:cNvSpPr/>
          <p:nvPr/>
        </p:nvSpPr>
        <p:spPr>
          <a:xfrm>
            <a:off x="-333992" y="4977886"/>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grpSp>
        <p:nvGrpSpPr>
          <p:cNvPr id="30" name="Group 29"/>
          <p:cNvGrpSpPr/>
          <p:nvPr/>
        </p:nvGrpSpPr>
        <p:grpSpPr>
          <a:xfrm>
            <a:off x="511842" y="1762751"/>
            <a:ext cx="11377901" cy="2317759"/>
            <a:chOff x="687748" y="2900689"/>
            <a:chExt cx="10410245" cy="5468766"/>
          </a:xfrm>
        </p:grpSpPr>
        <p:grpSp>
          <p:nvGrpSpPr>
            <p:cNvPr id="11" name="Group 11"/>
            <p:cNvGrpSpPr/>
            <p:nvPr/>
          </p:nvGrpSpPr>
          <p:grpSpPr>
            <a:xfrm>
              <a:off x="986960" y="3291100"/>
              <a:ext cx="10111033" cy="5078355"/>
              <a:chOff x="0" y="0"/>
              <a:chExt cx="2649037" cy="1330502"/>
            </a:xfrm>
          </p:grpSpPr>
          <p:sp>
            <p:nvSpPr>
              <p:cNvPr id="12" name="Freeform 12"/>
              <p:cNvSpPr/>
              <p:nvPr/>
            </p:nvSpPr>
            <p:spPr>
              <a:xfrm>
                <a:off x="0" y="0"/>
                <a:ext cx="2649037" cy="1330502"/>
              </a:xfrm>
              <a:custGeom>
                <a:avLst/>
                <a:gdLst/>
                <a:ahLst/>
                <a:cxnLst/>
                <a:rect l="l" t="t" r="r" b="b"/>
                <a:pathLst>
                  <a:path w="2649037" h="1330502">
                    <a:moveTo>
                      <a:pt x="50536" y="0"/>
                    </a:moveTo>
                    <a:lnTo>
                      <a:pt x="2598502" y="0"/>
                    </a:lnTo>
                    <a:cubicBezTo>
                      <a:pt x="2611905" y="0"/>
                      <a:pt x="2624758" y="5324"/>
                      <a:pt x="2634236" y="14802"/>
                    </a:cubicBezTo>
                    <a:cubicBezTo>
                      <a:pt x="2643713" y="24279"/>
                      <a:pt x="2649037" y="37133"/>
                      <a:pt x="2649037" y="50536"/>
                    </a:cubicBezTo>
                    <a:lnTo>
                      <a:pt x="2649037" y="1279967"/>
                    </a:lnTo>
                    <a:cubicBezTo>
                      <a:pt x="2649037" y="1307877"/>
                      <a:pt x="2626412" y="1330502"/>
                      <a:pt x="2598502" y="1330502"/>
                    </a:cubicBezTo>
                    <a:lnTo>
                      <a:pt x="50536" y="1330502"/>
                    </a:lnTo>
                    <a:cubicBezTo>
                      <a:pt x="37133" y="1330502"/>
                      <a:pt x="24279" y="1325178"/>
                      <a:pt x="14802" y="1315701"/>
                    </a:cubicBezTo>
                    <a:cubicBezTo>
                      <a:pt x="5324" y="1306223"/>
                      <a:pt x="0" y="1293369"/>
                      <a:pt x="0" y="1279967"/>
                    </a:cubicBezTo>
                    <a:lnTo>
                      <a:pt x="0" y="50536"/>
                    </a:lnTo>
                    <a:cubicBezTo>
                      <a:pt x="0" y="22626"/>
                      <a:pt x="22626" y="0"/>
                      <a:pt x="50536" y="0"/>
                    </a:cubicBezTo>
                    <a:close/>
                  </a:path>
                </a:pathLst>
              </a:custGeom>
              <a:solidFill>
                <a:srgbClr val="5E9BC9"/>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13" name="TextBox 13"/>
              <p:cNvSpPr txBox="1"/>
              <p:nvPr/>
            </p:nvSpPr>
            <p:spPr>
              <a:xfrm>
                <a:off x="0" y="-38100"/>
                <a:ext cx="2649037"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nvGrpSpPr>
            <p:cNvPr id="14" name="Group 14"/>
            <p:cNvGrpSpPr/>
            <p:nvPr/>
          </p:nvGrpSpPr>
          <p:grpSpPr>
            <a:xfrm>
              <a:off x="687748" y="2900689"/>
              <a:ext cx="10270807" cy="5223778"/>
              <a:chOff x="0" y="-38100"/>
              <a:chExt cx="2690897" cy="1368602"/>
            </a:xfrm>
          </p:grpSpPr>
          <p:sp>
            <p:nvSpPr>
              <p:cNvPr id="15" name="Freeform 15"/>
              <p:cNvSpPr/>
              <p:nvPr/>
            </p:nvSpPr>
            <p:spPr>
              <a:xfrm>
                <a:off x="0" y="0"/>
                <a:ext cx="2690897" cy="1330502"/>
              </a:xfrm>
              <a:custGeom>
                <a:avLst/>
                <a:gdLst/>
                <a:ahLst/>
                <a:cxnLst/>
                <a:rect l="l" t="t" r="r" b="b"/>
                <a:pathLst>
                  <a:path w="2657089" h="1330502">
                    <a:moveTo>
                      <a:pt x="50382" y="0"/>
                    </a:moveTo>
                    <a:lnTo>
                      <a:pt x="2606707" y="0"/>
                    </a:lnTo>
                    <a:cubicBezTo>
                      <a:pt x="2634532" y="0"/>
                      <a:pt x="2657089" y="22557"/>
                      <a:pt x="2657089" y="50382"/>
                    </a:cubicBezTo>
                    <a:lnTo>
                      <a:pt x="2657089" y="1280120"/>
                    </a:lnTo>
                    <a:cubicBezTo>
                      <a:pt x="2657089" y="1307945"/>
                      <a:pt x="2634532" y="1330502"/>
                      <a:pt x="2606707" y="1330502"/>
                    </a:cubicBezTo>
                    <a:lnTo>
                      <a:pt x="50382" y="1330502"/>
                    </a:lnTo>
                    <a:cubicBezTo>
                      <a:pt x="22557" y="1330502"/>
                      <a:pt x="0" y="1307945"/>
                      <a:pt x="0" y="1280120"/>
                    </a:cubicBezTo>
                    <a:lnTo>
                      <a:pt x="0" y="50382"/>
                    </a:lnTo>
                    <a:cubicBezTo>
                      <a:pt x="0" y="22557"/>
                      <a:pt x="22557" y="0"/>
                      <a:pt x="50382" y="0"/>
                    </a:cubicBezTo>
                    <a:close/>
                  </a:path>
                </a:pathLst>
              </a:custGeom>
              <a:solidFill>
                <a:srgbClr val="FFFFFF"/>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16" name="TextBox 16"/>
              <p:cNvSpPr txBox="1"/>
              <p:nvPr/>
            </p:nvSpPr>
            <p:spPr>
              <a:xfrm>
                <a:off x="0" y="-38100"/>
                <a:ext cx="2657089"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sp>
        <p:nvSpPr>
          <p:cNvPr id="31" name="Rectangle 30"/>
          <p:cNvSpPr/>
          <p:nvPr/>
        </p:nvSpPr>
        <p:spPr>
          <a:xfrm>
            <a:off x="701440" y="2024303"/>
            <a:ext cx="10757441" cy="1569660"/>
          </a:xfrm>
          <a:prstGeom prst="rect">
            <a:avLst/>
          </a:prstGeom>
        </p:spPr>
        <p:txBody>
          <a:bodyPr wrap="square">
            <a:spAutoFit/>
          </a:bodyPr>
          <a:lstStyle/>
          <a:p>
            <a:pPr algn="ctr" defTabSz="609630"/>
            <a:r>
              <a:rPr lang="en-GB" sz="4800" dirty="0" err="1">
                <a:solidFill>
                  <a:prstClr val="black"/>
                </a:solidFill>
                <a:latin typeface="Cambria" panose="02040503050406030204" pitchFamily="18" charset="0"/>
                <a:ea typeface="Cambria" panose="02040503050406030204" pitchFamily="18" charset="0"/>
              </a:rPr>
              <a:t>Viết</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đoạn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văn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ngắn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về</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một</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nhân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vật</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trong</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câu</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chuyện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đã</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học</a:t>
            </a:r>
            <a:endParaRPr lang="en-GB" sz="4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F0DF6F-E52F-F865-944D-B7F2534B55D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xmlns="" id="{BB34CF69-4956-EF58-0780-498E29E1F82B}"/>
              </a:ext>
            </a:extLst>
          </p:cNvPr>
          <p:cNvGrpSpPr/>
          <p:nvPr/>
        </p:nvGrpSpPr>
        <p:grpSpPr>
          <a:xfrm>
            <a:off x="3716543" y="302893"/>
            <a:ext cx="4313435" cy="1442862"/>
            <a:chOff x="3710997" y="181081"/>
            <a:chExt cx="4313435" cy="1442862"/>
          </a:xfrm>
        </p:grpSpPr>
        <p:pic>
          <p:nvPicPr>
            <p:cNvPr id="5" name="Picture 4">
              <a:extLst>
                <a:ext uri="{FF2B5EF4-FFF2-40B4-BE49-F238E27FC236}">
                  <a16:creationId xmlns:a16="http://schemas.microsoft.com/office/drawing/2014/main" xmlns="" id="{D02D5CB6-8F13-3453-41AE-695A5FE7E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6" name="TextBox 5">
              <a:extLst>
                <a:ext uri="{FF2B5EF4-FFF2-40B4-BE49-F238E27FC236}">
                  <a16:creationId xmlns:a16="http://schemas.microsoft.com/office/drawing/2014/main" xmlns="" id="{82D70248-E159-98A3-5664-1D18FFA7BFF4}"/>
                </a:ext>
              </a:extLst>
            </p:cNvPr>
            <p:cNvSpPr txBox="1"/>
            <p:nvPr/>
          </p:nvSpPr>
          <p:spPr>
            <a:xfrm>
              <a:off x="4752368" y="501904"/>
              <a:ext cx="29989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Gợi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ý</a:t>
              </a:r>
            </a:p>
          </p:txBody>
        </p:sp>
      </p:grpSp>
      <p:pic>
        <p:nvPicPr>
          <p:cNvPr id="29" name="图片 4" descr="图片包含 电视&#10;&#10;自动生成的说明">
            <a:extLst>
              <a:ext uri="{FF2B5EF4-FFF2-40B4-BE49-F238E27FC236}">
                <a16:creationId xmlns:a16="http://schemas.microsoft.com/office/drawing/2014/main" xmlns="" id="{2DDC03F7-E01D-F1AC-3804-3508EC87D8B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0193939" flipH="1">
            <a:off x="-487631" y="2258760"/>
            <a:ext cx="5265683" cy="3932545"/>
          </a:xfrm>
          <a:prstGeom prst="rect">
            <a:avLst/>
          </a:prstGeom>
          <a:effectLst>
            <a:glow rad="25400">
              <a:srgbClr val="87B7DD">
                <a:alpha val="71000"/>
              </a:srgbClr>
            </a:glow>
          </a:effectLst>
        </p:spPr>
      </p:pic>
      <p:sp>
        <p:nvSpPr>
          <p:cNvPr id="30" name="TextBox 29">
            <a:extLst>
              <a:ext uri="{FF2B5EF4-FFF2-40B4-BE49-F238E27FC236}">
                <a16:creationId xmlns:a16="http://schemas.microsoft.com/office/drawing/2014/main" xmlns="" id="{3D9C3F71-1CF1-B62C-DC38-A803B74BE137}"/>
              </a:ext>
            </a:extLst>
          </p:cNvPr>
          <p:cNvSpPr txBox="1"/>
          <p:nvPr/>
        </p:nvSpPr>
        <p:spPr>
          <a:xfrm rot="20162443">
            <a:off x="509815" y="3316796"/>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là</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ai?</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1" name="图片 4" descr="图片包含 电视&#10;&#10;自动生成的说明">
            <a:extLst>
              <a:ext uri="{FF2B5EF4-FFF2-40B4-BE49-F238E27FC236}">
                <a16:creationId xmlns:a16="http://schemas.microsoft.com/office/drawing/2014/main" xmlns="" id="{8F4FAE22-9D61-6432-1EEB-03F461085C6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1397687" flipH="1">
            <a:off x="3230930" y="2848489"/>
            <a:ext cx="5265683" cy="3932545"/>
          </a:xfrm>
          <a:prstGeom prst="rect">
            <a:avLst/>
          </a:prstGeom>
          <a:effectLst>
            <a:glow rad="25400">
              <a:srgbClr val="87B7DD">
                <a:alpha val="71000"/>
              </a:srgbClr>
            </a:glow>
          </a:effectLst>
        </p:spPr>
      </p:pic>
      <p:sp>
        <p:nvSpPr>
          <p:cNvPr id="32" name="TextBox 31">
            <a:extLst>
              <a:ext uri="{FF2B5EF4-FFF2-40B4-BE49-F238E27FC236}">
                <a16:creationId xmlns:a16="http://schemas.microsoft.com/office/drawing/2014/main" xmlns="" id="{9AE25F32-6C82-F612-EA40-EC3C3B24DBC3}"/>
              </a:ext>
            </a:extLst>
          </p:cNvPr>
          <p:cNvSpPr txBox="1"/>
          <p:nvPr/>
        </p:nvSpPr>
        <p:spPr>
          <a:xfrm>
            <a:off x="4207108" y="3779173"/>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Lý</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do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em</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thíc</a:t>
            </a:r>
            <a:r>
              <a:rPr lang="en-US" sz="3200" dirty="0">
                <a:solidFill>
                  <a:sysClr val="windowText" lastClr="000000"/>
                </a:solidFill>
                <a:latin typeface="Calibri" panose="020F0502020204030204" pitchFamily="34" charset="0"/>
                <a:ea typeface="微软雅黑"/>
                <a:cs typeface="Calibri" panose="020F0502020204030204" pitchFamily="34" charset="0"/>
              </a:rPr>
              <a:t>h </a:t>
            </a:r>
            <a:r>
              <a:rPr lang="en-US" sz="3200" dirty="0" err="1">
                <a:solidFill>
                  <a:sysClr val="windowText" lastClr="000000"/>
                </a:solidFill>
                <a:latin typeface="Calibri" panose="020F0502020204030204" pitchFamily="34" charset="0"/>
                <a:ea typeface="微软雅黑"/>
                <a:cs typeface="Calibri" panose="020F0502020204030204" pitchFamily="34" charset="0"/>
              </a:rPr>
              <a:t>nhân</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vật</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đó</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là</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gì</a:t>
            </a:r>
            <a:r>
              <a:rPr lang="en-US" sz="3200" dirty="0">
                <a:solidFill>
                  <a:sysClr val="windowText" lastClr="000000"/>
                </a:solidFill>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3" name="图片 4" descr="图片包含 电视&#10;&#10;自动生成的说明">
            <a:extLst>
              <a:ext uri="{FF2B5EF4-FFF2-40B4-BE49-F238E27FC236}">
                <a16:creationId xmlns:a16="http://schemas.microsoft.com/office/drawing/2014/main" xmlns="" id="{FEFFB034-85B6-8EB6-0628-597267DF718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406061">
            <a:off x="7321055" y="2374874"/>
            <a:ext cx="5265683" cy="3932545"/>
          </a:xfrm>
          <a:prstGeom prst="rect">
            <a:avLst/>
          </a:prstGeom>
          <a:effectLst>
            <a:glow rad="25400">
              <a:srgbClr val="87B7DD">
                <a:alpha val="71000"/>
              </a:srgbClr>
            </a:glow>
          </a:effectLst>
        </p:spPr>
      </p:pic>
      <p:sp>
        <p:nvSpPr>
          <p:cNvPr id="34" name="TextBox 33">
            <a:extLst>
              <a:ext uri="{FF2B5EF4-FFF2-40B4-BE49-F238E27FC236}">
                <a16:creationId xmlns:a16="http://schemas.microsoft.com/office/drawing/2014/main" xmlns="" id="{B3735CEF-1DFD-8A10-D2BE-206A670900EC}"/>
              </a:ext>
            </a:extLst>
          </p:cNvPr>
          <p:cNvSpPr txBox="1"/>
          <p:nvPr/>
        </p:nvSpPr>
        <p:spPr>
          <a:xfrm rot="1437557" flipH="1">
            <a:off x="8493675" y="3217510"/>
            <a:ext cx="26928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Cảm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nghĩ</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của</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về</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272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317</Words>
  <Application>Microsoft Office PowerPoint</Application>
  <PresentationFormat>Widescreen</PresentationFormat>
  <Paragraphs>25</Paragraphs>
  <Slides>15</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微软雅黑</vt:lpstr>
      <vt:lpstr>Arial</vt:lpstr>
      <vt:lpstr>Arial-Rounded</vt:lpstr>
      <vt:lpstr>Calibri</vt:lpstr>
      <vt:lpstr>Calibri Light</vt:lpstr>
      <vt:lpstr>Cambria</vt:lpstr>
      <vt:lpstr>Handy Casual</vt:lpstr>
      <vt:lpstr>HP001 4 hàng</vt:lpstr>
      <vt:lpstr>Lobster</vt:lpstr>
      <vt:lpstr>SVN-Genica Pro</vt:lpstr>
      <vt:lpstr>Times New Roman</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36</cp:revision>
  <dcterms:created xsi:type="dcterms:W3CDTF">2022-08-31T03:44:24Z</dcterms:created>
  <dcterms:modified xsi:type="dcterms:W3CDTF">2026-01-30T03:57:21Z</dcterms:modified>
</cp:coreProperties>
</file>