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AE47D-EE9D-40FE-9B15-3C92F87388EC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431B9-B27E-4968-832F-FB1C7B407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9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2FC850D-79ED-424D-AD10-24B0EF067A0C}" type="slidenum">
              <a:rPr lang="zh-CN" altLang="en-US" smtClean="0">
                <a:solidFill>
                  <a:prstClr val="black"/>
                </a:solidFill>
                <a:ea typeface="inpin heiti" charset="-122"/>
              </a:rPr>
              <a:pPr defTabSz="457200"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971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2FC850D-79ED-424D-AD10-24B0EF067A0C}" type="slidenum">
              <a:rPr lang="zh-CN" altLang="en-US" smtClean="0">
                <a:solidFill>
                  <a:prstClr val="black"/>
                </a:solidFill>
                <a:ea typeface="inpin heiti" charset="-122"/>
              </a:rPr>
              <a:pPr defTabSz="457200"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0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2FC850D-79ED-424D-AD10-24B0EF067A0C}" type="slidenum">
              <a:rPr lang="zh-CN" altLang="en-US" smtClean="0">
                <a:solidFill>
                  <a:prstClr val="black"/>
                </a:solidFill>
                <a:ea typeface="inpin heiti" charset="-122"/>
              </a:rPr>
              <a:pPr defTabSz="457200">
                <a:defRPr/>
              </a:pPr>
              <a:t>4</a:t>
            </a:fld>
            <a:endParaRPr lang="zh-CN" altLang="en-US">
              <a:solidFill>
                <a:prstClr val="black"/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26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2FC850D-79ED-424D-AD10-24B0EF067A0C}" type="slidenum">
              <a:rPr lang="zh-CN" altLang="en-US" smtClean="0">
                <a:solidFill>
                  <a:prstClr val="black"/>
                </a:solidFill>
                <a:ea typeface="inpin heiti" charset="-122"/>
              </a:rPr>
              <a:pPr defTabSz="457200">
                <a:defRPr/>
              </a:pPr>
              <a:t>5</a:t>
            </a:fld>
            <a:endParaRPr lang="zh-CN" altLang="en-US">
              <a:solidFill>
                <a:prstClr val="black"/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91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2FC850D-79ED-424D-AD10-24B0EF067A0C}" type="slidenum">
              <a:rPr lang="zh-CN" altLang="en-US" smtClean="0">
                <a:solidFill>
                  <a:prstClr val="black"/>
                </a:solidFill>
                <a:ea typeface="inpin heiti" charset="-122"/>
              </a:rPr>
              <a:pPr defTabSz="457200">
                <a:defRPr/>
              </a:pPr>
              <a:t>6</a:t>
            </a:fld>
            <a:endParaRPr lang="zh-CN" altLang="en-US">
              <a:solidFill>
                <a:prstClr val="black"/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174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2FC850D-79ED-424D-AD10-24B0EF067A0C}" type="slidenum">
              <a:rPr lang="zh-CN" altLang="en-US" smtClean="0">
                <a:solidFill>
                  <a:prstClr val="black"/>
                </a:solidFill>
                <a:ea typeface="inpin heiti" charset="-122"/>
              </a:rPr>
              <a:pPr defTabSz="457200">
                <a:defRPr/>
              </a:pPr>
              <a:t>7</a:t>
            </a:fld>
            <a:endParaRPr lang="zh-CN" altLang="en-US">
              <a:solidFill>
                <a:prstClr val="black"/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2714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62FC850D-79ED-424D-AD10-24B0EF067A0C}" type="slidenum">
              <a:rPr lang="zh-CN" altLang="en-US" smtClean="0">
                <a:solidFill>
                  <a:prstClr val="black"/>
                </a:solidFill>
                <a:ea typeface="inpin heiti" charset="-122"/>
              </a:rPr>
              <a:pPr defTabSz="457200"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22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98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745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6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95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9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6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28198"/>
      </p:ext>
    </p:extLst>
  </p:cSld>
  <p:clrMapOvr>
    <a:masterClrMapping/>
  </p:clrMapOvr>
  <p:transition spd="slow" advClick="0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328943"/>
      </p:ext>
    </p:extLst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1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7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42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95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3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60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60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0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1155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93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1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90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10/04/2026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907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907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708D88D-1660-814B-694F-FE410D00FE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952" y="81097"/>
            <a:ext cx="1194507" cy="159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9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 spd="slow" advClick="0" advTm="5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gif"/><Relationship Id="rId4" Type="http://schemas.openxmlformats.org/officeDocument/2006/relationships/audio" Target="../media/media2.mp3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0.png"/><Relationship Id="rId5" Type="http://schemas.openxmlformats.org/officeDocument/2006/relationships/image" Target="../media/image38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6127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52: Diện tích hình chữ nhật, diện tích hình vuông(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T1)</a:t>
            </a:r>
            <a:endParaRPr lang="en-US" sz="4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6605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922" t="9374" r="22958" b="190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D97102-FFA5-46E9-AE79-4A8316551DD2}"/>
              </a:ext>
            </a:extLst>
          </p:cNvPr>
          <p:cNvSpPr/>
          <p:nvPr/>
        </p:nvSpPr>
        <p:spPr>
          <a:xfrm>
            <a:off x="221457" y="161940"/>
            <a:ext cx="8408194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D530E46-14C4-44B0-869B-296884718A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644" y="676275"/>
            <a:ext cx="1357313" cy="685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4D2C2E-A35E-4F98-8F44-257ECA6F1F3B}"/>
              </a:ext>
            </a:extLst>
          </p:cNvPr>
          <p:cNvSpPr txBox="1"/>
          <p:nvPr/>
        </p:nvSpPr>
        <p:spPr>
          <a:xfrm>
            <a:off x="2464767" y="390981"/>
            <a:ext cx="4983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HÌNH CHỮ NHẬT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80B5401-2EC8-9D70-EB26-EBA8F3DD5FBE}"/>
              </a:ext>
            </a:extLst>
          </p:cNvPr>
          <p:cNvSpPr/>
          <p:nvPr/>
        </p:nvSpPr>
        <p:spPr>
          <a:xfrm>
            <a:off x="578651" y="1550869"/>
            <a:ext cx="7736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khoe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ABCD.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đếm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ABCD.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Rô-bốt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Cartoon of a robot&#10;&#10;Description automatically generated">
            <a:extLst>
              <a:ext uri="{FF2B5EF4-FFF2-40B4-BE49-F238E27FC236}">
                <a16:creationId xmlns:a16="http://schemas.microsoft.com/office/drawing/2014/main" xmlns="" id="{DFF7B012-7C02-603E-2A7E-B08F72E00E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65" y="3625702"/>
            <a:ext cx="1451700" cy="2700670"/>
          </a:xfrm>
          <a:prstGeom prst="rect">
            <a:avLst/>
          </a:prstGeom>
        </p:spPr>
      </p:pic>
      <p:pic>
        <p:nvPicPr>
          <p:cNvPr id="10" name="Picture 9" descr="A cartoon of a child waving&#10;&#10;Description automatically generated">
            <a:extLst>
              <a:ext uri="{FF2B5EF4-FFF2-40B4-BE49-F238E27FC236}">
                <a16:creationId xmlns:a16="http://schemas.microsoft.com/office/drawing/2014/main" xmlns="" id="{FE73B3AA-729B-E8FA-AA26-1757C96D03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28395" y="3721396"/>
            <a:ext cx="1403080" cy="2796362"/>
          </a:xfrm>
          <a:prstGeom prst="rect">
            <a:avLst/>
          </a:prstGeom>
        </p:spPr>
      </p:pic>
      <p:pic>
        <p:nvPicPr>
          <p:cNvPr id="11" name="1 (1)">
            <a:hlinkClick r:id="" action="ppaction://media"/>
            <a:extLst>
              <a:ext uri="{FF2B5EF4-FFF2-40B4-BE49-F238E27FC236}">
                <a16:creationId xmlns:a16="http://schemas.microsoft.com/office/drawing/2014/main" xmlns="" id="{550963BF-B12C-7C6D-3F1C-3FEB854887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571075" y="1801038"/>
            <a:ext cx="304800" cy="4064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5B146F08-E60F-6687-55B2-CBC9AF967C7A}"/>
              </a:ext>
            </a:extLst>
          </p:cNvPr>
          <p:cNvSpPr/>
          <p:nvPr/>
        </p:nvSpPr>
        <p:spPr>
          <a:xfrm>
            <a:off x="980855" y="2881423"/>
            <a:ext cx="2001579" cy="1297172"/>
          </a:xfrm>
          <a:prstGeom prst="wedgeRoundRectCallout">
            <a:avLst>
              <a:gd name="adj1" fmla="val 58130"/>
              <a:gd name="adj2" fmla="val 4200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,…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xmlns="" id="{0F18C525-817D-F08D-57DE-19400D9C485D}"/>
              </a:ext>
            </a:extLst>
          </p:cNvPr>
          <p:cNvSpPr/>
          <p:nvPr/>
        </p:nvSpPr>
        <p:spPr>
          <a:xfrm>
            <a:off x="5845250" y="2977116"/>
            <a:ext cx="1770321" cy="1180214"/>
          </a:xfrm>
          <a:prstGeom prst="wedgeRoundRectCallout">
            <a:avLst>
              <a:gd name="adj1" fmla="val -61927"/>
              <a:gd name="adj2" fmla="val 2892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một cách nhanh hơn để tìm diện tích hình chữ nhật đấy!</a:t>
            </a:r>
            <a:endParaRPr lang="en-US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35C21D67-E12F-D58D-9818-18CE2F24C1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04203"/>
              </p:ext>
            </p:extLst>
          </p:nvPr>
        </p:nvGraphicFramePr>
        <p:xfrm>
          <a:off x="5941831" y="4497572"/>
          <a:ext cx="1976768" cy="192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192">
                  <a:extLst>
                    <a:ext uri="{9D8B030D-6E8A-4147-A177-3AD203B41FA5}">
                      <a16:colId xmlns:a16="http://schemas.microsoft.com/office/drawing/2014/main" xmlns="" val="109950809"/>
                    </a:ext>
                  </a:extLst>
                </a:gridCol>
                <a:gridCol w="494192">
                  <a:extLst>
                    <a:ext uri="{9D8B030D-6E8A-4147-A177-3AD203B41FA5}">
                      <a16:colId xmlns:a16="http://schemas.microsoft.com/office/drawing/2014/main" xmlns="" val="474964839"/>
                    </a:ext>
                  </a:extLst>
                </a:gridCol>
                <a:gridCol w="494192">
                  <a:extLst>
                    <a:ext uri="{9D8B030D-6E8A-4147-A177-3AD203B41FA5}">
                      <a16:colId xmlns:a16="http://schemas.microsoft.com/office/drawing/2014/main" xmlns="" val="3592458852"/>
                    </a:ext>
                  </a:extLst>
                </a:gridCol>
                <a:gridCol w="494192">
                  <a:extLst>
                    <a:ext uri="{9D8B030D-6E8A-4147-A177-3AD203B41FA5}">
                      <a16:colId xmlns:a16="http://schemas.microsoft.com/office/drawing/2014/main" xmlns="" val="2332675171"/>
                    </a:ext>
                  </a:extLst>
                </a:gridCol>
              </a:tblGrid>
              <a:tr h="549349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732682"/>
                  </a:ext>
                </a:extLst>
              </a:tr>
              <a:tr h="549349"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3412485"/>
                  </a:ext>
                </a:extLst>
              </a:tr>
              <a:tr h="54934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</a:rPr>
                        <a:t>1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cm</a:t>
                      </a:r>
                      <a:r>
                        <a:rPr lang="en-US" sz="1600" b="1" baseline="30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1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87690"/>
                  </a:ext>
                </a:extLst>
              </a:tr>
            </a:tbl>
          </a:graphicData>
        </a:graphic>
      </p:graphicFrame>
      <p:pic>
        <p:nvPicPr>
          <p:cNvPr id="7" name="2">
            <a:hlinkClick r:id="" action="ppaction://media"/>
            <a:extLst>
              <a:ext uri="{FF2B5EF4-FFF2-40B4-BE49-F238E27FC236}">
                <a16:creationId xmlns:a16="http://schemas.microsoft.com/office/drawing/2014/main" xmlns="" id="{F029DA6A-C6B3-4E09-8AD1-7A6552F7555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80361" y="2215707"/>
            <a:ext cx="304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392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0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0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D97102-FFA5-46E9-AE79-4A8316551DD2}"/>
              </a:ext>
            </a:extLst>
          </p:cNvPr>
          <p:cNvSpPr/>
          <p:nvPr/>
        </p:nvSpPr>
        <p:spPr>
          <a:xfrm>
            <a:off x="221457" y="161936"/>
            <a:ext cx="8408194" cy="6391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xmlns="" id="{A21DCBE7-F6A7-DCE5-6B87-FDD366631C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5708" y="3581400"/>
            <a:ext cx="2055322" cy="3276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29492C8-E5EE-0B9D-9002-C296766F429B}"/>
              </a:ext>
            </a:extLst>
          </p:cNvPr>
          <p:cNvSpPr/>
          <p:nvPr/>
        </p:nvSpPr>
        <p:spPr>
          <a:xfrm>
            <a:off x="550069" y="759010"/>
            <a:ext cx="3695700" cy="1844095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81019" indent="-381019" algn="just" defTabSz="609630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ô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  <a:p>
            <a:pPr marL="381019" indent="-381019" algn="just" defTabSz="609630">
              <a:lnSpc>
                <a:spcPct val="15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2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D78270EB-BF38-682B-D0C1-705EB956C872}"/>
                  </a:ext>
                </a:extLst>
              </p:cNvPr>
              <p:cNvSpPr/>
              <p:nvPr/>
            </p:nvSpPr>
            <p:spPr>
              <a:xfrm>
                <a:off x="2019300" y="2384605"/>
                <a:ext cx="5067300" cy="3285195"/>
              </a:xfrm>
              <a:prstGeom prst="rect">
                <a:avLst/>
              </a:prstGeom>
              <a:ln w="38100"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12 (ô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).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mỗi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ô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1 cm</a:t>
                </a:r>
                <a:r>
                  <a:rPr lang="en-US" sz="2533" baseline="30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chữ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nhật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ABCD </a:t>
                </a:r>
                <a:r>
                  <a:rPr lang="en-US" sz="2533" dirty="0" err="1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algn="ctr" defTabSz="609630">
                  <a:lnSpc>
                    <a:spcPct val="150000"/>
                  </a:lnSpc>
                  <a:spcAft>
                    <a:spcPts val="667"/>
                  </a:spcAft>
                </a:pP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2533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 3 = 12 (cm</a:t>
                </a:r>
                <a:r>
                  <a:rPr lang="en-US" sz="2533" baseline="30000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2533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8270EB-BF38-682B-D0C1-705EB956C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400" y="2384599"/>
                <a:ext cx="6756400" cy="2628348"/>
              </a:xfrm>
              <a:prstGeom prst="rect">
                <a:avLst/>
              </a:prstGeom>
              <a:blipFill>
                <a:blip r:embed="rId6"/>
                <a:stretch>
                  <a:fillRect b="-4119"/>
                </a:stretch>
              </a:blipFill>
              <a:ln w="3810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23EA4A9-1958-6795-C328-2E6B5F3E41AC}"/>
              </a:ext>
            </a:extLst>
          </p:cNvPr>
          <p:cNvSpPr/>
          <p:nvPr/>
        </p:nvSpPr>
        <p:spPr>
          <a:xfrm>
            <a:off x="4968777" y="658448"/>
            <a:ext cx="3419093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68398">
              <a:defRPr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ô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endParaRPr lang="en-US" sz="193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79510F-6D9B-F464-3152-BC6C84453A76}"/>
              </a:ext>
            </a:extLst>
          </p:cNvPr>
          <p:cNvSpPr/>
          <p:nvPr/>
        </p:nvSpPr>
        <p:spPr>
          <a:xfrm>
            <a:off x="4967060" y="1451149"/>
            <a:ext cx="2806429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968398">
              <a:defRPr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1933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11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  <p:bldP spid="18" grpId="0" build="p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412987-5B32-4AC3-B68E-FE65044BC4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22" t="9374" r="22958" b="190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D97102-FFA5-46E9-AE79-4A8316551DD2}"/>
              </a:ext>
            </a:extLst>
          </p:cNvPr>
          <p:cNvSpPr/>
          <p:nvPr/>
        </p:nvSpPr>
        <p:spPr>
          <a:xfrm>
            <a:off x="328614" y="318053"/>
            <a:ext cx="8422792" cy="6162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72B14B-C929-4266-9D0D-B5E4ABF3AB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86" y="664679"/>
            <a:ext cx="1378744" cy="857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3DA5A7-AB85-4966-867B-AB39F683B1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471" y="1805824"/>
            <a:ext cx="1150520" cy="7286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F3250C-D388-4CEB-9426-08CD7E3BD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9798" y="612293"/>
            <a:ext cx="5254539" cy="25511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7CBA5CC-9667-48CB-AED0-B1F1DB6EF3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6975" y="3457989"/>
            <a:ext cx="6575357" cy="235460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F214A83-2C20-40E9-AB4B-E06B57097301}"/>
              </a:ext>
            </a:extLst>
          </p:cNvPr>
          <p:cNvSpPr/>
          <p:nvPr/>
        </p:nvSpPr>
        <p:spPr>
          <a:xfrm>
            <a:off x="4912419" y="4194322"/>
            <a:ext cx="35780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0F639F4A-E9B5-4C69-9792-5F439A590A56}"/>
              </a:ext>
            </a:extLst>
          </p:cNvPr>
          <p:cNvSpPr/>
          <p:nvPr/>
        </p:nvSpPr>
        <p:spPr>
          <a:xfrm>
            <a:off x="4927328" y="4711157"/>
            <a:ext cx="35780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5A36E55C-3DA6-4EE1-82DC-060D49A2A210}"/>
              </a:ext>
            </a:extLst>
          </p:cNvPr>
          <p:cNvSpPr/>
          <p:nvPr/>
        </p:nvSpPr>
        <p:spPr>
          <a:xfrm>
            <a:off x="4808054" y="5208106"/>
            <a:ext cx="447261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794B9AED-16EF-4070-9CF2-2EAAB6B28A85}"/>
              </a:ext>
            </a:extLst>
          </p:cNvPr>
          <p:cNvSpPr/>
          <p:nvPr/>
        </p:nvSpPr>
        <p:spPr>
          <a:xfrm>
            <a:off x="6664191" y="4174435"/>
            <a:ext cx="491987" cy="35780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98E8055-EE41-40DA-92F6-DC3146970C6A}"/>
              </a:ext>
            </a:extLst>
          </p:cNvPr>
          <p:cNvSpPr/>
          <p:nvPr/>
        </p:nvSpPr>
        <p:spPr>
          <a:xfrm>
            <a:off x="6813278" y="4721096"/>
            <a:ext cx="357809" cy="3578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15F49580-FC1F-44D9-B424-E0B63C45155E}"/>
              </a:ext>
            </a:extLst>
          </p:cNvPr>
          <p:cNvSpPr/>
          <p:nvPr/>
        </p:nvSpPr>
        <p:spPr>
          <a:xfrm>
            <a:off x="6694004" y="5218045"/>
            <a:ext cx="447261" cy="347868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xmlns="" id="{91F1710F-A7A5-4509-8569-C9F09416F291}"/>
              </a:ext>
            </a:extLst>
          </p:cNvPr>
          <p:cNvSpPr/>
          <p:nvPr/>
        </p:nvSpPr>
        <p:spPr>
          <a:xfrm rot="16200000">
            <a:off x="5068340" y="-927446"/>
            <a:ext cx="452231" cy="4424155"/>
          </a:xfrm>
          <a:prstGeom prst="leftBrace">
            <a:avLst>
              <a:gd name="adj1" fmla="val 53788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9A11A1-C61A-47EF-BDDB-32CD43CB7026}"/>
              </a:ext>
            </a:extLst>
          </p:cNvPr>
          <p:cNvSpPr txBox="1"/>
          <p:nvPr/>
        </p:nvSpPr>
        <p:spPr>
          <a:xfrm>
            <a:off x="4927327" y="1510752"/>
            <a:ext cx="1259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10 cm</a:t>
            </a:r>
          </a:p>
        </p:txBody>
      </p:sp>
    </p:spTree>
    <p:extLst>
      <p:ext uri="{BB962C8B-B14F-4D97-AF65-F5344CB8AC3E}">
        <p14:creationId xmlns:p14="http://schemas.microsoft.com/office/powerpoint/2010/main" val="11965907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412987-5B32-4AC3-B68E-FE65044BC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D97102-FFA5-46E9-AE79-4A8316551DD2}"/>
              </a:ext>
            </a:extLst>
          </p:cNvPr>
          <p:cNvSpPr/>
          <p:nvPr/>
        </p:nvSpPr>
        <p:spPr>
          <a:xfrm>
            <a:off x="216177" y="337930"/>
            <a:ext cx="8699224" cy="6172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2053FE7B-443D-4093-AE74-F96B3CB9EA6C}"/>
              </a:ext>
            </a:extLst>
          </p:cNvPr>
          <p:cNvSpPr/>
          <p:nvPr/>
        </p:nvSpPr>
        <p:spPr>
          <a:xfrm>
            <a:off x="506899" y="516842"/>
            <a:ext cx="491987" cy="5764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A09946-6D1A-4DEC-BF49-EE106062A63A}"/>
              </a:ext>
            </a:extLst>
          </p:cNvPr>
          <p:cNvSpPr txBox="1"/>
          <p:nvPr/>
        </p:nvSpPr>
        <p:spPr>
          <a:xfrm>
            <a:off x="1110699" y="467143"/>
            <a:ext cx="73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rộng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cm,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cm.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gỗ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2983BD-D1CE-4843-8723-781588EF6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1426" y="2286008"/>
            <a:ext cx="3096734" cy="20810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EFCB19-2E5A-491A-965D-93EF6D6CEB98}"/>
              </a:ext>
            </a:extLst>
          </p:cNvPr>
          <p:cNvSpPr txBox="1"/>
          <p:nvPr/>
        </p:nvSpPr>
        <p:spPr>
          <a:xfrm>
            <a:off x="849798" y="2345635"/>
            <a:ext cx="4584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giải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  tích tấm gỗ là: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15 x 5 = 75 (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nl-NL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20000"/>
              </a:lnSpc>
            </a:pPr>
            <a:r>
              <a:rPr lang="nl-NL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 số: 75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40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223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412987-5B32-4AC3-B68E-FE65044BC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D97102-FFA5-46E9-AE79-4A8316551DD2}"/>
              </a:ext>
            </a:extLst>
          </p:cNvPr>
          <p:cNvSpPr/>
          <p:nvPr/>
        </p:nvSpPr>
        <p:spPr>
          <a:xfrm>
            <a:off x="223630" y="208722"/>
            <a:ext cx="8751404" cy="64703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1059" y="785233"/>
            <a:ext cx="628650" cy="8572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5791" y="750089"/>
            <a:ext cx="75139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defRPr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Bu-ra-ti-no bẻ miếng sô-cô-la thành bốn miếng nhỏ rồi chia cho 4 bạn như hình vẽ. Hỏi mỗi bạn nhận được miếng sô-cô-la bao nhiêu xăng-ti-mét vuông?</a:t>
            </a:r>
            <a:endParaRPr lang="en-US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FA4670-3EB4-431E-A970-96129B7A1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2511924"/>
            <a:ext cx="3395144" cy="3530657"/>
          </a:xfrm>
          <a:prstGeom prst="rect">
            <a:avLst/>
          </a:prstGeom>
        </p:spPr>
      </p:pic>
      <p:sp>
        <p:nvSpPr>
          <p:cNvPr id="11" name="Pentagon 1">
            <a:extLst>
              <a:ext uri="{FF2B5EF4-FFF2-40B4-BE49-F238E27FC236}">
                <a16:creationId xmlns:a16="http://schemas.microsoft.com/office/drawing/2014/main" xmlns="" id="{F6EA2E00-54BB-49DA-82C4-C970D77D9DEA}"/>
              </a:ext>
            </a:extLst>
          </p:cNvPr>
          <p:cNvSpPr/>
          <p:nvPr/>
        </p:nvSpPr>
        <p:spPr>
          <a:xfrm>
            <a:off x="432353" y="3005422"/>
            <a:ext cx="4972051" cy="1782479"/>
          </a:xfrm>
          <a:prstGeom prst="homePlat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Muốn tìm mỗi bạn nhận được miếng sô-cô-la bao nhiêu xăng-ti-mét vuông em làm thế nào?</a:t>
            </a:r>
            <a:endParaRPr lang="en-US" sz="3200" b="1" baseline="30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4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412987-5B32-4AC3-B68E-FE65044BC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D97102-FFA5-46E9-AE79-4A8316551DD2}"/>
              </a:ext>
            </a:extLst>
          </p:cNvPr>
          <p:cNvSpPr/>
          <p:nvPr/>
        </p:nvSpPr>
        <p:spPr>
          <a:xfrm>
            <a:off x="328612" y="495299"/>
            <a:ext cx="8616606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304" y="1671051"/>
            <a:ext cx="3171514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4A5444-C964-4449-B6B8-4ECAC95A9054}"/>
              </a:ext>
            </a:extLst>
          </p:cNvPr>
          <p:cNvSpPr txBox="1"/>
          <p:nvPr/>
        </p:nvSpPr>
        <p:spPr>
          <a:xfrm>
            <a:off x="402537" y="861701"/>
            <a:ext cx="5354995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Miếng sô-cô-la của Rô-bốt có chiều dài là 6 cm; chiều rộng là 1 cm.</a:t>
            </a:r>
          </a:p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Rô-bốt nhận được miếng sô-cô-la có diện tích là 6 x 1 = 6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cm</a:t>
            </a:r>
            <a:r>
              <a:rPr lang="en-US" sz="2800" b="1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của bạn chim có chiều dài là 4 cm; chiều rộng là 3 cm.</a:t>
            </a:r>
          </a:p>
          <a:p>
            <a:pPr algn="just">
              <a:lnSpc>
                <a:spcPct val="150000"/>
              </a:lnSpc>
            </a:pP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=&gt;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Bạn chim nhận được miếng sô-cô-la có diện tích là 4 x 3 = 12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cm</a:t>
            </a:r>
            <a:r>
              <a:rPr lang="en-US" sz="2800" b="1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788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412987-5B32-4AC3-B68E-FE65044BC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BAD97102-FFA5-46E9-AE79-4A8316551DD2}"/>
              </a:ext>
            </a:extLst>
          </p:cNvPr>
          <p:cNvSpPr/>
          <p:nvPr/>
        </p:nvSpPr>
        <p:spPr>
          <a:xfrm>
            <a:off x="328612" y="495299"/>
            <a:ext cx="8616606" cy="59154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5102A78-03A0-42D6-AEDD-4AED7CB6D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048" y="1660417"/>
            <a:ext cx="3171514" cy="32981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4A5444-C964-4449-B6B8-4ECAC95A9054}"/>
              </a:ext>
            </a:extLst>
          </p:cNvPr>
          <p:cNvSpPr txBox="1"/>
          <p:nvPr/>
        </p:nvSpPr>
        <p:spPr>
          <a:xfrm>
            <a:off x="609871" y="946760"/>
            <a:ext cx="494830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màu trắng có chiều dài là 4 cm; chiều rộng là 2 cm.</a:t>
            </a:r>
          </a:p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=&gt; Bạn Bu-ra-ti-nô nhận được miếng sô-cô-la có diện tích 4 x 2 = 8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</a:p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Miếng sô-cô-la màu tím có chiều dài là 5 cm; chiều rộng là 2 cm.</a:t>
            </a:r>
          </a:p>
          <a:p>
            <a:pPr algn="just">
              <a:lnSpc>
                <a:spcPct val="150000"/>
              </a:lnSpc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=&gt; Bạn gà nhận được miếng sô-cô-la có diện tích 5 x 2 = 10 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</a:t>
            </a:r>
            <a:r>
              <a:rPr lang="en-US" sz="2800" b="1" i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endParaRPr lang="vi-VN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773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自定义 7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438</Words>
  <Application>Microsoft Office PowerPoint</Application>
  <PresentationFormat>On-screen Show (4:3)</PresentationFormat>
  <Paragraphs>50</Paragraphs>
  <Slides>8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2026-04-10T09:00:44Z</dcterms:created>
  <dcterms:modified xsi:type="dcterms:W3CDTF">2026-04-10T09:03:56Z</dcterms:modified>
</cp:coreProperties>
</file>