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78" r:id="rId4"/>
  </p:sldMasterIdLst>
  <p:notesMasterIdLst>
    <p:notesMasterId r:id="rId12"/>
  </p:notesMasterIdLst>
  <p:sldIdLst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C67E-03CC-4173-AEC1-600FFCBA92D3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72F8-2478-474C-AC8B-F076F4D3E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21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21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2711506" y="431680"/>
            <a:ext cx="3721003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2711503" y="431680"/>
            <a:ext cx="3721003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2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xmlns="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2711499" y="431680"/>
            <a:ext cx="3721003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2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1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2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1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1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62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2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7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90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2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23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23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1138333" y="-1147675"/>
            <a:ext cx="6867351" cy="9144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10665" y="190509"/>
            <a:ext cx="8992716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83F644-BBF6-3D8F-423E-40452A2A9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61" y="154669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1138330" y="-1147675"/>
            <a:ext cx="6867351" cy="9144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10665" y="190503"/>
            <a:ext cx="8992716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83F644-BBF6-3D8F-423E-40452A2A9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61" y="154669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1138326" y="-1147675"/>
            <a:ext cx="6867351" cy="9144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10665" y="190495"/>
            <a:ext cx="8992716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83F644-BBF6-3D8F-423E-40452A2A9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61" y="154669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6143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52: Diện tích hình chữ nhật, diện tích hình vuông( T2)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5314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robot&#10;&#10;Description automatically generated">
            <a:extLst>
              <a:ext uri="{FF2B5EF4-FFF2-40B4-BE49-F238E27FC236}">
                <a16:creationId xmlns:a16="http://schemas.microsoft.com/office/drawing/2014/main" xmlns="" id="{7D36B028-9E0D-6730-413F-923268AC0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61" y="2169059"/>
            <a:ext cx="2217558" cy="4125433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xmlns="" id="{D7F9A266-46ED-CB30-18A5-DBC04D71A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8154" y="1881963"/>
            <a:ext cx="1825266" cy="449757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1CBCAE28-AF15-2449-108B-400C89494918}"/>
              </a:ext>
            </a:extLst>
          </p:cNvPr>
          <p:cNvSpPr/>
          <p:nvPr/>
        </p:nvSpPr>
        <p:spPr>
          <a:xfrm>
            <a:off x="1347686" y="489098"/>
            <a:ext cx="2153093" cy="1190846"/>
          </a:xfrm>
          <a:prstGeom prst="wedgeRoundRectCallout">
            <a:avLst>
              <a:gd name="adj1" fmla="val -995"/>
              <a:gd name="adj2" fmla="val 69643"/>
              <a:gd name="adj3" fmla="val 16667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Mình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đã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biết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tính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diện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tích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Còn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thì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nhỉ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226FF5D1-9FB5-D62F-D3A3-F6E3FC7ED234}"/>
              </a:ext>
            </a:extLst>
          </p:cNvPr>
          <p:cNvSpPr/>
          <p:nvPr/>
        </p:nvSpPr>
        <p:spPr>
          <a:xfrm>
            <a:off x="5374768" y="648605"/>
            <a:ext cx="2272709" cy="1392865"/>
          </a:xfrm>
          <a:prstGeom prst="wedgeRoundRectCallout">
            <a:avLst>
              <a:gd name="adj1" fmla="val -22847"/>
              <a:gd name="adj2" fmla="val 66964"/>
              <a:gd name="adj3" fmla="val 16667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Cách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tính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diện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tích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vuông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cũng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giống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tính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diện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tích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hình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chữ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thôi</a:t>
            </a:r>
            <a:r>
              <a:rPr lang="en-US" dirty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9" name="1 (1)">
            <a:hlinkClick r:id="" action="ppaction://media"/>
            <a:extLst>
              <a:ext uri="{FF2B5EF4-FFF2-40B4-BE49-F238E27FC236}">
                <a16:creationId xmlns:a16="http://schemas.microsoft.com/office/drawing/2014/main" xmlns="" id="{A55AA418-2EDE-1014-ECF9-D46EE27DBE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548463" y="238051"/>
            <a:ext cx="304800" cy="406400"/>
          </a:xfrm>
          <a:prstGeom prst="rect">
            <a:avLst/>
          </a:prstGeom>
        </p:spPr>
      </p:pic>
      <p:pic>
        <p:nvPicPr>
          <p:cNvPr id="10" name="2 (1)">
            <a:hlinkClick r:id="" action="ppaction://media"/>
            <a:extLst>
              <a:ext uri="{FF2B5EF4-FFF2-40B4-BE49-F238E27FC236}">
                <a16:creationId xmlns:a16="http://schemas.microsoft.com/office/drawing/2014/main" xmlns="" id="{E824D64C-A689-AF4D-C9E2-6C8D7CAA1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20232" y="876005"/>
            <a:ext cx="304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1E10AD-EDD2-4438-A8E2-FF1E65779783}"/>
              </a:ext>
            </a:extLst>
          </p:cNvPr>
          <p:cNvSpPr txBox="1"/>
          <p:nvPr/>
        </p:nvSpPr>
        <p:spPr>
          <a:xfrm>
            <a:off x="1271594" y="942982"/>
            <a:ext cx="46720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vuông</a:t>
            </a:r>
            <a:r>
              <a:rPr lang="en-US" sz="2800" b="1" dirty="0">
                <a:solidFill>
                  <a:srgbClr val="000000"/>
                </a:solidFill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</a:rPr>
              <a:t>có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3 x 3 = 9 (ô </a:t>
            </a:r>
            <a:r>
              <a:rPr lang="en-US" sz="2800" b="1" dirty="0" err="1">
                <a:solidFill>
                  <a:srgbClr val="000000"/>
                </a:solidFill>
              </a:rPr>
              <a:t>vuông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mỗi</a:t>
            </a:r>
            <a:r>
              <a:rPr lang="en-US" sz="2800" b="1" dirty="0">
                <a:solidFill>
                  <a:srgbClr val="000000"/>
                </a:solidFill>
              </a:rPr>
              <a:t> ô </a:t>
            </a:r>
            <a:r>
              <a:rPr lang="en-US" sz="2800" b="1" dirty="0" err="1">
                <a:solidFill>
                  <a:srgbClr val="000000"/>
                </a:solidFill>
              </a:rPr>
              <a:t>vuông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 1 </a:t>
            </a:r>
            <a:r>
              <a:rPr lang="pl-PL" sz="2800" b="1" dirty="0">
                <a:solidFill>
                  <a:srgbClr val="000000"/>
                </a:solidFill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</a:rPr>
              <a:t>Diện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tích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hình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vuông</a:t>
            </a:r>
            <a:r>
              <a:rPr lang="en-US" sz="2800" b="1" dirty="0">
                <a:solidFill>
                  <a:srgbClr val="000000"/>
                </a:solidFill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</a:rPr>
              <a:t>là</a:t>
            </a:r>
            <a:r>
              <a:rPr lang="en-US" sz="2800" b="1" dirty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3 x 3 = 9 (</a:t>
            </a:r>
            <a:r>
              <a:rPr lang="pl-PL" sz="2800" b="1" dirty="0">
                <a:solidFill>
                  <a:srgbClr val="000000"/>
                </a:solidFill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  <a:endParaRPr lang="en-US" sz="2800" b="1" baseline="300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B45C7BD-DD60-452C-AEBA-BDE9BA9D33B8}"/>
              </a:ext>
            </a:extLst>
          </p:cNvPr>
          <p:cNvSpPr/>
          <p:nvPr/>
        </p:nvSpPr>
        <p:spPr>
          <a:xfrm>
            <a:off x="2100270" y="4333890"/>
            <a:ext cx="3736181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A2B229-D472-AD1E-95BC-E73FCBE7BFD7}"/>
              </a:ext>
            </a:extLst>
          </p:cNvPr>
          <p:cNvGrpSpPr/>
          <p:nvPr/>
        </p:nvGrpSpPr>
        <p:grpSpPr>
          <a:xfrm>
            <a:off x="2429042" y="87219"/>
            <a:ext cx="4807743" cy="1376323"/>
            <a:chOff x="4741706" y="2125373"/>
            <a:chExt cx="2963994" cy="137632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5E27A4C-A6B0-27C3-5C56-C3F43C4A3F67}"/>
                </a:ext>
              </a:extLst>
            </p:cNvPr>
            <p:cNvSpPr/>
            <p:nvPr/>
          </p:nvSpPr>
          <p:spPr>
            <a:xfrm>
              <a:off x="4741706" y="2125373"/>
              <a:ext cx="2963994" cy="835369"/>
            </a:xfrm>
            <a:prstGeom prst="roundRect">
              <a:avLst/>
            </a:prstGeom>
            <a:solidFill>
              <a:srgbClr val="BEEE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3213F21-5AE9-DAC1-65CE-9400B6D41B73}"/>
                </a:ext>
              </a:extLst>
            </p:cNvPr>
            <p:cNvSpPr txBox="1"/>
            <p:nvPr/>
          </p:nvSpPr>
          <p:spPr>
            <a:xfrm>
              <a:off x="4741706" y="2178257"/>
              <a:ext cx="2860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Diện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hình</a:t>
              </a:r>
              <a:r>
                <a:rPr lang="en-US" sz="40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vuông</a:t>
              </a:r>
              <a:endParaRPr lang="en-US" sz="4000" b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8D424EB-457E-2443-1EA6-C4F44F650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0217"/>
              </p:ext>
            </p:extLst>
          </p:nvPr>
        </p:nvGraphicFramePr>
        <p:xfrm>
          <a:off x="6172200" y="1442696"/>
          <a:ext cx="2184990" cy="256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330">
                  <a:extLst>
                    <a:ext uri="{9D8B030D-6E8A-4147-A177-3AD203B41FA5}">
                      <a16:colId xmlns:a16="http://schemas.microsoft.com/office/drawing/2014/main" xmlns="" val="2310188664"/>
                    </a:ext>
                  </a:extLst>
                </a:gridCol>
                <a:gridCol w="728330">
                  <a:extLst>
                    <a:ext uri="{9D8B030D-6E8A-4147-A177-3AD203B41FA5}">
                      <a16:colId xmlns:a16="http://schemas.microsoft.com/office/drawing/2014/main" xmlns="" val="3645994675"/>
                    </a:ext>
                  </a:extLst>
                </a:gridCol>
                <a:gridCol w="728330">
                  <a:extLst>
                    <a:ext uri="{9D8B030D-6E8A-4147-A177-3AD203B41FA5}">
                      <a16:colId xmlns:a16="http://schemas.microsoft.com/office/drawing/2014/main" xmlns="" val="1728534207"/>
                    </a:ext>
                  </a:extLst>
                </a:gridCol>
              </a:tblGrid>
              <a:tr h="8552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037188"/>
                  </a:ext>
                </a:extLst>
              </a:tr>
              <a:tr h="855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627618"/>
                  </a:ext>
                </a:extLst>
              </a:tr>
              <a:tr h="855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509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34B4DD-B41A-1D15-D0E4-447E2206C5D5}"/>
              </a:ext>
            </a:extLst>
          </p:cNvPr>
          <p:cNvSpPr txBox="1"/>
          <p:nvPr/>
        </p:nvSpPr>
        <p:spPr>
          <a:xfrm>
            <a:off x="5805383" y="1169596"/>
            <a:ext cx="31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37CFEC-3D16-9910-75DE-AEE771C7B4AD}"/>
              </a:ext>
            </a:extLst>
          </p:cNvPr>
          <p:cNvSpPr txBox="1"/>
          <p:nvPr/>
        </p:nvSpPr>
        <p:spPr>
          <a:xfrm>
            <a:off x="8389095" y="1073902"/>
            <a:ext cx="31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4EE78C-DDFA-7CBC-83AE-6E7A968D7136}"/>
              </a:ext>
            </a:extLst>
          </p:cNvPr>
          <p:cNvSpPr txBox="1"/>
          <p:nvPr/>
        </p:nvSpPr>
        <p:spPr>
          <a:xfrm>
            <a:off x="5861204" y="3997856"/>
            <a:ext cx="31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E661B6-D92B-0BF9-CC07-71CA22DBC3CD}"/>
              </a:ext>
            </a:extLst>
          </p:cNvPr>
          <p:cNvSpPr txBox="1"/>
          <p:nvPr/>
        </p:nvSpPr>
        <p:spPr>
          <a:xfrm>
            <a:off x="8213658" y="3965959"/>
            <a:ext cx="31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046A50-53E4-C301-FA84-4B35C8A1DB35}"/>
              </a:ext>
            </a:extLst>
          </p:cNvPr>
          <p:cNvSpPr txBox="1"/>
          <p:nvPr/>
        </p:nvSpPr>
        <p:spPr>
          <a:xfrm>
            <a:off x="6243977" y="3423684"/>
            <a:ext cx="58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1 </a:t>
            </a:r>
            <a:r>
              <a:rPr lang="pl-PL" sz="2000" b="1" dirty="0">
                <a:solidFill>
                  <a:srgbClr val="000000"/>
                </a:solidFill>
                <a:cs typeface="Calibri" panose="020F0502020204030204" pitchFamily="34" charset="0"/>
              </a:rPr>
              <a:t>cm</a:t>
            </a:r>
            <a:r>
              <a:rPr lang="pl-PL" sz="2000" b="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0" y="460445"/>
            <a:ext cx="1363031" cy="9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43" y="2028832"/>
            <a:ext cx="7567449" cy="3041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71B13D4-C214-491D-83B9-81C3CA86775B}"/>
              </a:ext>
            </a:extLst>
          </p:cNvPr>
          <p:cNvSpPr/>
          <p:nvPr/>
        </p:nvSpPr>
        <p:spPr>
          <a:xfrm>
            <a:off x="2714626" y="866775"/>
            <a:ext cx="5022056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tính chu vi hình vuông ta lấy độ dài một cạnh nhân với 4.</a:t>
            </a:r>
            <a:endParaRPr lang="en-US" sz="2800" b="1" i="1" dirty="0" err="1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DD4DADB-6FD1-48EB-9334-6DE8AD43206C}"/>
              </a:ext>
            </a:extLst>
          </p:cNvPr>
          <p:cNvSpPr/>
          <p:nvPr/>
        </p:nvSpPr>
        <p:spPr>
          <a:xfrm>
            <a:off x="4772026" y="3333757"/>
            <a:ext cx="471488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4975971-347B-4557-A2FE-7857D7AE4AA1}"/>
              </a:ext>
            </a:extLst>
          </p:cNvPr>
          <p:cNvSpPr/>
          <p:nvPr/>
        </p:nvSpPr>
        <p:spPr>
          <a:xfrm>
            <a:off x="4764883" y="4219587"/>
            <a:ext cx="471488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0A72609-C7A1-44F8-83B2-55D149314614}"/>
              </a:ext>
            </a:extLst>
          </p:cNvPr>
          <p:cNvSpPr/>
          <p:nvPr/>
        </p:nvSpPr>
        <p:spPr>
          <a:xfrm>
            <a:off x="7000876" y="3343282"/>
            <a:ext cx="471488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87859EA-A24A-40E9-BD05-EBE66FAB2C97}"/>
              </a:ext>
            </a:extLst>
          </p:cNvPr>
          <p:cNvSpPr/>
          <p:nvPr/>
        </p:nvSpPr>
        <p:spPr>
          <a:xfrm>
            <a:off x="7000876" y="4210062"/>
            <a:ext cx="471488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1289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46724D-AD86-4920-B9EC-E436E6F2D762}"/>
              </a:ext>
            </a:extLst>
          </p:cNvPr>
          <p:cNvSpPr txBox="1"/>
          <p:nvPr/>
        </p:nvSpPr>
        <p:spPr>
          <a:xfrm>
            <a:off x="1278731" y="685800"/>
            <a:ext cx="745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8 cm.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b)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cắt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cạnh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3 cm ở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góc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diện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tích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miếng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bánh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xăng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mét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432" y="2846062"/>
            <a:ext cx="4054078" cy="2278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1CBDDD-1D45-4981-90D5-0034611ACEAD}"/>
              </a:ext>
            </a:extLst>
          </p:cNvPr>
          <p:cNvSpPr txBox="1"/>
          <p:nvPr/>
        </p:nvSpPr>
        <p:spPr>
          <a:xfrm>
            <a:off x="850108" y="2714633"/>
            <a:ext cx="38790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 x 8 = 64 (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b)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bị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3 x 3 = 9 (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64 – 9 = 55 (</a:t>
            </a:r>
            <a:r>
              <a:rPr 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Đáp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: a) 64 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; b) 55 </a:t>
            </a:r>
            <a:r>
              <a:rPr lang="en-US" sz="2400" b="1" dirty="0">
                <a:solidFill>
                  <a:srgbClr val="FF0000"/>
                </a:solidFill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44" y="504825"/>
            <a:ext cx="774863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44BB053-1F1D-4D9C-A847-BA09AA99D6EC}"/>
              </a:ext>
            </a:extLst>
          </p:cNvPr>
          <p:cNvSpPr/>
          <p:nvPr/>
        </p:nvSpPr>
        <p:spPr>
          <a:xfrm>
            <a:off x="809043" y="511301"/>
            <a:ext cx="655426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600" b="1" dirty="0">
                <a:solidFill>
                  <a:srgbClr val="FFFFFF"/>
                </a:solidFill>
                <a:cs typeface="Calibri" panose="020F0502020204030204" pitchFamily="34" charset="0"/>
              </a:rPr>
              <a:t>3</a:t>
            </a:r>
            <a:endParaRPr lang="en-US" sz="3600" dirty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EE9165-6FE1-4C67-BA87-E7D604DCD68C}"/>
              </a:ext>
            </a:extLst>
          </p:cNvPr>
          <p:cNvSpPr txBox="1"/>
          <p:nvPr/>
        </p:nvSpPr>
        <p:spPr>
          <a:xfrm>
            <a:off x="1521620" y="523875"/>
            <a:ext cx="7115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00"/>
                </a:solidFill>
              </a:rPr>
              <a:t>Ghép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bốn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tấm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bìa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trong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hình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bên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thành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một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hình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vuông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>
                <a:solidFill>
                  <a:srgbClr val="000000"/>
                </a:solidFill>
              </a:rPr>
              <a:t>Tính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diện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tích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của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hình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vuông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đó</a:t>
            </a:r>
            <a:r>
              <a:rPr lang="en-US" sz="32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974" y="2085975"/>
            <a:ext cx="4067007" cy="3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396C05D-A42C-47FF-B731-138B5545AD43}"/>
              </a:ext>
            </a:extLst>
          </p:cNvPr>
          <p:cNvGrpSpPr/>
          <p:nvPr/>
        </p:nvGrpSpPr>
        <p:grpSpPr>
          <a:xfrm>
            <a:off x="2278856" y="866774"/>
            <a:ext cx="714375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06253A1-C782-4C82-9A6F-CBDC467C6FB0}"/>
              </a:ext>
            </a:extLst>
          </p:cNvPr>
          <p:cNvGrpSpPr/>
          <p:nvPr/>
        </p:nvGrpSpPr>
        <p:grpSpPr>
          <a:xfrm>
            <a:off x="3086101" y="733424"/>
            <a:ext cx="1421606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425AA81-2656-4976-8BB3-3865468FD06B}"/>
              </a:ext>
            </a:extLst>
          </p:cNvPr>
          <p:cNvGrpSpPr/>
          <p:nvPr/>
        </p:nvGrpSpPr>
        <p:grpSpPr>
          <a:xfrm>
            <a:off x="4600575" y="1200150"/>
            <a:ext cx="1071563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284E55F-16B1-4A52-A162-4F6480D0810B}"/>
              </a:ext>
            </a:extLst>
          </p:cNvPr>
          <p:cNvSpPr/>
          <p:nvPr/>
        </p:nvSpPr>
        <p:spPr>
          <a:xfrm>
            <a:off x="5800725" y="2181225"/>
            <a:ext cx="357188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C095A1-3146-460E-AC04-E677AD856D30}"/>
              </a:ext>
            </a:extLst>
          </p:cNvPr>
          <p:cNvSpPr txBox="1"/>
          <p:nvPr/>
        </p:nvSpPr>
        <p:spPr>
          <a:xfrm>
            <a:off x="4136231" y="2724150"/>
            <a:ext cx="60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0E6113-F9A4-4F42-8352-0C136C4C0676}"/>
              </a:ext>
            </a:extLst>
          </p:cNvPr>
          <p:cNvSpPr txBox="1"/>
          <p:nvPr/>
        </p:nvSpPr>
        <p:spPr>
          <a:xfrm>
            <a:off x="1843919" y="3122649"/>
            <a:ext cx="565070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cạnh của hình vuông nhỏ dài 2cm.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vuông xếp được có độ dài cạnh bằng 8 cm.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8 = 64 (</a:t>
            </a:r>
            <a:r>
              <a:rPr lang="en-US" sz="2800" b="1" dirty="0">
                <a:solidFill>
                  <a:srgbClr val="0070C0"/>
                </a:solidFill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70C0"/>
                </a:solidFill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cs typeface="Calibri" panose="020F0502020204030204" pitchFamily="34" charset="0"/>
              </a:rPr>
              <a:t>: 64 cm</a:t>
            </a:r>
            <a:r>
              <a:rPr lang="en-US" sz="2800" b="1" baseline="30000" dirty="0">
                <a:solidFill>
                  <a:srgbClr val="0070C0"/>
                </a:solidFill>
                <a:cs typeface="Calibri" panose="020F0502020204030204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346</Words>
  <Application>Microsoft Office PowerPoint</Application>
  <PresentationFormat>On-screen Show (4:3)</PresentationFormat>
  <Paragraphs>44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3_Office Theme</vt:lpstr>
      <vt:lpstr>回顾</vt:lpstr>
      <vt:lpstr>1_回顾</vt:lpstr>
      <vt:lpstr>2_回顾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2026-04-10T09:04:11Z</dcterms:created>
  <dcterms:modified xsi:type="dcterms:W3CDTF">2026-04-10T09:06:34Z</dcterms:modified>
</cp:coreProperties>
</file>