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0"/>
  </p:notesMasterIdLst>
  <p:sldIdLst>
    <p:sldId id="572" r:id="rId3"/>
    <p:sldId id="288" r:id="rId4"/>
    <p:sldId id="320" r:id="rId5"/>
    <p:sldId id="510" r:id="rId6"/>
    <p:sldId id="514" r:id="rId7"/>
    <p:sldId id="333" r:id="rId8"/>
    <p:sldId id="29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7E7BA-2E28-436D-846A-2B91A68B16CD}"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A6281-48B3-4235-8FBB-6DB5AC0E7607}" type="slidenum">
              <a:rPr lang="en-US" smtClean="0"/>
              <a:t>‹#›</a:t>
            </a:fld>
            <a:endParaRPr lang="en-US"/>
          </a:p>
        </p:txBody>
      </p:sp>
    </p:spTree>
    <p:extLst>
      <p:ext uri="{BB962C8B-B14F-4D97-AF65-F5344CB8AC3E}">
        <p14:creationId xmlns:p14="http://schemas.microsoft.com/office/powerpoint/2010/main" val="307464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011991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40" y="0"/>
            <a:ext cx="12486619" cy="68580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12163" y="3215928"/>
            <a:ext cx="12683064" cy="4083744"/>
          </a:xfrm>
          <a:prstGeom prst="rect">
            <a:avLst/>
          </a:prstGeom>
        </p:spPr>
      </p:pic>
    </p:spTree>
    <p:extLst>
      <p:ext uri="{BB962C8B-B14F-4D97-AF65-F5344CB8AC3E}">
        <p14:creationId xmlns:p14="http://schemas.microsoft.com/office/powerpoint/2010/main" val="1337897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75748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29423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517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017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126616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540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397764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0479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331346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27218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724544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3740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11551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30561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7580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4/10/2026</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5459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3280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2086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4050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56036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03513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1" y="0"/>
            <a:ext cx="1220594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777709"/>
            <a:ext cx="12192000" cy="4083744"/>
          </a:xfrm>
          <a:prstGeom prst="rect">
            <a:avLst/>
          </a:prstGeom>
        </p:spPr>
      </p:pic>
      <p:sp>
        <p:nvSpPr>
          <p:cNvPr id="11" name="矩形 10"/>
          <p:cNvSpPr/>
          <p:nvPr userDrawn="1"/>
        </p:nvSpPr>
        <p:spPr>
          <a:xfrm>
            <a:off x="0" y="716038"/>
            <a:ext cx="12192000" cy="590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9468" y="73674"/>
            <a:ext cx="796929" cy="798849"/>
          </a:xfrm>
          <a:prstGeom prst="rect">
            <a:avLst/>
          </a:prstGeom>
        </p:spPr>
      </p:pic>
    </p:spTree>
    <p:extLst>
      <p:ext uri="{BB962C8B-B14F-4D97-AF65-F5344CB8AC3E}">
        <p14:creationId xmlns:p14="http://schemas.microsoft.com/office/powerpoint/2010/main" val="305824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0789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8703768E-2761-CB85-EC84-D3064E46C07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36291" y="113983"/>
            <a:ext cx="1331359" cy="1331359"/>
          </a:xfrm>
          <a:prstGeom prst="rect">
            <a:avLst/>
          </a:prstGeom>
        </p:spPr>
      </p:pic>
    </p:spTree>
    <p:extLst>
      <p:ext uri="{BB962C8B-B14F-4D97-AF65-F5344CB8AC3E}">
        <p14:creationId xmlns:p14="http://schemas.microsoft.com/office/powerpoint/2010/main" val="3528392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112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19" y="11617"/>
            <a:ext cx="12486619" cy="68580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8013537" y="3222173"/>
            <a:ext cx="5221028" cy="939163"/>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210385" y="2925160"/>
            <a:ext cx="12683064" cy="408374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9633" y="-28871"/>
            <a:ext cx="1686564" cy="1690628"/>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763558" y="3503431"/>
            <a:ext cx="5221028" cy="939163"/>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3321" y="-1533419"/>
            <a:ext cx="6340791" cy="9511185"/>
          </a:xfrm>
          <a:prstGeom prst="rect">
            <a:avLst/>
          </a:prstGeom>
        </p:spPr>
      </p:pic>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901" y="4303197"/>
            <a:ext cx="2605897" cy="2554803"/>
          </a:xfrm>
          <a:prstGeom prst="rect">
            <a:avLst/>
          </a:prstGeom>
        </p:spPr>
      </p:pic>
      <p:pic>
        <p:nvPicPr>
          <p:cNvPr id="4" name="Picture 3">
            <a:extLst>
              <a:ext uri="{FF2B5EF4-FFF2-40B4-BE49-F238E27FC236}">
                <a16:creationId xmlns:a16="http://schemas.microsoft.com/office/drawing/2014/main" id="{D4D932CF-9DDE-E95E-4581-BB44773AE140}"/>
              </a:ext>
            </a:extLst>
          </p:cNvPr>
          <p:cNvPicPr>
            <a:picLocks noChangeAspect="1"/>
          </p:cNvPicPr>
          <p:nvPr/>
        </p:nvPicPr>
        <p:blipFill>
          <a:blip r:embed="rId9"/>
          <a:stretch>
            <a:fillRect/>
          </a:stretch>
        </p:blipFill>
        <p:spPr>
          <a:xfrm>
            <a:off x="4740962" y="974117"/>
            <a:ext cx="3127519" cy="774259"/>
          </a:xfrm>
          <a:prstGeom prst="rect">
            <a:avLst/>
          </a:prstGeom>
        </p:spPr>
      </p:pic>
      <p:sp>
        <p:nvSpPr>
          <p:cNvPr id="5" name="TextBox 4">
            <a:extLst>
              <a:ext uri="{FF2B5EF4-FFF2-40B4-BE49-F238E27FC236}">
                <a16:creationId xmlns:a16="http://schemas.microsoft.com/office/drawing/2014/main" id="{5C315788-101E-66FB-23CF-379307D2C53F}"/>
              </a:ext>
            </a:extLst>
          </p:cNvPr>
          <p:cNvSpPr txBox="1"/>
          <p:nvPr/>
        </p:nvSpPr>
        <p:spPr>
          <a:xfrm>
            <a:off x="4245251" y="363192"/>
            <a:ext cx="496252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Thứ</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ngày</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năm</a:t>
            </a:r>
            <a:r>
              <a:rPr lang="en-US" sz="2800" dirty="0">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4DACC6C9-289E-ADC3-F0BD-7D6B3076E927}"/>
              </a:ext>
            </a:extLst>
          </p:cNvPr>
          <p:cNvPicPr>
            <a:picLocks noChangeAspect="1"/>
          </p:cNvPicPr>
          <p:nvPr/>
        </p:nvPicPr>
        <p:blipFill>
          <a:blip r:embed="rId10"/>
          <a:stretch>
            <a:fillRect/>
          </a:stretch>
        </p:blipFill>
        <p:spPr>
          <a:xfrm>
            <a:off x="267983" y="971838"/>
            <a:ext cx="4294492" cy="1662232"/>
          </a:xfrm>
          <a:prstGeom prst="rect">
            <a:avLst/>
          </a:prstGeom>
        </p:spPr>
      </p:pic>
      <p:pic>
        <p:nvPicPr>
          <p:cNvPr id="12" name="Picture 11">
            <a:extLst>
              <a:ext uri="{FF2B5EF4-FFF2-40B4-BE49-F238E27FC236}">
                <a16:creationId xmlns:a16="http://schemas.microsoft.com/office/drawing/2014/main" id="{E6F8BE4C-C771-6311-5C75-15E0E1CECAED}"/>
              </a:ext>
            </a:extLst>
          </p:cNvPr>
          <p:cNvPicPr>
            <a:picLocks noChangeAspect="1"/>
          </p:cNvPicPr>
          <p:nvPr/>
        </p:nvPicPr>
        <p:blipFill>
          <a:blip r:embed="rId11"/>
          <a:stretch>
            <a:fillRect/>
          </a:stretch>
        </p:blipFill>
        <p:spPr>
          <a:xfrm>
            <a:off x="2488278" y="2317123"/>
            <a:ext cx="9547163" cy="2749534"/>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FA322EF9-3CBF-BC9B-7AA7-F948605105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6291" y="113983"/>
            <a:ext cx="1331359" cy="1331359"/>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33" y="1031807"/>
            <a:ext cx="10505880" cy="45911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2" y="0"/>
            <a:ext cx="5115263"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5" y="4283005"/>
            <a:ext cx="12192000" cy="2663952"/>
          </a:xfrm>
          <a:prstGeom prst="rect">
            <a:avLst/>
          </a:prstGeom>
        </p:spPr>
      </p:pic>
      <p:pic>
        <p:nvPicPr>
          <p:cNvPr id="2" name="Picture 1">
            <a:extLst>
              <a:ext uri="{FF2B5EF4-FFF2-40B4-BE49-F238E27FC236}">
                <a16:creationId xmlns:a16="http://schemas.microsoft.com/office/drawing/2014/main" id="{8C5711CF-CC15-20FA-FFA9-F2C48FC83140}"/>
              </a:ext>
            </a:extLst>
          </p:cNvPr>
          <p:cNvPicPr>
            <a:picLocks noChangeAspect="1"/>
          </p:cNvPicPr>
          <p:nvPr/>
        </p:nvPicPr>
        <p:blipFill>
          <a:blip r:embed="rId5"/>
          <a:stretch>
            <a:fillRect/>
          </a:stretch>
        </p:blipFill>
        <p:spPr>
          <a:xfrm>
            <a:off x="2142814" y="2561378"/>
            <a:ext cx="7163421" cy="1944793"/>
          </a:xfrm>
          <a:prstGeom prst="rect">
            <a:avLst/>
          </a:prstGeom>
        </p:spPr>
      </p:pic>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4"/>
          <p:cNvSpPr txBox="1">
            <a:spLocks noChangeArrowheads="1"/>
          </p:cNvSpPr>
          <p:nvPr/>
        </p:nvSpPr>
        <p:spPr bwMode="auto">
          <a:xfrm>
            <a:off x="158060" y="104775"/>
            <a:ext cx="1132909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lvl="0" algn="ctr" defTabSz="914377" eaLnBrk="1" hangingPunct="1">
              <a:spcBef>
                <a:spcPct val="50000"/>
              </a:spcBef>
            </a:pPr>
            <a:r>
              <a:rPr lang="vi-VN" altLang="en-US" sz="3300" b="1" i="1" dirty="0">
                <a:solidFill>
                  <a:srgbClr val="FFFF00"/>
                </a:solidFill>
                <a:latin typeface="Calibri" panose="020F0502020204030204" pitchFamily="34" charset="0"/>
                <a:cs typeface="Calibri" panose="020F0502020204030204" pitchFamily="34" charset="0"/>
                <a:sym typeface="Arial"/>
              </a:rPr>
              <a:t>1</a:t>
            </a:r>
            <a:r>
              <a:rPr lang="en-US" altLang="en-US" sz="3300" b="1" i="1" dirty="0">
                <a:solidFill>
                  <a:srgbClr val="FFFF00"/>
                </a:solidFill>
                <a:latin typeface="Calibri" panose="020F0502020204030204" pitchFamily="34" charset="0"/>
                <a:cs typeface="Calibri" panose="020F0502020204030204" pitchFamily="34" charset="0"/>
                <a:sym typeface="Arial"/>
              </a:rPr>
              <a:t>.</a:t>
            </a:r>
            <a:r>
              <a:rPr lang="vi-VN" altLang="en-US" sz="3300" b="1" i="1" dirty="0">
                <a:solidFill>
                  <a:srgbClr val="FFFF00"/>
                </a:solidFill>
                <a:latin typeface="Calibri" panose="020F0502020204030204" pitchFamily="34" charset="0"/>
                <a:cs typeface="Calibri" panose="020F0502020204030204" pitchFamily="34" charset="0"/>
                <a:sym typeface="Arial"/>
              </a:rPr>
              <a:t> Dấu ngoặc kép trong mỗi câu dưới đây dùng để làm gì?</a:t>
            </a:r>
            <a:endParaRPr kumimoji="0" lang="en-US" altLang="en-US" sz="3300" b="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nvGrpSpPr>
          <p:cNvPr id="4" name="Group 3">
            <a:extLst>
              <a:ext uri="{FF2B5EF4-FFF2-40B4-BE49-F238E27FC236}">
                <a16:creationId xmlns:a16="http://schemas.microsoft.com/office/drawing/2014/main" id="{44FA15BD-2285-D6EF-C6A1-C56840744534}"/>
              </a:ext>
            </a:extLst>
          </p:cNvPr>
          <p:cNvGrpSpPr/>
          <p:nvPr/>
        </p:nvGrpSpPr>
        <p:grpSpPr>
          <a:xfrm>
            <a:off x="352424" y="838200"/>
            <a:ext cx="6296025" cy="2324100"/>
            <a:chOff x="381000" y="1133475"/>
            <a:chExt cx="5943600" cy="2882778"/>
          </a:xfrm>
        </p:grpSpPr>
        <p:sp>
          <p:nvSpPr>
            <p:cNvPr id="2" name="Rectangle: Rounded Corners 1">
              <a:extLst>
                <a:ext uri="{FF2B5EF4-FFF2-40B4-BE49-F238E27FC236}">
                  <a16:creationId xmlns:a16="http://schemas.microsoft.com/office/drawing/2014/main" id="{479AED65-D37C-CBAD-5367-93E096F6F130}"/>
                </a:ext>
              </a:extLst>
            </p:cNvPr>
            <p:cNvSpPr/>
            <p:nvPr/>
          </p:nvSpPr>
          <p:spPr>
            <a:xfrm>
              <a:off x="381000" y="1133475"/>
              <a:ext cx="5943600" cy="28827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1B7E33F-C0A0-0333-9BC9-22F8CD0855E4}"/>
                </a:ext>
              </a:extLst>
            </p:cNvPr>
            <p:cNvSpPr txBox="1"/>
            <p:nvPr/>
          </p:nvSpPr>
          <p:spPr>
            <a:xfrm>
              <a:off x="438150" y="1247775"/>
              <a:ext cx="5876925" cy="2634152"/>
            </a:xfrm>
            <a:prstGeom prst="rect">
              <a:avLst/>
            </a:prstGeom>
            <a:noFill/>
          </p:spPr>
          <p:txBody>
            <a:bodyPr wrap="square" rtlCol="0">
              <a:spAutoFit/>
            </a:bodyPr>
            <a:lstStyle/>
            <a:p>
              <a:pPr algn="just"/>
              <a:r>
                <a:rPr lang="en-US" sz="2200" dirty="0"/>
                <a:t>a. </a:t>
              </a:r>
              <a:r>
                <a:rPr lang="en-US" sz="2200" dirty="0" err="1"/>
                <a:t>Bà</a:t>
              </a:r>
              <a:r>
                <a:rPr lang="en-US" sz="2200" dirty="0"/>
                <a:t> </a:t>
              </a:r>
              <a:r>
                <a:rPr lang="en-US" sz="2200" dirty="0" err="1"/>
                <a:t>Triệu</a:t>
              </a:r>
              <a:r>
                <a:rPr lang="en-US" sz="2200" dirty="0"/>
                <a:t> </a:t>
              </a:r>
              <a:r>
                <a:rPr lang="en-US" sz="2200" dirty="0" err="1"/>
                <a:t>là</a:t>
              </a:r>
              <a:r>
                <a:rPr lang="en-US" sz="2200" dirty="0"/>
                <a:t> </a:t>
              </a:r>
              <a:r>
                <a:rPr lang="en-US" sz="2200" dirty="0" err="1"/>
                <a:t>một</a:t>
              </a:r>
              <a:r>
                <a:rPr lang="en-US" sz="2200" dirty="0"/>
                <a:t> </a:t>
              </a:r>
              <a:r>
                <a:rPr lang="en-US" sz="2200" dirty="0" err="1"/>
                <a:t>trong</a:t>
              </a:r>
              <a:r>
                <a:rPr lang="en-US" sz="2200" dirty="0"/>
                <a:t> </a:t>
              </a:r>
              <a:r>
                <a:rPr lang="en-US" sz="2200" dirty="0" err="1"/>
                <a:t>những</a:t>
              </a:r>
              <a:r>
                <a:rPr lang="en-US" sz="2200" dirty="0"/>
                <a:t> </a:t>
              </a:r>
              <a:r>
                <a:rPr lang="en-US" sz="2200" dirty="0" err="1"/>
                <a:t>vị</a:t>
              </a:r>
              <a:r>
                <a:rPr lang="en-US" sz="2200" dirty="0"/>
                <a:t> </a:t>
              </a:r>
              <a:r>
                <a:rPr lang="en-US" sz="2200" dirty="0" err="1"/>
                <a:t>anh</a:t>
              </a:r>
              <a:r>
                <a:rPr lang="en-US" sz="2200" dirty="0"/>
                <a:t> </a:t>
              </a:r>
              <a:r>
                <a:rPr lang="en-US" sz="2200" dirty="0" err="1"/>
                <a:t>hùng</a:t>
              </a:r>
              <a:r>
                <a:rPr lang="en-US" sz="2200" dirty="0"/>
                <a:t> </a:t>
              </a:r>
              <a:r>
                <a:rPr lang="en-US" sz="2200" dirty="0" err="1"/>
                <a:t>đầu</a:t>
              </a:r>
              <a:r>
                <a:rPr lang="en-US" sz="2200" dirty="0"/>
                <a:t> </a:t>
              </a:r>
              <a:r>
                <a:rPr lang="en-US" sz="2200" dirty="0" err="1"/>
                <a:t>tiên</a:t>
              </a:r>
              <a:r>
                <a:rPr lang="en-US" sz="2200" dirty="0"/>
                <a:t> </a:t>
              </a:r>
              <a:r>
                <a:rPr lang="en-US" sz="2200" dirty="0" err="1"/>
                <a:t>của</a:t>
              </a:r>
              <a:r>
                <a:rPr lang="en-US" sz="2200" dirty="0"/>
                <a:t> </a:t>
              </a:r>
              <a:r>
                <a:rPr lang="en-US" sz="2200" dirty="0" err="1"/>
                <a:t>nước</a:t>
              </a:r>
              <a:r>
                <a:rPr lang="en-US" sz="2200" dirty="0"/>
                <a:t> ta. </a:t>
              </a:r>
              <a:r>
                <a:rPr lang="en-US" sz="2200" dirty="0" err="1"/>
                <a:t>Người</a:t>
              </a:r>
              <a:r>
                <a:rPr lang="en-US" sz="2200" dirty="0"/>
                <a:t> </a:t>
              </a:r>
              <a:r>
                <a:rPr lang="en-US" sz="2200" dirty="0" err="1"/>
                <a:t>dân</a:t>
              </a:r>
              <a:r>
                <a:rPr lang="en-US" sz="2200" dirty="0"/>
                <a:t> </a:t>
              </a:r>
              <a:r>
                <a:rPr lang="en-US" sz="2200" dirty="0" err="1"/>
                <a:t>Việt</a:t>
              </a:r>
              <a:r>
                <a:rPr lang="en-US" sz="2200" dirty="0"/>
                <a:t> Nam </a:t>
              </a:r>
              <a:r>
                <a:rPr lang="en-US" sz="2200" dirty="0" err="1"/>
                <a:t>mãi</a:t>
              </a:r>
              <a:r>
                <a:rPr lang="en-US" sz="2200" dirty="0"/>
                <a:t> </a:t>
              </a:r>
              <a:r>
                <a:rPr lang="en-US" sz="2200" dirty="0" err="1"/>
                <a:t>tự</a:t>
              </a:r>
              <a:r>
                <a:rPr lang="en-US" sz="2200" dirty="0"/>
                <a:t> </a:t>
              </a:r>
              <a:r>
                <a:rPr lang="en-US" sz="2200" dirty="0" err="1"/>
                <a:t>hào</a:t>
              </a:r>
              <a:r>
                <a:rPr lang="en-US" sz="2200" dirty="0"/>
                <a:t> </a:t>
              </a:r>
              <a:r>
                <a:rPr lang="en-US" sz="2200" dirty="0" err="1"/>
                <a:t>về</a:t>
              </a:r>
              <a:r>
                <a:rPr lang="en-US" sz="2200" dirty="0"/>
                <a:t> </a:t>
              </a:r>
              <a:r>
                <a:rPr lang="en-US" sz="2200" dirty="0" err="1"/>
                <a:t>chí</a:t>
              </a:r>
              <a:r>
                <a:rPr lang="en-US" sz="2200" dirty="0"/>
                <a:t> </a:t>
              </a:r>
              <a:r>
                <a:rPr lang="en-US" sz="2200" dirty="0" err="1"/>
                <a:t>khí</a:t>
              </a:r>
              <a:r>
                <a:rPr lang="en-US" sz="2200" dirty="0"/>
                <a:t> </a:t>
              </a:r>
              <a:r>
                <a:rPr lang="en-US" sz="2200" dirty="0" err="1"/>
                <a:t>của</a:t>
              </a:r>
              <a:r>
                <a:rPr lang="en-US" sz="2200" dirty="0"/>
                <a:t> </a:t>
              </a:r>
              <a:r>
                <a:rPr lang="en-US" sz="2200" dirty="0" err="1"/>
                <a:t>bà</a:t>
              </a:r>
              <a:r>
                <a:rPr lang="en-US" sz="2200" dirty="0"/>
                <a:t>. “</a:t>
              </a:r>
              <a:r>
                <a:rPr lang="en-US" sz="2200" dirty="0" err="1"/>
                <a:t>Tôi</a:t>
              </a:r>
              <a:r>
                <a:rPr lang="en-US" sz="2200" dirty="0"/>
                <a:t> </a:t>
              </a:r>
              <a:r>
                <a:rPr lang="en-US" sz="2200" dirty="0" err="1"/>
                <a:t>muốn</a:t>
              </a:r>
              <a:r>
                <a:rPr lang="en-US" sz="2200" dirty="0"/>
                <a:t> </a:t>
              </a:r>
              <a:r>
                <a:rPr lang="en-US" sz="2200" dirty="0" err="1"/>
                <a:t>cưỡi</a:t>
              </a:r>
              <a:r>
                <a:rPr lang="en-US" sz="2200" dirty="0"/>
                <a:t> </a:t>
              </a:r>
              <a:r>
                <a:rPr lang="en-US" sz="2200" dirty="0" err="1"/>
                <a:t>cơn</a:t>
              </a:r>
              <a:r>
                <a:rPr lang="en-US" sz="2200" dirty="0"/>
                <a:t> </a:t>
              </a:r>
              <a:r>
                <a:rPr lang="en-US" sz="2200" dirty="0" err="1"/>
                <a:t>gió</a:t>
              </a:r>
              <a:r>
                <a:rPr lang="en-US" sz="2200" dirty="0"/>
                <a:t> </a:t>
              </a:r>
              <a:r>
                <a:rPr lang="en-US" sz="2200" dirty="0" err="1"/>
                <a:t>mạnh</a:t>
              </a:r>
              <a:r>
                <a:rPr lang="en-US" sz="2200" dirty="0"/>
                <a:t>, </a:t>
              </a:r>
              <a:r>
                <a:rPr lang="en-US" sz="2200" dirty="0" err="1"/>
                <a:t>đạp</a:t>
              </a:r>
              <a:r>
                <a:rPr lang="en-US" sz="2200" dirty="0"/>
                <a:t> </a:t>
              </a:r>
              <a:r>
                <a:rPr lang="en-US" sz="2200" dirty="0" err="1"/>
                <a:t>luồng</a:t>
              </a:r>
              <a:r>
                <a:rPr lang="en-US" sz="2200" dirty="0"/>
                <a:t> </a:t>
              </a:r>
              <a:r>
                <a:rPr lang="en-US" sz="2200" dirty="0" err="1"/>
                <a:t>sóng</a:t>
              </a:r>
              <a:r>
                <a:rPr lang="en-US" sz="2200" dirty="0"/>
                <a:t> </a:t>
              </a:r>
              <a:r>
                <a:rPr lang="en-US" sz="2200" dirty="0" err="1"/>
                <a:t>dữ</a:t>
              </a:r>
              <a:r>
                <a:rPr lang="en-US" sz="2200" dirty="0"/>
                <a:t>, </a:t>
              </a:r>
              <a:r>
                <a:rPr lang="en-US" sz="2200" dirty="0" err="1"/>
                <a:t>chém</a:t>
              </a:r>
              <a:r>
                <a:rPr lang="en-US" sz="2200" dirty="0"/>
                <a:t> </a:t>
              </a:r>
              <a:r>
                <a:rPr lang="en-US" sz="2200" dirty="0" err="1"/>
                <a:t>cá</a:t>
              </a:r>
              <a:r>
                <a:rPr lang="en-US" sz="2200" dirty="0"/>
                <a:t> </a:t>
              </a:r>
              <a:r>
                <a:rPr lang="en-US" sz="2200" dirty="0" err="1"/>
                <a:t>kình</a:t>
              </a:r>
              <a:r>
                <a:rPr lang="en-US" sz="2200" dirty="0"/>
                <a:t> ở </a:t>
              </a:r>
              <a:r>
                <a:rPr lang="en-US" sz="2200" dirty="0" err="1"/>
                <a:t>biển</a:t>
              </a:r>
              <a:r>
                <a:rPr lang="en-US" sz="2200" dirty="0"/>
                <a:t> </a:t>
              </a:r>
              <a:r>
                <a:rPr lang="en-US" sz="2200" dirty="0" err="1"/>
                <a:t>khơi</a:t>
              </a:r>
              <a:r>
                <a:rPr lang="en-US" sz="2200" dirty="0"/>
                <a:t>, </a:t>
              </a:r>
              <a:r>
                <a:rPr lang="en-US" sz="2200" dirty="0" err="1"/>
                <a:t>đánh</a:t>
              </a:r>
              <a:r>
                <a:rPr lang="en-US" sz="2200" dirty="0"/>
                <a:t> </a:t>
              </a:r>
              <a:r>
                <a:rPr lang="en-US" sz="2200" dirty="0" err="1"/>
                <a:t>đuổi</a:t>
              </a:r>
              <a:r>
                <a:rPr lang="en-US" sz="2200" dirty="0"/>
                <a:t> </a:t>
              </a:r>
              <a:r>
                <a:rPr lang="en-US" sz="2200" dirty="0" err="1"/>
                <a:t>quân</a:t>
              </a:r>
              <a:r>
                <a:rPr lang="en-US" sz="2200" dirty="0"/>
                <a:t> </a:t>
              </a:r>
              <a:r>
                <a:rPr lang="en-US" sz="2200" dirty="0" err="1"/>
                <a:t>Ngô</a:t>
              </a:r>
              <a:r>
                <a:rPr lang="en-US" sz="2200" dirty="0"/>
                <a:t> </a:t>
              </a:r>
              <a:r>
                <a:rPr lang="en-US" sz="2200" dirty="0" err="1"/>
                <a:t>giành</a:t>
              </a:r>
              <a:r>
                <a:rPr lang="en-US" sz="2200" dirty="0"/>
                <a:t> </a:t>
              </a:r>
              <a:r>
                <a:rPr lang="en-US" sz="2200" dirty="0" err="1"/>
                <a:t>lại</a:t>
              </a:r>
              <a:r>
                <a:rPr lang="en-US" sz="2200" dirty="0"/>
                <a:t> </a:t>
              </a:r>
              <a:r>
                <a:rPr lang="en-US" sz="2200" dirty="0" err="1"/>
                <a:t>giang</a:t>
              </a:r>
              <a:r>
                <a:rPr lang="en-US" sz="2200" dirty="0"/>
                <a:t> </a:t>
              </a:r>
              <a:r>
                <a:rPr lang="en-US" sz="2200" dirty="0" err="1"/>
                <a:t>sơn</a:t>
              </a:r>
              <a:r>
                <a:rPr lang="en-US" sz="2200" dirty="0"/>
                <a:t>, </a:t>
              </a:r>
              <a:r>
                <a:rPr lang="en-US" sz="2200" dirty="0" err="1"/>
                <a:t>cởi</a:t>
              </a:r>
              <a:r>
                <a:rPr lang="en-US" sz="2200" dirty="0"/>
                <a:t> </a:t>
              </a:r>
              <a:r>
                <a:rPr lang="en-US" sz="2200" dirty="0" err="1"/>
                <a:t>ách</a:t>
              </a:r>
              <a:r>
                <a:rPr lang="en-US" sz="2200" dirty="0"/>
                <a:t> </a:t>
              </a:r>
              <a:r>
                <a:rPr lang="en-US" sz="2200" dirty="0" err="1"/>
                <a:t>nô</a:t>
              </a:r>
              <a:r>
                <a:rPr lang="en-US" sz="2200" dirty="0"/>
                <a:t> </a:t>
              </a:r>
              <a:r>
                <a:rPr lang="en-US" sz="2200" dirty="0" err="1"/>
                <a:t>lệ</a:t>
              </a:r>
              <a:r>
                <a:rPr lang="en-US" sz="2200" dirty="0"/>
                <a:t>…!”</a:t>
              </a:r>
            </a:p>
            <a:p>
              <a:pPr algn="r"/>
              <a:r>
                <a:rPr lang="en-US" sz="2200" i="1" dirty="0"/>
                <a:t>(</a:t>
              </a:r>
              <a:r>
                <a:rPr lang="en-US" sz="2200" i="1" dirty="0" err="1"/>
                <a:t>Lâm</a:t>
              </a:r>
              <a:r>
                <a:rPr lang="en-US" sz="2200" i="1" dirty="0"/>
                <a:t> Anh</a:t>
              </a:r>
            </a:p>
          </p:txBody>
        </p:sp>
      </p:grpSp>
      <p:grpSp>
        <p:nvGrpSpPr>
          <p:cNvPr id="5" name="Group 4">
            <a:extLst>
              <a:ext uri="{FF2B5EF4-FFF2-40B4-BE49-F238E27FC236}">
                <a16:creationId xmlns:a16="http://schemas.microsoft.com/office/drawing/2014/main" id="{FAC44D2C-BB93-4FCD-C53D-A510A5EEF9A6}"/>
              </a:ext>
            </a:extLst>
          </p:cNvPr>
          <p:cNvGrpSpPr/>
          <p:nvPr/>
        </p:nvGrpSpPr>
        <p:grpSpPr>
          <a:xfrm>
            <a:off x="304799" y="3676650"/>
            <a:ext cx="6238875" cy="2828925"/>
            <a:chOff x="381000" y="1133475"/>
            <a:chExt cx="5943600" cy="2457450"/>
          </a:xfrm>
        </p:grpSpPr>
        <p:sp>
          <p:nvSpPr>
            <p:cNvPr id="6" name="Rectangle: Rounded Corners 5">
              <a:extLst>
                <a:ext uri="{FF2B5EF4-FFF2-40B4-BE49-F238E27FC236}">
                  <a16:creationId xmlns:a16="http://schemas.microsoft.com/office/drawing/2014/main" id="{0F05D862-BCED-0657-144C-3C3787D46562}"/>
                </a:ext>
              </a:extLst>
            </p:cNvPr>
            <p:cNvSpPr/>
            <p:nvPr/>
          </p:nvSpPr>
          <p:spPr>
            <a:xfrm>
              <a:off x="381000" y="1133475"/>
              <a:ext cx="5943600" cy="24574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6095B31-45F3-9557-BF46-9BAAB2BA1477}"/>
                </a:ext>
              </a:extLst>
            </p:cNvPr>
            <p:cNvSpPr txBox="1"/>
            <p:nvPr/>
          </p:nvSpPr>
          <p:spPr>
            <a:xfrm>
              <a:off x="438150" y="1247775"/>
              <a:ext cx="5876925" cy="1946577"/>
            </a:xfrm>
            <a:prstGeom prst="rect">
              <a:avLst/>
            </a:prstGeom>
            <a:noFill/>
          </p:spPr>
          <p:txBody>
            <a:bodyPr wrap="square" rtlCol="0">
              <a:spAutoFit/>
            </a:bodyPr>
            <a:lstStyle/>
            <a:p>
              <a:pPr algn="just"/>
              <a:r>
                <a:rPr lang="en-US" sz="2200" dirty="0"/>
                <a:t>b. Khi </a:t>
              </a:r>
              <a:r>
                <a:rPr lang="en-US" sz="2200" dirty="0" err="1"/>
                <a:t>nhà</a:t>
              </a:r>
              <a:r>
                <a:rPr lang="en-US" sz="2200" dirty="0"/>
                <a:t> </a:t>
              </a:r>
              <a:r>
                <a:rPr lang="en-US" sz="2200" dirty="0" err="1"/>
                <a:t>Nguyên</a:t>
              </a:r>
              <a:r>
                <a:rPr lang="en-US" sz="2200" dirty="0"/>
                <a:t> </a:t>
              </a:r>
              <a:r>
                <a:rPr lang="en-US" sz="2200" dirty="0" err="1"/>
                <a:t>cho</a:t>
              </a:r>
              <a:r>
                <a:rPr lang="en-US" sz="2200" dirty="0"/>
                <a:t> </a:t>
              </a:r>
              <a:r>
                <a:rPr lang="en-US" sz="2200" dirty="0" err="1"/>
                <a:t>quân</a:t>
              </a:r>
              <a:r>
                <a:rPr lang="en-US" sz="2200" dirty="0"/>
                <a:t> sang </a:t>
              </a:r>
              <a:r>
                <a:rPr lang="en-US" sz="2200" dirty="0" err="1"/>
                <a:t>xâm</a:t>
              </a:r>
              <a:r>
                <a:rPr lang="en-US" sz="2200" dirty="0"/>
                <a:t> </a:t>
              </a:r>
              <a:r>
                <a:rPr lang="en-US" sz="2200" dirty="0" err="1"/>
                <a:t>lược</a:t>
              </a:r>
              <a:r>
                <a:rPr lang="en-US" sz="2200" dirty="0"/>
                <a:t> </a:t>
              </a:r>
              <a:r>
                <a:rPr lang="en-US" sz="2200" dirty="0" err="1"/>
                <a:t>nước</a:t>
              </a:r>
              <a:r>
                <a:rPr lang="en-US" sz="2200" dirty="0"/>
                <a:t> ta </a:t>
              </a:r>
              <a:r>
                <a:rPr lang="en-US" sz="2200" dirty="0" err="1"/>
                <a:t>lần</a:t>
              </a:r>
              <a:r>
                <a:rPr lang="en-US" sz="2200" dirty="0"/>
                <a:t> </a:t>
              </a:r>
              <a:r>
                <a:rPr lang="en-US" sz="2200" dirty="0" err="1"/>
                <a:t>thứ</a:t>
              </a:r>
              <a:r>
                <a:rPr lang="en-US" sz="2200" dirty="0"/>
                <a:t> </a:t>
              </a:r>
              <a:r>
                <a:rPr lang="en-US" sz="2200" dirty="0" err="1"/>
                <a:t>ba</a:t>
              </a:r>
              <a:r>
                <a:rPr lang="en-US" sz="2200" dirty="0"/>
                <a:t>, </a:t>
              </a:r>
              <a:r>
                <a:rPr lang="en-US" sz="2200" dirty="0" err="1"/>
                <a:t>vua</a:t>
              </a:r>
              <a:r>
                <a:rPr lang="en-US" sz="2200" dirty="0"/>
                <a:t> </a:t>
              </a:r>
              <a:r>
                <a:rPr lang="en-US" sz="2200" dirty="0" err="1"/>
                <a:t>Trần</a:t>
              </a:r>
              <a:r>
                <a:rPr lang="en-US" sz="2200" dirty="0"/>
                <a:t> </a:t>
              </a:r>
              <a:r>
                <a:rPr lang="en-US" sz="2200" dirty="0" err="1"/>
                <a:t>hỏi</a:t>
              </a:r>
              <a:r>
                <a:rPr lang="en-US" sz="2200" dirty="0"/>
                <a:t> </a:t>
              </a:r>
              <a:r>
                <a:rPr lang="en-US" sz="2200" dirty="0" err="1"/>
                <a:t>Hưng</a:t>
              </a:r>
              <a:r>
                <a:rPr lang="en-US" sz="2200" dirty="0"/>
                <a:t> </a:t>
              </a:r>
              <a:r>
                <a:rPr lang="en-US" sz="2200" dirty="0" err="1"/>
                <a:t>Đạo</a:t>
              </a:r>
              <a:r>
                <a:rPr lang="en-US" sz="2200" dirty="0"/>
                <a:t> </a:t>
              </a:r>
              <a:r>
                <a:rPr lang="en-US" sz="2200" dirty="0" err="1"/>
                <a:t>Vương</a:t>
              </a:r>
              <a:r>
                <a:rPr lang="en-US" sz="2200" dirty="0"/>
                <a:t>: “</a:t>
              </a:r>
              <a:r>
                <a:rPr lang="en-US" sz="2200" dirty="0" err="1"/>
                <a:t>Thế</a:t>
              </a:r>
              <a:r>
                <a:rPr lang="en-US" sz="2200" dirty="0"/>
                <a:t> </a:t>
              </a:r>
              <a:r>
                <a:rPr lang="en-US" sz="2200" dirty="0" err="1"/>
                <a:t>giặc</a:t>
              </a:r>
              <a:r>
                <a:rPr lang="en-US" sz="2200" dirty="0"/>
                <a:t> </a:t>
              </a:r>
              <a:r>
                <a:rPr lang="en-US" sz="2200" dirty="0" err="1"/>
                <a:t>năm</a:t>
              </a:r>
              <a:r>
                <a:rPr lang="en-US" sz="2200" dirty="0"/>
                <a:t> nay </a:t>
              </a:r>
              <a:r>
                <a:rPr lang="en-US" sz="2200" dirty="0" err="1"/>
                <a:t>thế</a:t>
              </a:r>
              <a:r>
                <a:rPr lang="en-US" sz="2200" dirty="0"/>
                <a:t> </a:t>
              </a:r>
              <a:r>
                <a:rPr lang="en-US" sz="2200" dirty="0" err="1"/>
                <a:t>nào</a:t>
              </a:r>
              <a:r>
                <a:rPr lang="en-US" sz="2200" dirty="0"/>
                <a:t>?” </a:t>
              </a:r>
              <a:r>
                <a:rPr lang="en-US" sz="2200" dirty="0" err="1"/>
                <a:t>Tâu</a:t>
              </a:r>
              <a:r>
                <a:rPr lang="en-US" sz="2200" dirty="0"/>
                <a:t> </a:t>
              </a:r>
              <a:r>
                <a:rPr lang="en-US" sz="2200" dirty="0" err="1"/>
                <a:t>bệ</a:t>
              </a:r>
              <a:r>
                <a:rPr lang="en-US" sz="2200" dirty="0"/>
                <a:t> </a:t>
              </a:r>
              <a:r>
                <a:rPr lang="en-US" sz="2200" dirty="0" err="1"/>
                <a:t>hạ</a:t>
              </a:r>
              <a:r>
                <a:rPr lang="en-US" sz="2200" dirty="0"/>
                <a:t>, nay </a:t>
              </a:r>
              <a:r>
                <a:rPr lang="en-US" sz="2200" dirty="0" err="1"/>
                <a:t>chúng</a:t>
              </a:r>
              <a:r>
                <a:rPr lang="en-US" sz="2200" dirty="0"/>
                <a:t> sang </a:t>
              </a:r>
              <a:r>
                <a:rPr lang="en-US" sz="2200" dirty="0" err="1"/>
                <a:t>thì</a:t>
              </a:r>
              <a:r>
                <a:rPr lang="en-US" sz="2200" dirty="0"/>
                <a:t> </a:t>
              </a:r>
              <a:r>
                <a:rPr lang="en-US" sz="2200" dirty="0" err="1"/>
                <a:t>quân</a:t>
              </a:r>
              <a:r>
                <a:rPr lang="en-US" sz="2200" dirty="0"/>
                <a:t> ta </a:t>
              </a:r>
              <a:r>
                <a:rPr lang="en-US" sz="2200" dirty="0" err="1"/>
                <a:t>đã</a:t>
              </a:r>
              <a:r>
                <a:rPr lang="en-US" sz="2200" dirty="0"/>
                <a:t> </a:t>
              </a:r>
              <a:r>
                <a:rPr lang="en-US" sz="2200" dirty="0" err="1"/>
                <a:t>quen</a:t>
              </a:r>
              <a:r>
                <a:rPr lang="en-US" sz="2200" dirty="0"/>
                <a:t> </a:t>
              </a:r>
              <a:r>
                <a:rPr lang="en-US" sz="2200" dirty="0" err="1"/>
                <a:t>đánh</a:t>
              </a:r>
              <a:r>
                <a:rPr lang="en-US" sz="2200" dirty="0"/>
                <a:t> </a:t>
              </a:r>
              <a:r>
                <a:rPr lang="en-US" sz="2200" dirty="0" err="1"/>
                <a:t>trận</a:t>
              </a:r>
              <a:r>
                <a:rPr lang="en-US" sz="2200" dirty="0"/>
                <a:t>. </a:t>
              </a:r>
              <a:r>
                <a:rPr lang="en-US" sz="2200" dirty="0" err="1"/>
                <a:t>Trong</a:t>
              </a:r>
              <a:r>
                <a:rPr lang="en-US" sz="2200" dirty="0"/>
                <a:t> </a:t>
              </a:r>
              <a:r>
                <a:rPr lang="en-US" sz="2200" dirty="0" err="1"/>
                <a:t>khi</a:t>
              </a:r>
              <a:r>
                <a:rPr lang="en-US" sz="2200" dirty="0"/>
                <a:t> </a:t>
              </a:r>
              <a:r>
                <a:rPr lang="en-US" sz="2200" dirty="0" err="1"/>
                <a:t>đó</a:t>
              </a:r>
              <a:r>
                <a:rPr lang="en-US" sz="2200" dirty="0"/>
                <a:t>, </a:t>
              </a:r>
              <a:r>
                <a:rPr lang="en-US" sz="2200" dirty="0" err="1"/>
                <a:t>lại</a:t>
              </a:r>
              <a:r>
                <a:rPr lang="en-US" sz="2200" dirty="0"/>
                <a:t> </a:t>
              </a:r>
              <a:r>
                <a:rPr lang="en-US" sz="2200" dirty="0" err="1"/>
                <a:t>đã</a:t>
              </a:r>
              <a:r>
                <a:rPr lang="en-US" sz="2200" dirty="0"/>
                <a:t> </a:t>
              </a:r>
              <a:r>
                <a:rPr lang="en-US" sz="2200" dirty="0" err="1"/>
                <a:t>từng</a:t>
              </a:r>
              <a:r>
                <a:rPr lang="en-US" sz="2200" dirty="0"/>
                <a:t> </a:t>
              </a:r>
              <a:r>
                <a:rPr lang="en-US" sz="2200" dirty="0" err="1"/>
                <a:t>bị</a:t>
              </a:r>
              <a:r>
                <a:rPr lang="en-US" sz="2200" dirty="0"/>
                <a:t> </a:t>
              </a:r>
              <a:r>
                <a:rPr lang="en-US" sz="2200" dirty="0" err="1"/>
                <a:t>thua</a:t>
              </a:r>
              <a:r>
                <a:rPr lang="en-US" sz="2200" dirty="0"/>
                <a:t> </a:t>
              </a:r>
              <a:r>
                <a:rPr lang="en-US" sz="2200" dirty="0" err="1"/>
                <a:t>nên</a:t>
              </a:r>
              <a:r>
                <a:rPr lang="en-US" sz="2200" dirty="0"/>
                <a:t> </a:t>
              </a:r>
              <a:r>
                <a:rPr lang="en-US" sz="2200" dirty="0" err="1"/>
                <a:t>chúng</a:t>
              </a:r>
              <a:r>
                <a:rPr lang="en-US" sz="2200" dirty="0"/>
                <a:t> </a:t>
              </a:r>
              <a:r>
                <a:rPr lang="en-US" sz="2200" dirty="0" err="1"/>
                <a:t>vẫn</a:t>
              </a:r>
              <a:r>
                <a:rPr lang="en-US" sz="2200" dirty="0"/>
                <a:t> </a:t>
              </a:r>
              <a:r>
                <a:rPr lang="en-US" sz="2200" dirty="0" err="1"/>
                <a:t>còn</a:t>
              </a:r>
              <a:r>
                <a:rPr lang="en-US" sz="2200" dirty="0"/>
                <a:t> </a:t>
              </a:r>
              <a:r>
                <a:rPr lang="en-US" sz="2200" dirty="0" err="1"/>
                <a:t>khiếp</a:t>
              </a:r>
              <a:r>
                <a:rPr lang="en-US" sz="2200" dirty="0"/>
                <a:t> </a:t>
              </a:r>
              <a:r>
                <a:rPr lang="en-US" sz="2200" dirty="0" err="1"/>
                <a:t>sợ</a:t>
              </a:r>
              <a:r>
                <a:rPr lang="en-US" sz="2200" dirty="0"/>
                <a:t>. </a:t>
              </a:r>
              <a:r>
                <a:rPr lang="en-US" sz="2200" dirty="0" err="1"/>
                <a:t>Bởi</a:t>
              </a:r>
              <a:r>
                <a:rPr lang="en-US" sz="2200" dirty="0"/>
                <a:t> </a:t>
              </a:r>
              <a:r>
                <a:rPr lang="en-US" sz="2200" dirty="0" err="1"/>
                <a:t>vậy</a:t>
              </a:r>
              <a:r>
                <a:rPr lang="en-US" sz="2200" dirty="0"/>
                <a:t> </a:t>
              </a:r>
              <a:r>
                <a:rPr lang="en-US" sz="2200" dirty="0" err="1"/>
                <a:t>thần</a:t>
              </a:r>
              <a:r>
                <a:rPr lang="en-US" sz="2200" dirty="0"/>
                <a:t> </a:t>
              </a:r>
              <a:r>
                <a:rPr lang="en-US" sz="2200" dirty="0" err="1"/>
                <a:t>thấy</a:t>
              </a:r>
              <a:r>
                <a:rPr lang="en-US" sz="2200" dirty="0"/>
                <a:t> </a:t>
              </a:r>
              <a:r>
                <a:rPr lang="en-US" sz="2200" dirty="0" err="1"/>
                <a:t>tất</a:t>
              </a:r>
              <a:r>
                <a:rPr lang="en-US" sz="2200" dirty="0"/>
                <a:t> </a:t>
              </a:r>
              <a:r>
                <a:rPr lang="en-US" sz="2200" dirty="0" err="1"/>
                <a:t>phá</a:t>
              </a:r>
              <a:r>
                <a:rPr lang="en-US" sz="2200" dirty="0"/>
                <a:t> </a:t>
              </a:r>
              <a:r>
                <a:rPr lang="en-US" sz="2200" dirty="0" err="1"/>
                <a:t>được</a:t>
              </a:r>
              <a:r>
                <a:rPr lang="en-US" sz="2200" dirty="0"/>
                <a:t> </a:t>
              </a:r>
              <a:r>
                <a:rPr lang="en-US" sz="2200" dirty="0" err="1"/>
                <a:t>chúng</a:t>
              </a:r>
              <a:r>
                <a:rPr lang="en-US" sz="2200" dirty="0"/>
                <a:t>.”.</a:t>
              </a:r>
            </a:p>
            <a:p>
              <a:pPr algn="r"/>
              <a:r>
                <a:rPr lang="en-US" sz="2200" i="1" dirty="0"/>
                <a:t>(Theo </a:t>
              </a:r>
              <a:r>
                <a:rPr lang="en-US" sz="2200" i="1" dirty="0" err="1"/>
                <a:t>Sử</a:t>
              </a:r>
              <a:r>
                <a:rPr lang="en-US" sz="2200" i="1" dirty="0"/>
                <a:t> ta </a:t>
              </a:r>
              <a:r>
                <a:rPr lang="en-US" sz="2200" i="1" dirty="0" err="1"/>
                <a:t>chuyện</a:t>
              </a:r>
              <a:r>
                <a:rPr lang="en-US" sz="2200" i="1" dirty="0"/>
                <a:t> </a:t>
              </a:r>
              <a:r>
                <a:rPr lang="en-US" sz="2200" i="1" dirty="0" err="1"/>
                <a:t>xưa</a:t>
              </a:r>
              <a:r>
                <a:rPr lang="en-US" sz="2200" i="1" dirty="0"/>
                <a:t> </a:t>
              </a:r>
              <a:r>
                <a:rPr lang="en-US" sz="2200" i="1" dirty="0" err="1"/>
                <a:t>kể</a:t>
              </a:r>
              <a:r>
                <a:rPr lang="en-US" sz="2200" i="1" dirty="0"/>
                <a:t> </a:t>
              </a:r>
              <a:r>
                <a:rPr lang="en-US" sz="2200" i="1" dirty="0" err="1"/>
                <a:t>lại</a:t>
              </a:r>
              <a:r>
                <a:rPr lang="en-US" sz="2200" i="1" dirty="0"/>
                <a:t>, </a:t>
              </a:r>
              <a:r>
                <a:rPr lang="en-US" sz="2200" i="1" dirty="0" err="1"/>
                <a:t>tập</a:t>
              </a:r>
              <a:r>
                <a:rPr lang="en-US" sz="2200" i="1" dirty="0"/>
                <a:t> </a:t>
              </a:r>
              <a:r>
                <a:rPr lang="en-US" sz="2200" i="1" dirty="0" err="1"/>
                <a:t>hai</a:t>
              </a:r>
              <a:r>
                <a:rPr lang="en-US" sz="2200" i="1" dirty="0"/>
                <a:t>)</a:t>
              </a:r>
            </a:p>
          </p:txBody>
        </p:sp>
      </p:grpSp>
      <p:sp>
        <p:nvSpPr>
          <p:cNvPr id="8" name="Rectangle 7">
            <a:extLst>
              <a:ext uri="{FF2B5EF4-FFF2-40B4-BE49-F238E27FC236}">
                <a16:creationId xmlns:a16="http://schemas.microsoft.com/office/drawing/2014/main" id="{95FCBADC-3480-224A-C88A-3BAB734432E1}"/>
              </a:ext>
            </a:extLst>
          </p:cNvPr>
          <p:cNvSpPr/>
          <p:nvPr/>
        </p:nvSpPr>
        <p:spPr>
          <a:xfrm>
            <a:off x="7877175" y="1028700"/>
            <a:ext cx="3276600" cy="14954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Đánh</a:t>
            </a:r>
            <a:r>
              <a:rPr lang="en-US" sz="3200" dirty="0">
                <a:solidFill>
                  <a:srgbClr val="FF0000"/>
                </a:solidFill>
              </a:rPr>
              <a:t> </a:t>
            </a:r>
            <a:r>
              <a:rPr lang="en-US" sz="3200" dirty="0" err="1">
                <a:solidFill>
                  <a:srgbClr val="FF0000"/>
                </a:solidFill>
              </a:rPr>
              <a:t>dấu</a:t>
            </a:r>
            <a:r>
              <a:rPr lang="en-US" sz="3200" dirty="0">
                <a:solidFill>
                  <a:srgbClr val="FF0000"/>
                </a:solidFill>
              </a:rPr>
              <a:t> </a:t>
            </a:r>
            <a:r>
              <a:rPr lang="en-US" sz="3200" dirty="0" err="1">
                <a:solidFill>
                  <a:srgbClr val="FF0000"/>
                </a:solidFill>
              </a:rPr>
              <a:t>lời</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thoại</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nhân</a:t>
            </a:r>
            <a:r>
              <a:rPr lang="en-US" sz="3200" dirty="0">
                <a:solidFill>
                  <a:srgbClr val="FF0000"/>
                </a:solidFill>
              </a:rPr>
              <a:t> </a:t>
            </a:r>
            <a:r>
              <a:rPr lang="en-US" sz="3200" dirty="0" err="1">
                <a:solidFill>
                  <a:srgbClr val="FF0000"/>
                </a:solidFill>
              </a:rPr>
              <a:t>vật</a:t>
            </a:r>
            <a:endParaRPr lang="en-US" sz="3200" dirty="0">
              <a:solidFill>
                <a:srgbClr val="FF0000"/>
              </a:solidFill>
            </a:endParaRPr>
          </a:p>
        </p:txBody>
      </p:sp>
      <p:sp>
        <p:nvSpPr>
          <p:cNvPr id="9" name="Rectangle 8">
            <a:extLst>
              <a:ext uri="{FF2B5EF4-FFF2-40B4-BE49-F238E27FC236}">
                <a16:creationId xmlns:a16="http://schemas.microsoft.com/office/drawing/2014/main" id="{6BC6CBB0-2294-8F04-596D-DE97886DCB51}"/>
              </a:ext>
            </a:extLst>
          </p:cNvPr>
          <p:cNvSpPr/>
          <p:nvPr/>
        </p:nvSpPr>
        <p:spPr>
          <a:xfrm>
            <a:off x="7972425" y="3800475"/>
            <a:ext cx="3200400" cy="18954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Đánh</a:t>
            </a:r>
            <a:r>
              <a:rPr lang="en-US" sz="3200" dirty="0">
                <a:solidFill>
                  <a:srgbClr val="FF0000"/>
                </a:solidFill>
              </a:rPr>
              <a:t> </a:t>
            </a:r>
            <a:r>
              <a:rPr lang="en-US" sz="3200" dirty="0" err="1">
                <a:solidFill>
                  <a:srgbClr val="FF0000"/>
                </a:solidFill>
              </a:rPr>
              <a:t>dấu</a:t>
            </a:r>
            <a:r>
              <a:rPr lang="en-US" sz="3200" dirty="0">
                <a:solidFill>
                  <a:srgbClr val="FF0000"/>
                </a:solidFill>
              </a:rPr>
              <a:t> </a:t>
            </a:r>
            <a:r>
              <a:rPr lang="en-US" sz="3200" dirty="0" err="1">
                <a:solidFill>
                  <a:srgbClr val="FF0000"/>
                </a:solidFill>
              </a:rPr>
              <a:t>phân</a:t>
            </a:r>
            <a:r>
              <a:rPr lang="en-US" sz="3200" dirty="0">
                <a:solidFill>
                  <a:srgbClr val="FF0000"/>
                </a:solidFill>
              </a:rPr>
              <a:t> </a:t>
            </a:r>
            <a:r>
              <a:rPr lang="en-US" sz="3200" dirty="0" err="1">
                <a:solidFill>
                  <a:srgbClr val="FF0000"/>
                </a:solidFill>
              </a:rPr>
              <a:t>trích</a:t>
            </a:r>
            <a:r>
              <a:rPr lang="en-US" sz="3200" dirty="0">
                <a:solidFill>
                  <a:srgbClr val="FF0000"/>
                </a:solidFill>
              </a:rPr>
              <a:t> </a:t>
            </a:r>
            <a:r>
              <a:rPr lang="en-US" sz="3200" dirty="0" err="1">
                <a:solidFill>
                  <a:srgbClr val="FF0000"/>
                </a:solidFill>
              </a:rPr>
              <a:t>dẫn</a:t>
            </a:r>
            <a:r>
              <a:rPr lang="en-US" sz="3200" dirty="0">
                <a:solidFill>
                  <a:srgbClr val="FF0000"/>
                </a:solidFill>
              </a:rPr>
              <a:t> </a:t>
            </a:r>
            <a:r>
              <a:rPr lang="en-US" sz="3200" dirty="0" err="1">
                <a:solidFill>
                  <a:srgbClr val="FF0000"/>
                </a:solidFill>
              </a:rPr>
              <a:t>trực</a:t>
            </a:r>
            <a:r>
              <a:rPr lang="en-US" sz="3200" dirty="0">
                <a:solidFill>
                  <a:srgbClr val="FF0000"/>
                </a:solidFill>
              </a:rPr>
              <a:t> </a:t>
            </a:r>
            <a:r>
              <a:rPr lang="en-US" sz="3200" dirty="0" err="1">
                <a:solidFill>
                  <a:srgbClr val="FF0000"/>
                </a:solidFill>
              </a:rPr>
              <a:t>tiếp</a:t>
            </a:r>
            <a:r>
              <a:rPr lang="en-US" sz="3200" dirty="0">
                <a:solidFill>
                  <a:srgbClr val="FF0000"/>
                </a:solidFill>
              </a:rPr>
              <a:t> </a:t>
            </a:r>
            <a:r>
              <a:rPr lang="en-US" sz="3200" dirty="0" err="1">
                <a:solidFill>
                  <a:srgbClr val="FF0000"/>
                </a:solidFill>
              </a:rPr>
              <a:t>lời</a:t>
            </a:r>
            <a:r>
              <a:rPr lang="en-US" sz="3200" dirty="0">
                <a:solidFill>
                  <a:srgbClr val="FF0000"/>
                </a:solidFill>
              </a:rPr>
              <a:t> </a:t>
            </a:r>
            <a:r>
              <a:rPr lang="en-US" sz="3200" dirty="0" err="1">
                <a:solidFill>
                  <a:srgbClr val="FF0000"/>
                </a:solidFill>
              </a:rPr>
              <a:t>người</a:t>
            </a:r>
            <a:r>
              <a:rPr lang="en-US" sz="3200" dirty="0">
                <a:solidFill>
                  <a:srgbClr val="FF0000"/>
                </a:solidFill>
              </a:rPr>
              <a:t> </a:t>
            </a:r>
            <a:r>
              <a:rPr lang="en-US" sz="3200" dirty="0" err="1">
                <a:solidFill>
                  <a:srgbClr val="FF0000"/>
                </a:solidFill>
              </a:rPr>
              <a:t>khác</a:t>
            </a:r>
            <a:endParaRPr lang="en-US" sz="3200" dirty="0">
              <a:solidFill>
                <a:srgbClr val="FF0000"/>
              </a:solidFill>
            </a:endParaRPr>
          </a:p>
        </p:txBody>
      </p:sp>
      <p:cxnSp>
        <p:nvCxnSpPr>
          <p:cNvPr id="11" name="Straight Arrow Connector 10">
            <a:extLst>
              <a:ext uri="{FF2B5EF4-FFF2-40B4-BE49-F238E27FC236}">
                <a16:creationId xmlns:a16="http://schemas.microsoft.com/office/drawing/2014/main" id="{EF20AEDB-0194-8CFD-2477-2F7428E1F70B}"/>
              </a:ext>
            </a:extLst>
          </p:cNvPr>
          <p:cNvCxnSpPr>
            <a:stCxn id="2" idx="3"/>
            <a:endCxn id="9" idx="1"/>
          </p:cNvCxnSpPr>
          <p:nvPr/>
        </p:nvCxnSpPr>
        <p:spPr>
          <a:xfrm>
            <a:off x="6648449" y="2000250"/>
            <a:ext cx="1323976" cy="274796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DD5817-EE73-C05F-3291-16FA0E1C7F12}"/>
              </a:ext>
            </a:extLst>
          </p:cNvPr>
          <p:cNvCxnSpPr>
            <a:cxnSpLocks/>
            <a:endCxn id="8" idx="1"/>
          </p:cNvCxnSpPr>
          <p:nvPr/>
        </p:nvCxnSpPr>
        <p:spPr>
          <a:xfrm flipV="1">
            <a:off x="6572250" y="1776413"/>
            <a:ext cx="1304925" cy="32813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421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C0804-DD29-47E6-9F2F-B9BB56E9306D}"/>
              </a:ext>
            </a:extLst>
          </p:cNvPr>
          <p:cNvGrpSpPr/>
          <p:nvPr/>
        </p:nvGrpSpPr>
        <p:grpSpPr>
          <a:xfrm>
            <a:off x="457200" y="1059585"/>
            <a:ext cx="11563350" cy="5474565"/>
            <a:chOff x="1612497" y="357133"/>
            <a:chExt cx="11004752" cy="5474565"/>
          </a:xfrm>
        </p:grpSpPr>
        <p:grpSp>
          <p:nvGrpSpPr>
            <p:cNvPr id="3" name="Group 2">
              <a:extLst>
                <a:ext uri="{FF2B5EF4-FFF2-40B4-BE49-F238E27FC236}">
                  <a16:creationId xmlns:a16="http://schemas.microsoft.com/office/drawing/2014/main" id="{031EE868-B646-430A-952A-4FAD51157733}"/>
                </a:ext>
              </a:extLst>
            </p:cNvPr>
            <p:cNvGrpSpPr/>
            <p:nvPr/>
          </p:nvGrpSpPr>
          <p:grpSpPr>
            <a:xfrm>
              <a:off x="1612497" y="1442125"/>
              <a:ext cx="11004752" cy="4389573"/>
              <a:chOff x="1612498" y="1592872"/>
              <a:chExt cx="11004752" cy="4389573"/>
            </a:xfrm>
          </p:grpSpPr>
          <p:sp>
            <p:nvSpPr>
              <p:cNvPr id="6" name="Cloud Callout 8">
                <a:extLst>
                  <a:ext uri="{FF2B5EF4-FFF2-40B4-BE49-F238E27FC236}">
                    <a16:creationId xmlns:a16="http://schemas.microsoft.com/office/drawing/2014/main" id="{6B586606-8452-4998-8D23-7CE1FC0A42FC}"/>
                  </a:ext>
                </a:extLst>
              </p:cNvPr>
              <p:cNvSpPr/>
              <p:nvPr/>
            </p:nvSpPr>
            <p:spPr>
              <a:xfrm>
                <a:off x="1612498" y="1592872"/>
                <a:ext cx="11004752" cy="4389573"/>
              </a:xfrm>
              <a:prstGeom prst="cloudCallout">
                <a:avLst>
                  <a:gd name="adj1" fmla="val 20965"/>
                  <a:gd name="adj2" fmla="val -54477"/>
                </a:avLst>
              </a:prstGeom>
              <a:solidFill>
                <a:schemeClr val="accent2">
                  <a:lumMod val="20000"/>
                  <a:lumOff val="8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0066"/>
                  </a:solidFill>
                  <a:effectLst/>
                  <a:uLnTx/>
                  <a:uFillTx/>
                  <a:latin typeface="Arial" pitchFamily="34" charset="0"/>
                  <a:ea typeface="+mn-ea"/>
                  <a:cs typeface="Arial" pitchFamily="34" charset="0"/>
                  <a:sym typeface="Arial"/>
                </a:endParaRPr>
              </a:p>
            </p:txBody>
          </p:sp>
          <p:sp>
            <p:nvSpPr>
              <p:cNvPr id="7" name="Rectangle 6">
                <a:extLst>
                  <a:ext uri="{FF2B5EF4-FFF2-40B4-BE49-F238E27FC236}">
                    <a16:creationId xmlns:a16="http://schemas.microsoft.com/office/drawing/2014/main" id="{CEFC726B-736C-418F-A7F4-51F8B513318B}"/>
                  </a:ext>
                </a:extLst>
              </p:cNvPr>
              <p:cNvSpPr/>
              <p:nvPr/>
            </p:nvSpPr>
            <p:spPr>
              <a:xfrm>
                <a:off x="2900953" y="2211605"/>
                <a:ext cx="8527189" cy="31085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Wingdings 2"/>
                  </a:rPr>
                  <a:t>Dấu ngoặc kép thường được dùng để dẫn lời nói trực tiếp của nhân vật hoặc của người nào đó. </a:t>
                </a: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Wingdings 2"/>
                  </a:rPr>
                  <a:t>Nếu lời nói trực tiếp là một câu trọn vẹn hay một đoạn văn thì trước dấu ngoặc kép ta thường phải thêm dấu hai chấm.</a:t>
                </a: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Wingdings 2"/>
                  </a:rPr>
                  <a:t>Dấu ngoặc kép còn được dùng để đánh dấu những từ ngữ được dùng với ý nghĩa đặc biệt.</a:t>
                </a:r>
                <a:endParaRPr kumimoji="0" lang="en-US" sz="2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grpSp>
        <p:pic>
          <p:nvPicPr>
            <p:cNvPr id="5" name="Picture 2">
              <a:extLst>
                <a:ext uri="{FF2B5EF4-FFF2-40B4-BE49-F238E27FC236}">
                  <a16:creationId xmlns:a16="http://schemas.microsoft.com/office/drawing/2014/main" id="{CF603DDB-A26B-45A9-BC40-E8AD8C0A37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259"/>
            <a:stretch/>
          </p:blipFill>
          <p:spPr bwMode="auto">
            <a:xfrm>
              <a:off x="6065753" y="357133"/>
              <a:ext cx="1895011" cy="131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9596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grpSp>
        <p:nvGrpSpPr>
          <p:cNvPr id="9" name="Group 8"/>
          <p:cNvGrpSpPr/>
          <p:nvPr/>
        </p:nvGrpSpPr>
        <p:grpSpPr>
          <a:xfrm>
            <a:off x="3507941" y="838197"/>
            <a:ext cx="6861211" cy="5491807"/>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91380" y="2282133"/>
              <a:ext cx="4317972" cy="1015663"/>
            </a:xfrm>
            <a:prstGeom prst="rect">
              <a:avLst/>
            </a:prstGeom>
            <a:noFill/>
          </p:spPr>
          <p:txBody>
            <a:bodyPr wrap="square" lIns="121920" tIns="60960" rIns="121920" bIns="6096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8000" b="0" i="0" u="none" strike="noStrike" kern="1200" cap="none" spc="0" normalizeH="0" baseline="0" noProof="0">
                  <a:ln w="0"/>
                  <a:solidFill>
                    <a:prstClr val="white"/>
                  </a:solidFill>
                  <a:effectLst>
                    <a:glow rad="139700">
                      <a:srgbClr val="4472C4">
                        <a:satMod val="175000"/>
                        <a:alpha val="40000"/>
                      </a:srgbClr>
                    </a:glow>
                    <a:outerShdw blurRad="38100" dist="19050" dir="2700000" algn="tl" rotWithShape="0">
                      <a:prstClr val="black">
                        <a:alpha val="40000"/>
                      </a:prstClr>
                    </a:outerShdw>
                  </a:effectLst>
                  <a:uLnTx/>
                  <a:uFillTx/>
                  <a:latin typeface="UVN Banh Mi" pitchFamily="2" charset="0"/>
                  <a:ea typeface="+mn-ea"/>
                  <a:cs typeface="Arial"/>
                  <a:sym typeface="Arial"/>
                </a:rPr>
                <a:t>Điền dấu câu</a:t>
              </a:r>
              <a:endParaRPr kumimoji="0" lang="en-US" sz="8000" b="0" i="0" u="none" strike="noStrike" kern="1200" cap="none" spc="0" normalizeH="0" baseline="0" noProof="0" dirty="0">
                <a:ln w="0"/>
                <a:solidFill>
                  <a:prstClr val="white"/>
                </a:solidFill>
                <a:effectLst>
                  <a:glow rad="139700">
                    <a:srgbClr val="4472C4">
                      <a:satMod val="175000"/>
                      <a:alpha val="40000"/>
                    </a:srgbClr>
                  </a:glow>
                  <a:outerShdw blurRad="38100" dist="19050" dir="2700000" algn="tl" rotWithShape="0">
                    <a:prstClr val="black">
                      <a:alpha val="40000"/>
                    </a:prstClr>
                  </a:outerShdw>
                </a:effectLst>
                <a:uLnTx/>
                <a:uFillTx/>
                <a:latin typeface="UVN Banh Mi" pitchFamily="2" charset="0"/>
                <a:ea typeface="+mn-ea"/>
                <a:cs typeface="Arial"/>
                <a:sym typeface="Arial"/>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DB98721-4A9B-4B26-B33C-8FD36A0AF807}"/>
              </a:ext>
            </a:extLst>
          </p:cNvPr>
          <p:cNvSpPr txBox="1"/>
          <p:nvPr/>
        </p:nvSpPr>
        <p:spPr>
          <a:xfrm>
            <a:off x="180976" y="0"/>
            <a:ext cx="11687174"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FFFF00"/>
                </a:solidFill>
                <a:effectLst/>
                <a:uLnTx/>
                <a:uFillTx/>
                <a:cs typeface="Arial"/>
                <a:sym typeface="Arial"/>
              </a:rPr>
              <a:t>2. </a:t>
            </a:r>
            <a:r>
              <a:rPr kumimoji="0" lang="en-US" sz="3300" b="1" i="0" u="none" strike="noStrike" kern="0" cap="none" spc="0" normalizeH="0" baseline="0" noProof="0" dirty="0" err="1">
                <a:ln>
                  <a:noFill/>
                </a:ln>
                <a:solidFill>
                  <a:srgbClr val="FFFF00"/>
                </a:solidFill>
                <a:effectLst/>
                <a:uLnTx/>
                <a:uFillTx/>
                <a:cs typeface="Arial"/>
                <a:sym typeface="Arial"/>
              </a:rPr>
              <a:t>Chọn</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dấu</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ngoặc</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kép</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hoặc</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dấu</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gạch</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ngang</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thay</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cho</a:t>
            </a:r>
            <a:r>
              <a:rPr kumimoji="0" lang="en-US" sz="3300" b="1" i="0" u="none" strike="noStrike" kern="0" cap="none" spc="0" normalizeH="0" baseline="0" noProof="0" dirty="0">
                <a:ln>
                  <a:noFill/>
                </a:ln>
                <a:solidFill>
                  <a:srgbClr val="FFFF00"/>
                </a:solidFill>
                <a:effectLst/>
                <a:uLnTx/>
                <a:uFillTx/>
                <a:cs typeface="Arial"/>
                <a:sym typeface="Arial"/>
              </a:rPr>
              <a:t> ô </a:t>
            </a:r>
            <a:r>
              <a:rPr kumimoji="0" lang="en-US" sz="3300" b="1" i="0" u="none" strike="noStrike" kern="0" cap="none" spc="0" normalizeH="0" baseline="0" noProof="0" dirty="0" err="1">
                <a:ln>
                  <a:noFill/>
                </a:ln>
                <a:solidFill>
                  <a:srgbClr val="FFFF00"/>
                </a:solidFill>
                <a:effectLst/>
                <a:uLnTx/>
                <a:uFillTx/>
                <a:cs typeface="Arial"/>
                <a:sym typeface="Arial"/>
              </a:rPr>
              <a:t>vuông</a:t>
            </a:r>
            <a:r>
              <a:rPr kumimoji="0" lang="en-US" sz="3300" b="1" i="0" u="none" strike="noStrike" kern="0" cap="none" spc="0" normalizeH="0" baseline="0" noProof="0" dirty="0">
                <a:ln>
                  <a:noFill/>
                </a:ln>
                <a:solidFill>
                  <a:srgbClr val="FFFF00"/>
                </a:solidFill>
                <a:effectLst/>
                <a:uLnTx/>
                <a:uFillTx/>
                <a:cs typeface="Arial"/>
                <a:sym typeface="Arial"/>
              </a:rPr>
              <a:t>.</a:t>
            </a:r>
          </a:p>
        </p:txBody>
      </p:sp>
      <p:sp>
        <p:nvSpPr>
          <p:cNvPr id="22" name="TextBox 21">
            <a:extLst>
              <a:ext uri="{FF2B5EF4-FFF2-40B4-BE49-F238E27FC236}">
                <a16:creationId xmlns:a16="http://schemas.microsoft.com/office/drawing/2014/main" id="{445D98E7-B3FB-458D-B7CE-875E81FCA447}"/>
              </a:ext>
            </a:extLst>
          </p:cNvPr>
          <p:cNvSpPr txBox="1"/>
          <p:nvPr/>
        </p:nvSpPr>
        <p:spPr>
          <a:xfrm>
            <a:off x="514350" y="790247"/>
            <a:ext cx="10801350" cy="3539430"/>
          </a:xfrm>
          <a:prstGeom prst="rect">
            <a:avLst/>
          </a:prstGeom>
          <a:noFill/>
        </p:spPr>
        <p:txBody>
          <a:bodyPr wrap="square">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Gặp vua, Quốc Toản quỳ xuống tâu:</a:t>
            </a:r>
          </a:p>
          <a:p>
            <a:pPr algn="just"/>
            <a:r>
              <a:rPr lang="en-US" sz="2800" b="1"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Cho giặc mượn đường là mất nước. Xin bệ hạ cho đánh! </a:t>
            </a:r>
          </a:p>
          <a:p>
            <a:pPr algn="just"/>
            <a:r>
              <a:rPr lang="vi-VN" sz="2800" b="0" i="0" dirty="0">
                <a:solidFill>
                  <a:srgbClr val="000000"/>
                </a:solidFill>
                <a:effectLst/>
                <a:latin typeface="Calibri" panose="020F0502020204030204" pitchFamily="34" charset="0"/>
                <a:cs typeface="Calibri" panose="020F0502020204030204" pitchFamily="34" charset="0"/>
              </a:rPr>
              <a:t>Nói xong, cậu tự đặt thanh gươm lên gáy, xin chịu tội.</a:t>
            </a:r>
          </a:p>
          <a:p>
            <a:pPr algn="just"/>
            <a:r>
              <a:rPr lang="vi-VN" sz="2800" b="0" i="0" dirty="0">
                <a:solidFill>
                  <a:srgbClr val="000000"/>
                </a:solidFill>
                <a:effectLst/>
                <a:latin typeface="Calibri" panose="020F0502020204030204" pitchFamily="34" charset="0"/>
                <a:cs typeface="Calibri" panose="020F0502020204030204" pitchFamily="34" charset="0"/>
              </a:rPr>
              <a:t>Vua cho Quốc Toản đứng dậy, ôn tồn bảo:</a:t>
            </a:r>
          </a:p>
          <a:p>
            <a:pPr algn="just"/>
            <a:r>
              <a:rPr lang="en-US" sz="2800" b="1"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Quốc Toản làm trái phép nước, lẽ ra phỏi trị tội. Nhưng còn trẻ mà đã biết lo việc nước, ta có lời khen.</a:t>
            </a:r>
          </a:p>
          <a:p>
            <a:pPr algn="r"/>
            <a:r>
              <a:rPr lang="vi-VN" sz="2800" b="0" i="0" dirty="0">
                <a:solidFill>
                  <a:srgbClr val="000000"/>
                </a:solidFill>
                <a:effectLst/>
                <a:latin typeface="Calibri" panose="020F0502020204030204" pitchFamily="34" charset="0"/>
                <a:cs typeface="Calibri" panose="020F0502020204030204" pitchFamily="34" charset="0"/>
              </a:rPr>
              <a:t>(Theo Nguyễn Huy Tưởng)</a:t>
            </a:r>
          </a:p>
          <a:p>
            <a:endParaRPr kumimoji="0" 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0" name="Rectangle 29">
            <a:extLst>
              <a:ext uri="{FF2B5EF4-FFF2-40B4-BE49-F238E27FC236}">
                <a16:creationId xmlns:a16="http://schemas.microsoft.com/office/drawing/2014/main" id="{B81A888C-F0D2-4DCF-96B1-0E49CA3E7917}"/>
              </a:ext>
            </a:extLst>
          </p:cNvPr>
          <p:cNvSpPr/>
          <p:nvPr/>
        </p:nvSpPr>
        <p:spPr>
          <a:xfrm>
            <a:off x="435734" y="1256237"/>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F5955E3D-C131-4F98-884C-D6BE7A4EA52C}"/>
              </a:ext>
            </a:extLst>
          </p:cNvPr>
          <p:cNvSpPr/>
          <p:nvPr/>
        </p:nvSpPr>
        <p:spPr>
          <a:xfrm>
            <a:off x="446538" y="2589737"/>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extBox 1">
            <a:extLst>
              <a:ext uri="{FF2B5EF4-FFF2-40B4-BE49-F238E27FC236}">
                <a16:creationId xmlns:a16="http://schemas.microsoft.com/office/drawing/2014/main" id="{6ADE1431-E0BD-773C-48C0-A0E1F1BD73DF}"/>
              </a:ext>
            </a:extLst>
          </p:cNvPr>
          <p:cNvSpPr txBox="1"/>
          <p:nvPr/>
        </p:nvSpPr>
        <p:spPr>
          <a:xfrm>
            <a:off x="523875" y="4000172"/>
            <a:ext cx="10801350" cy="2677656"/>
          </a:xfrm>
          <a:prstGeom prst="rect">
            <a:avLst/>
          </a:prstGeom>
          <a:noFill/>
        </p:spPr>
        <p:txBody>
          <a:bodyPr wrap="square">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b. Năm 1285, giặc Nguyên sang cướp nước ta. Trần Bình Trọng, danh tướng đời Trần, chỉ huy một cánh quân, không may sa vào tay giặc. Giặc dụ dỗ ông đầu hàng, hứa phong tước vương cho. Trần Bình Trọng khảng khái trả lời: </a:t>
            </a:r>
            <a:r>
              <a:rPr lang="en-US" sz="2800" b="0"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Ta thà làm ma nước Nam chứ không thèm làm vương đất Bắc</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FF0000"/>
                </a:solidFill>
                <a:effectLst/>
                <a:latin typeface="Calibri" panose="020F0502020204030204" pitchFamily="34" charset="0"/>
                <a:cs typeface="Calibri" panose="020F0502020204030204" pitchFamily="34" charset="0"/>
              </a:rPr>
              <a:t>”</a:t>
            </a:r>
            <a:endParaRPr lang="vi-VN" sz="2800" b="0" i="0" dirty="0">
              <a:solidFill>
                <a:srgbClr val="FF0000"/>
              </a:solidFill>
              <a:effectLst/>
              <a:latin typeface="Calibri" panose="020F0502020204030204" pitchFamily="34" charset="0"/>
              <a:cs typeface="Calibri" panose="020F0502020204030204" pitchFamily="34" charset="0"/>
            </a:endParaRPr>
          </a:p>
          <a:p>
            <a:pPr algn="r"/>
            <a:r>
              <a:rPr lang="vi-VN" sz="2800" b="0" i="0" dirty="0">
                <a:solidFill>
                  <a:srgbClr val="000000"/>
                </a:solidFill>
                <a:effectLst/>
                <a:latin typeface="Calibri" panose="020F0502020204030204" pitchFamily="34" charset="0"/>
                <a:cs typeface="Calibri" panose="020F0502020204030204" pitchFamily="34" charset="0"/>
              </a:rPr>
              <a:t>(Theo Tiếng Việt 3, tập hai, 2006)</a:t>
            </a:r>
          </a:p>
        </p:txBody>
      </p:sp>
      <p:sp>
        <p:nvSpPr>
          <p:cNvPr id="3" name="Rectangle 2">
            <a:extLst>
              <a:ext uri="{FF2B5EF4-FFF2-40B4-BE49-F238E27FC236}">
                <a16:creationId xmlns:a16="http://schemas.microsoft.com/office/drawing/2014/main" id="{64A00677-04DF-0613-B7E6-F72F6B8B622F}"/>
              </a:ext>
            </a:extLst>
          </p:cNvPr>
          <p:cNvSpPr/>
          <p:nvPr/>
        </p:nvSpPr>
        <p:spPr>
          <a:xfrm>
            <a:off x="3170688" y="5266262"/>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3">
            <a:extLst>
              <a:ext uri="{FF2B5EF4-FFF2-40B4-BE49-F238E27FC236}">
                <a16:creationId xmlns:a16="http://schemas.microsoft.com/office/drawing/2014/main" id="{805530AC-4948-059E-A03F-65EF35C0D00B}"/>
              </a:ext>
            </a:extLst>
          </p:cNvPr>
          <p:cNvSpPr/>
          <p:nvPr/>
        </p:nvSpPr>
        <p:spPr>
          <a:xfrm>
            <a:off x="1827663" y="5742512"/>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1"/>
                                        </p:tgtEl>
                                      </p:cBhvr>
                                    </p:animEffect>
                                    <p:set>
                                      <p:cBhvr>
                                        <p:cTn id="12" dur="1" fill="hold">
                                          <p:stCondLst>
                                            <p:cond delay="19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477</Words>
  <Application>Microsoft Office PowerPoint</Application>
  <PresentationFormat>Widescreen</PresentationFormat>
  <Paragraphs>27</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HP001 4 hàng</vt:lpstr>
      <vt:lpstr>Lobster</vt:lpstr>
      <vt:lpstr>Sitka Display</vt:lpstr>
      <vt:lpstr>UVN Banh Mi</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38</cp:revision>
  <dcterms:created xsi:type="dcterms:W3CDTF">2023-01-31T07:25:04Z</dcterms:created>
  <dcterms:modified xsi:type="dcterms:W3CDTF">2026-04-10T08:27:37Z</dcterms:modified>
</cp:coreProperties>
</file>