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572" r:id="rId2"/>
    <p:sldId id="285" r:id="rId3"/>
    <p:sldId id="284" r:id="rId4"/>
    <p:sldId id="306" r:id="rId5"/>
    <p:sldId id="262" r:id="rId6"/>
    <p:sldId id="264" r:id="rId7"/>
    <p:sldId id="270" r:id="rId8"/>
    <p:sldId id="272" r:id="rId9"/>
    <p:sldId id="269" r:id="rId10"/>
    <p:sldId id="274" r:id="rId11"/>
    <p:sldId id="309" r:id="rId12"/>
    <p:sldId id="310" r:id="rId13"/>
    <p:sldId id="311" r:id="rId14"/>
    <p:sldId id="271" r:id="rId15"/>
    <p:sldId id="268" r:id="rId16"/>
    <p:sldId id="287" r:id="rId17"/>
    <p:sldId id="275" r:id="rId18"/>
    <p:sldId id="312" r:id="rId19"/>
    <p:sldId id="313" r:id="rId20"/>
    <p:sldId id="314" r:id="rId21"/>
    <p:sldId id="315" r:id="rId22"/>
    <p:sldId id="277" r:id="rId23"/>
    <p:sldId id="316"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1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5F-7C80-456C-A71F-29FA7F915096}"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12909-AA18-45C4-957C-4211923B9B35}" type="slidenum">
              <a:rPr lang="en-US" smtClean="0"/>
              <a:t>‹#›</a:t>
            </a:fld>
            <a:endParaRPr lang="en-US"/>
          </a:p>
        </p:txBody>
      </p:sp>
    </p:spTree>
    <p:extLst>
      <p:ext uri="{BB962C8B-B14F-4D97-AF65-F5344CB8AC3E}">
        <p14:creationId xmlns:p14="http://schemas.microsoft.com/office/powerpoint/2010/main" val="309712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861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6493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30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648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974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653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5647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5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009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17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48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22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70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471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613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10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059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73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1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83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5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822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964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40987775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2021421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37033183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5264938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2993286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86993310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9482081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5834311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CB93035-8C84-E946-8167-EB2B5B1DA0E8}"/>
              </a:ext>
            </a:extLst>
          </p:cNvPr>
          <p:cNvSpPr/>
          <p:nvPr userDrawn="1"/>
        </p:nvSpPr>
        <p:spPr>
          <a:xfrm>
            <a:off x="216130" y="166255"/>
            <a:ext cx="11737571" cy="6517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0116247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0303389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2026/4/10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1841866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144E-88B6-4C68-8B57-69919A380F38}" type="datetimeFigureOut">
              <a:rPr lang="zh-CN" altLang="en-US" smtClean="0"/>
              <a:t>2026/4/10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B4D51-ADF6-499E-B926-E1408590730E}"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B8C705CC-38E5-6078-DF92-C50A3EACD18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3080" y="0"/>
            <a:ext cx="1607522" cy="1607522"/>
          </a:xfrm>
          <a:prstGeom prst="rect">
            <a:avLst/>
          </a:prstGeom>
        </p:spPr>
      </p:pic>
    </p:spTree>
    <p:extLst>
      <p:ext uri="{BB962C8B-B14F-4D97-AF65-F5344CB8AC3E}">
        <p14:creationId xmlns:p14="http://schemas.microsoft.com/office/powerpoint/2010/main" val="114794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33053" y="2398406"/>
            <a:ext cx="5903843" cy="2246769"/>
          </a:xfrm>
          <a:prstGeom prst="rect">
            <a:avLst/>
          </a:prstGeom>
          <a:noFill/>
        </p:spPr>
        <p:txBody>
          <a:bodyPr wrap="square">
            <a:spAutoFit/>
          </a:bodyPr>
          <a:lstStyle/>
          <a:p>
            <a:pPr algn="just">
              <a:spcBef>
                <a:spcPct val="0"/>
              </a:spcBef>
              <a:buFontTx/>
              <a:buNone/>
            </a:pPr>
            <a:r>
              <a:rPr lang="vi-VN" alt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Y-éc-xanh: </a:t>
            </a:r>
            <a:r>
              <a:rPr lang="vi-VN" altLang="en-US"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nhà khoa học người Pháp, gắn bó gần như cả đời với Việt Nam, hiệu trưởng đầu tiên của Trường Đại học Y khoa Hà Nội (nay là Trường Đại học Y Hà Nội).</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algn="ctr"/>
            <a:r>
              <a:rPr lang="vi-VN" sz="40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rPr>
              <a:t>Giải nghĩa từ: </a:t>
            </a:r>
          </a:p>
        </p:txBody>
      </p:sp>
      <p:pic>
        <p:nvPicPr>
          <p:cNvPr id="1028" name="Picture 4" descr="Sứ điệp sống: Bác sỹ Y-ÉC-XANH - Nhà khoa học dâng mình hầu việc Chúa tại  Việt Nam">
            <a:extLst>
              <a:ext uri="{FF2B5EF4-FFF2-40B4-BE49-F238E27FC236}">
                <a16:creationId xmlns:a16="http://schemas.microsoft.com/office/drawing/2014/main" id="{8BF82A46-F313-51A2-E7ED-FA6A85A01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80" y="2093429"/>
            <a:ext cx="3502715" cy="42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83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72809" y="2477919"/>
            <a:ext cx="5844208"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Nơi góc biển chân trời: </a:t>
            </a:r>
            <a:r>
              <a:rPr lang="vi-VN" altLang="en-US" sz="4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nơi xa xôi, cách biệt. </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Giải nghĩa từ: </a:t>
            </a:r>
          </a:p>
        </p:txBody>
      </p:sp>
      <p:pic>
        <p:nvPicPr>
          <p:cNvPr id="2050" name="Picture 2" descr="Điểm đến cực hot được mệnh danh là nơi 'chân trời góc bể'">
            <a:extLst>
              <a:ext uri="{FF2B5EF4-FFF2-40B4-BE49-F238E27FC236}">
                <a16:creationId xmlns:a16="http://schemas.microsoft.com/office/drawing/2014/main" id="{BF109A23-89BF-FA41-ECB1-0CD1A40C2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66" y="2322092"/>
            <a:ext cx="5290310" cy="33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26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Bệnh nhiệt đới: </a:t>
            </a:r>
            <a:r>
              <a:rPr lang="vi-VN" altLang="en-US" sz="4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bệnh xảy ra ở vùng khí hậu nóng ẩm.</a:t>
            </a:r>
          </a:p>
          <a:p>
            <a:pPr lvl="0" algn="just">
              <a:spcBef>
                <a:spcPct val="0"/>
              </a:spcBef>
            </a:pPr>
            <a:endParaRPr lang="vi-VN" alt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Giải nghĩa từ: </a:t>
            </a:r>
          </a:p>
        </p:txBody>
      </p:sp>
    </p:spTree>
    <p:extLst>
      <p:ext uri="{BB962C8B-B14F-4D97-AF65-F5344CB8AC3E}">
        <p14:creationId xmlns:p14="http://schemas.microsoft.com/office/powerpoint/2010/main" val="3882981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1569660"/>
          </a:xfrm>
          <a:prstGeom prst="rect">
            <a:avLst/>
          </a:prstGeom>
          <a:noFill/>
        </p:spPr>
        <p:txBody>
          <a:bodyPr wrap="square">
            <a:spAutoFit/>
          </a:bodyPr>
          <a:lstStyle/>
          <a:p>
            <a:pPr lvl="0" algn="just">
              <a:spcBef>
                <a:spcPct val="0"/>
              </a:spcBef>
            </a:pPr>
            <a:r>
              <a:rPr lang="vi-VN" altLang="en-US" sz="4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Toa hạng ba: </a:t>
            </a:r>
            <a:r>
              <a:rPr lang="vi-VN" altLang="en-US" sz="4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toa tàu dành cho khách bình dân.</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Giải nghĩa từ: </a:t>
            </a:r>
          </a:p>
        </p:txBody>
      </p:sp>
    </p:spTree>
    <p:extLst>
      <p:ext uri="{BB962C8B-B14F-4D97-AF65-F5344CB8AC3E}">
        <p14:creationId xmlns:p14="http://schemas.microsoft.com/office/powerpoint/2010/main" val="2391988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descr="粉色的花&#10;&#10;描述已自动生成">
            <a:extLst>
              <a:ext uri="{FF2B5EF4-FFF2-40B4-BE49-F238E27FC236}">
                <a16:creationId xmlns:a16="http://schemas.microsoft.com/office/drawing/2014/main" id="{E6CFCDF7-5890-21A4-3571-57E4F2B2D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5156"/>
            <a:ext cx="1257300" cy="1269092"/>
          </a:xfrm>
          <a:prstGeom prst="rect">
            <a:avLst/>
          </a:prstGeom>
        </p:spPr>
      </p:pic>
      <p:grpSp>
        <p:nvGrpSpPr>
          <p:cNvPr id="5" name="Group 4">
            <a:extLst>
              <a:ext uri="{FF2B5EF4-FFF2-40B4-BE49-F238E27FC236}">
                <a16:creationId xmlns:a16="http://schemas.microsoft.com/office/drawing/2014/main" id="{7776188D-6D6A-FBC2-0330-94AB73A65EBF}"/>
              </a:ext>
            </a:extLst>
          </p:cNvPr>
          <p:cNvGrpSpPr/>
          <p:nvPr/>
        </p:nvGrpSpPr>
        <p:grpSpPr>
          <a:xfrm>
            <a:off x="486607" y="1059138"/>
            <a:ext cx="5790252" cy="3036949"/>
            <a:chOff x="2975205" y="1255651"/>
            <a:chExt cx="5432196" cy="3036949"/>
          </a:xfrm>
        </p:grpSpPr>
        <p:sp>
          <p:nvSpPr>
            <p:cNvPr id="8" name="Rectangle: Rounded Corners 21">
              <a:extLst>
                <a:ext uri="{FF2B5EF4-FFF2-40B4-BE49-F238E27FC236}">
                  <a16:creationId xmlns:a16="http://schemas.microsoft.com/office/drawing/2014/main" id="{AA3A995C-0293-1613-C619-4A1A9EB15003}"/>
                </a:ext>
              </a:extLst>
            </p:cNvPr>
            <p:cNvSpPr/>
            <p:nvPr/>
          </p:nvSpPr>
          <p:spPr>
            <a:xfrm>
              <a:off x="2975205" y="1724298"/>
              <a:ext cx="5432196" cy="2568302"/>
            </a:xfrm>
            <a:custGeom>
              <a:avLst/>
              <a:gdLst>
                <a:gd name="csX0" fmla="*/ 0 w 5432196"/>
                <a:gd name="csY0" fmla="*/ 518078 h 2568302"/>
                <a:gd name="csX1" fmla="*/ 486041 w 5432196"/>
                <a:gd name="csY1" fmla="*/ 0 h 2568302"/>
                <a:gd name="csX2" fmla="*/ 1123200 w 5432196"/>
                <a:gd name="csY2" fmla="*/ 0 h 2568302"/>
                <a:gd name="csX3" fmla="*/ 1671156 w 5432196"/>
                <a:gd name="csY3" fmla="*/ 0 h 2568302"/>
                <a:gd name="csX4" fmla="*/ 2219114 w 5432196"/>
                <a:gd name="csY4" fmla="*/ 0 h 2568302"/>
                <a:gd name="csX5" fmla="*/ 2900873 w 5432196"/>
                <a:gd name="csY5" fmla="*/ 0 h 2568302"/>
                <a:gd name="csX6" fmla="*/ 3404229 w 5432196"/>
                <a:gd name="csY6" fmla="*/ 0 h 2568302"/>
                <a:gd name="csX7" fmla="*/ 3952186 w 5432196"/>
                <a:gd name="csY7" fmla="*/ 0 h 2568302"/>
                <a:gd name="csX8" fmla="*/ 4946154 w 5432196"/>
                <a:gd name="csY8" fmla="*/ 0 h 2568302"/>
                <a:gd name="csX9" fmla="*/ 5432196 w 5432196"/>
                <a:gd name="csY9" fmla="*/ 518078 h 2568302"/>
                <a:gd name="csX10" fmla="*/ 5432196 w 5432196"/>
                <a:gd name="csY10" fmla="*/ 1044115 h 2568302"/>
                <a:gd name="csX11" fmla="*/ 5432196 w 5432196"/>
                <a:gd name="csY11" fmla="*/ 1554830 h 2568302"/>
                <a:gd name="csX12" fmla="*/ 5432196 w 5432196"/>
                <a:gd name="csY12" fmla="*/ 2050224 h 2568302"/>
                <a:gd name="csX13" fmla="*/ 4946154 w 5432196"/>
                <a:gd name="csY13" fmla="*/ 2568302 h 2568302"/>
                <a:gd name="csX14" fmla="*/ 4308995 w 5432196"/>
                <a:gd name="csY14" fmla="*/ 2568302 h 2568302"/>
                <a:gd name="csX15" fmla="*/ 3671836 w 5432196"/>
                <a:gd name="csY15" fmla="*/ 2568302 h 2568302"/>
                <a:gd name="csX16" fmla="*/ 2990076 w 5432196"/>
                <a:gd name="csY16" fmla="*/ 2568302 h 2568302"/>
                <a:gd name="csX17" fmla="*/ 2352917 w 5432196"/>
                <a:gd name="csY17" fmla="*/ 2568302 h 2568302"/>
                <a:gd name="csX18" fmla="*/ 1760359 w 5432196"/>
                <a:gd name="csY18" fmla="*/ 2568302 h 2568302"/>
                <a:gd name="csX19" fmla="*/ 1167801 w 5432196"/>
                <a:gd name="csY19" fmla="*/ 2568302 h 2568302"/>
                <a:gd name="csX20" fmla="*/ 486041 w 5432196"/>
                <a:gd name="csY20" fmla="*/ 2568302 h 2568302"/>
                <a:gd name="csX21" fmla="*/ 0 w 5432196"/>
                <a:gd name="csY21" fmla="*/ 2050224 h 2568302"/>
                <a:gd name="csX22" fmla="*/ 0 w 5432196"/>
                <a:gd name="csY22" fmla="*/ 1539509 h 2568302"/>
                <a:gd name="csX23" fmla="*/ 0 w 5432196"/>
                <a:gd name="csY23" fmla="*/ 998150 h 2568302"/>
                <a:gd name="csX24" fmla="*/ 0 w 5432196"/>
                <a:gd name="csY24" fmla="*/ 518078 h 2568302"/>
                <a:gd name="csX0" fmla="*/ 0 w 5432196"/>
                <a:gd name="csY0" fmla="*/ 518078 h 2568302"/>
                <a:gd name="csX1" fmla="*/ 486041 w 5432196"/>
                <a:gd name="csY1" fmla="*/ 0 h 2568302"/>
                <a:gd name="csX2" fmla="*/ 1167801 w 5432196"/>
                <a:gd name="csY2" fmla="*/ 0 h 2568302"/>
                <a:gd name="csX3" fmla="*/ 1715758 w 5432196"/>
                <a:gd name="csY3" fmla="*/ 0 h 2568302"/>
                <a:gd name="csX4" fmla="*/ 2263715 w 5432196"/>
                <a:gd name="csY4" fmla="*/ 0 h 2568302"/>
                <a:gd name="csX5" fmla="*/ 2945474 w 5432196"/>
                <a:gd name="csY5" fmla="*/ 0 h 2568302"/>
                <a:gd name="csX6" fmla="*/ 3538033 w 5432196"/>
                <a:gd name="csY6" fmla="*/ 0 h 2568302"/>
                <a:gd name="csX7" fmla="*/ 4264394 w 5432196"/>
                <a:gd name="csY7" fmla="*/ 0 h 2568302"/>
                <a:gd name="csX8" fmla="*/ 4946154 w 5432196"/>
                <a:gd name="csY8" fmla="*/ 0 h 2568302"/>
                <a:gd name="csX9" fmla="*/ 5432196 w 5432196"/>
                <a:gd name="csY9" fmla="*/ 518078 h 2568302"/>
                <a:gd name="csX10" fmla="*/ 5432196 w 5432196"/>
                <a:gd name="csY10" fmla="*/ 998150 h 2568302"/>
                <a:gd name="csX11" fmla="*/ 5432196 w 5432196"/>
                <a:gd name="csY11" fmla="*/ 1539509 h 2568302"/>
                <a:gd name="csX12" fmla="*/ 5432196 w 5432196"/>
                <a:gd name="csY12" fmla="*/ 2050224 h 2568302"/>
                <a:gd name="csX13" fmla="*/ 4946154 w 5432196"/>
                <a:gd name="csY13" fmla="*/ 2568302 h 2568302"/>
                <a:gd name="csX14" fmla="*/ 4442798 w 5432196"/>
                <a:gd name="csY14" fmla="*/ 2568302 h 2568302"/>
                <a:gd name="csX15" fmla="*/ 3716437 w 5432196"/>
                <a:gd name="csY15" fmla="*/ 2568302 h 2568302"/>
                <a:gd name="csX16" fmla="*/ 3123879 w 5432196"/>
                <a:gd name="csY16" fmla="*/ 2568302 h 2568302"/>
                <a:gd name="csX17" fmla="*/ 2531322 w 5432196"/>
                <a:gd name="csY17" fmla="*/ 2568302 h 2568302"/>
                <a:gd name="csX18" fmla="*/ 1804960 w 5432196"/>
                <a:gd name="csY18" fmla="*/ 2568302 h 2568302"/>
                <a:gd name="csX19" fmla="*/ 1123200 w 5432196"/>
                <a:gd name="csY19" fmla="*/ 2568302 h 2568302"/>
                <a:gd name="csX20" fmla="*/ 486041 w 5432196"/>
                <a:gd name="csY20" fmla="*/ 2568302 h 2568302"/>
                <a:gd name="csX21" fmla="*/ 0 w 5432196"/>
                <a:gd name="csY21" fmla="*/ 2050224 h 2568302"/>
                <a:gd name="csX22" fmla="*/ 0 w 5432196"/>
                <a:gd name="csY22" fmla="*/ 1539509 h 2568302"/>
                <a:gd name="csX23" fmla="*/ 0 w 5432196"/>
                <a:gd name="csY23" fmla="*/ 1044115 h 2568302"/>
                <a:gd name="csX24" fmla="*/ 0 w 5432196"/>
                <a:gd name="csY24" fmla="*/ 518078 h 25683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Mỗi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bạn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hai</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khổ</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thơ</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b="0" i="0" dirty="0" err="1">
                  <a:solidFill>
                    <a:srgbClr val="000000"/>
                  </a:solidFill>
                  <a:effectLst/>
                  <a:latin typeface="Calibri" panose="020F0502020204030204" pitchFamily="34" charset="0"/>
                  <a:cs typeface="Calibri" panose="020F0502020204030204" pitchFamily="34" charset="0"/>
                </a:rPr>
                <a:t>Tất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cả</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thành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viên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đều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đọc</a:t>
              </a:r>
              <a:r>
                <a:rPr lang="en-US" sz="3600" b="0" i="0" dirty="0">
                  <a:solidFill>
                    <a:srgbClr val="000000"/>
                  </a:solidFill>
                  <a:effectLst/>
                  <a:latin typeface="Calibri" panose="020F0502020204030204" pitchFamily="34" charset="0"/>
                  <a:cs typeface="Calibri" panose="020F0502020204030204" pitchFamily="34" charset="0"/>
                </a:rPr>
                <a:t>.</a:t>
              </a:r>
            </a:p>
            <a:p>
              <a:pPr marL="568325" algn="just">
                <a:lnSpc>
                  <a:spcPct val="120000"/>
                </a:lnSpc>
              </a:pPr>
              <a:r>
                <a:rPr lang="en-US" sz="3600" dirty="0" err="1">
                  <a:solidFill>
                    <a:srgbClr val="000000"/>
                  </a:solidFill>
                  <a:latin typeface="Calibri" panose="020F0502020204030204" pitchFamily="34" charset="0"/>
                  <a:cs typeface="Calibri" panose="020F0502020204030204" pitchFamily="34" charset="0"/>
                </a:rPr>
                <a:t>Giải</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nghĩa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từ</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cùng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nhau</a:t>
              </a:r>
              <a:r>
                <a:rPr lang="en-US" sz="3600" dirty="0">
                  <a:solidFill>
                    <a:srgbClr val="000000"/>
                  </a:solidFill>
                  <a:latin typeface="Calibri" panose="020F0502020204030204" pitchFamily="34" charset="0"/>
                  <a:cs typeface="Calibri" panose="020F0502020204030204" pitchFamily="34" charset="0"/>
                </a:rPr>
                <a:t>.</a:t>
              </a:r>
              <a:r>
                <a:rPr lang="en-US" sz="3600" b="0" i="0" dirty="0">
                  <a:solidFill>
                    <a:srgbClr val="000000"/>
                  </a:solidFill>
                  <a:effectLst/>
                  <a:latin typeface="Calibri" panose="020F0502020204030204" pitchFamily="34" charset="0"/>
                  <a:cs typeface="Calibri" panose="020F0502020204030204" pitchFamily="34" charset="0"/>
                </a:rPr>
                <a:t> </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6291130-029F-D16C-221A-3782EB35BBC5}"/>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10" name="Picture 9">
              <a:extLst>
                <a:ext uri="{FF2B5EF4-FFF2-40B4-BE49-F238E27FC236}">
                  <a16:creationId xmlns:a16="http://schemas.microsoft.com/office/drawing/2014/main" id="{638B5F13-4180-3AE1-C72A-99D47E9A9D72}"/>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EBEBB726-0C29-4EA3-5680-61C4A7BF534D}"/>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04E23CB8-2E90-2DF0-C862-F44B7D82171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1C87440C-C337-030A-4B6F-EFD3D2ACA694}"/>
              </a:ext>
            </a:extLst>
          </p:cNvPr>
          <p:cNvGrpSpPr/>
          <p:nvPr/>
        </p:nvGrpSpPr>
        <p:grpSpPr>
          <a:xfrm>
            <a:off x="5050654" y="3936004"/>
            <a:ext cx="7073839" cy="2800488"/>
            <a:chOff x="4841104" y="3859804"/>
            <a:chExt cx="7073839" cy="2800488"/>
          </a:xfrm>
        </p:grpSpPr>
        <p:grpSp>
          <p:nvGrpSpPr>
            <p:cNvPr id="14" name="Group 13">
              <a:extLst>
                <a:ext uri="{FF2B5EF4-FFF2-40B4-BE49-F238E27FC236}">
                  <a16:creationId xmlns:a16="http://schemas.microsoft.com/office/drawing/2014/main" id="{E8D6BBDE-F5BF-4AAF-27FF-851A5F3AF9DE}"/>
                </a:ext>
              </a:extLst>
            </p:cNvPr>
            <p:cNvGrpSpPr/>
            <p:nvPr/>
          </p:nvGrpSpPr>
          <p:grpSpPr>
            <a:xfrm>
              <a:off x="4841104" y="3859804"/>
              <a:ext cx="7073839" cy="2800488"/>
              <a:chOff x="2975204" y="1297855"/>
              <a:chExt cx="7073839" cy="2800488"/>
            </a:xfrm>
          </p:grpSpPr>
          <p:sp>
            <p:nvSpPr>
              <p:cNvPr id="24" name="Rectangle: Rounded Corners 23">
                <a:extLst>
                  <a:ext uri="{FF2B5EF4-FFF2-40B4-BE49-F238E27FC236}">
                    <a16:creationId xmlns:a16="http://schemas.microsoft.com/office/drawing/2014/main" id="{AD36D57A-4017-01EB-E265-C62CD9FCCD15}"/>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Calibri" panose="020F0502020204030204" pitchFamily="34" charset="0"/>
                    <a:cs typeface="Calibri" panose="020F0502020204030204" pitchFamily="34" charset="0"/>
                  </a:rPr>
                  <a:t>1.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2.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to, </a:t>
                </a:r>
                <a:r>
                  <a:rPr lang="en-US" sz="3600" dirty="0" err="1">
                    <a:solidFill>
                      <a:srgbClr val="000000"/>
                    </a:solidFill>
                    <a:latin typeface="Calibri" panose="020F0502020204030204" pitchFamily="34" charset="0"/>
                    <a:cs typeface="Calibri" panose="020F0502020204030204" pitchFamily="34" charset="0"/>
                  </a:rPr>
                  <a:t>rõ</a:t>
                </a:r>
                <a:r>
                  <a:rPr lang="en-US" sz="36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3600" dirty="0">
                    <a:solidFill>
                      <a:srgbClr val="000000"/>
                    </a:solidFill>
                    <a:latin typeface="Calibri" panose="020F0502020204030204" pitchFamily="34" charset="0"/>
                    <a:cs typeface="Calibri" panose="020F0502020204030204" pitchFamily="34" charset="0"/>
                  </a:rPr>
                  <a:t>3. </a:t>
                </a:r>
                <a:r>
                  <a:rPr lang="en-US" sz="3600" dirty="0" err="1">
                    <a:solidFill>
                      <a:srgbClr val="000000"/>
                    </a:solidFill>
                    <a:latin typeface="Calibri" panose="020F0502020204030204" pitchFamily="34" charset="0"/>
                    <a:cs typeface="Calibri" panose="020F0502020204030204" pitchFamily="34" charset="0"/>
                  </a:rPr>
                  <a:t>Đọc</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ngắt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nghỉ</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đúng</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chỗ</a:t>
                </a:r>
                <a:r>
                  <a:rPr lang="en-US" sz="3600" dirty="0">
                    <a:solidFill>
                      <a:srgbClr val="000000"/>
                    </a:solidFill>
                    <a:latin typeface="Calibri" panose="020F0502020204030204" pitchFamily="34" charset="0"/>
                    <a:cs typeface="Calibri" panose="020F0502020204030204" pitchFamily="34" charset="0"/>
                  </a:rPr>
                  <a:t>.</a:t>
                </a:r>
                <a:endParaRPr lang="en-US" sz="3600" b="0" i="0" dirty="0">
                  <a:solidFill>
                    <a:srgbClr val="000000"/>
                  </a:solidFill>
                  <a:effectLst/>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D5B61D5B-9274-3E95-F23B-C5C379940C6C}"/>
                  </a:ext>
                </a:extLst>
              </p:cNvPr>
              <p:cNvSpPr/>
              <p:nvPr/>
            </p:nvSpPr>
            <p:spPr>
              <a:xfrm>
                <a:off x="4201409" y="1297855"/>
                <a:ext cx="4841104"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15" name="Picture 14">
              <a:extLst>
                <a:ext uri="{FF2B5EF4-FFF2-40B4-BE49-F238E27FC236}">
                  <a16:creationId xmlns:a16="http://schemas.microsoft.com/office/drawing/2014/main" id="{75B30C75-78EC-324B-9FBF-52FD39D78580}"/>
                </a:ext>
              </a:extLst>
            </p:cNvPr>
            <p:cNvPicPr>
              <a:picLocks noChangeAspect="1"/>
            </p:cNvPicPr>
            <p:nvPr/>
          </p:nvPicPr>
          <p:blipFill>
            <a:blip r:embed="rId5"/>
            <a:stretch>
              <a:fillRect/>
            </a:stretch>
          </p:blipFill>
          <p:spPr>
            <a:xfrm>
              <a:off x="7938655" y="4744733"/>
              <a:ext cx="469963" cy="469963"/>
            </a:xfrm>
            <a:prstGeom prst="rect">
              <a:avLst/>
            </a:prstGeom>
          </p:spPr>
        </p:pic>
        <p:pic>
          <p:nvPicPr>
            <p:cNvPr id="16" name="Picture 15">
              <a:extLst>
                <a:ext uri="{FF2B5EF4-FFF2-40B4-BE49-F238E27FC236}">
                  <a16:creationId xmlns:a16="http://schemas.microsoft.com/office/drawing/2014/main" id="{C48C3FFB-FCFB-3013-0E22-2D6F97F7A8D2}"/>
                </a:ext>
              </a:extLst>
            </p:cNvPr>
            <p:cNvPicPr>
              <a:picLocks noChangeAspect="1"/>
            </p:cNvPicPr>
            <p:nvPr/>
          </p:nvPicPr>
          <p:blipFill>
            <a:blip r:embed="rId6"/>
            <a:stretch>
              <a:fillRect/>
            </a:stretch>
          </p:blipFill>
          <p:spPr>
            <a:xfrm>
              <a:off x="7381981" y="4744733"/>
              <a:ext cx="469963" cy="469963"/>
            </a:xfrm>
            <a:prstGeom prst="rect">
              <a:avLst/>
            </a:prstGeom>
          </p:spPr>
        </p:pic>
        <p:pic>
          <p:nvPicPr>
            <p:cNvPr id="17" name="Picture 16">
              <a:extLst>
                <a:ext uri="{FF2B5EF4-FFF2-40B4-BE49-F238E27FC236}">
                  <a16:creationId xmlns:a16="http://schemas.microsoft.com/office/drawing/2014/main" id="{8BB50D91-659B-DA83-C404-E32B58DCEF02}"/>
                </a:ext>
              </a:extLst>
            </p:cNvPr>
            <p:cNvPicPr>
              <a:picLocks noChangeAspect="1"/>
            </p:cNvPicPr>
            <p:nvPr/>
          </p:nvPicPr>
          <p:blipFill>
            <a:blip r:embed="rId7"/>
            <a:stretch>
              <a:fillRect/>
            </a:stretch>
          </p:blipFill>
          <p:spPr>
            <a:xfrm>
              <a:off x="8495329" y="4744733"/>
              <a:ext cx="469963" cy="469963"/>
            </a:xfrm>
            <a:prstGeom prst="rect">
              <a:avLst/>
            </a:prstGeom>
          </p:spPr>
        </p:pic>
        <p:pic>
          <p:nvPicPr>
            <p:cNvPr id="18" name="Picture 17">
              <a:extLst>
                <a:ext uri="{FF2B5EF4-FFF2-40B4-BE49-F238E27FC236}">
                  <a16:creationId xmlns:a16="http://schemas.microsoft.com/office/drawing/2014/main" id="{550AF562-DF04-371D-5295-38AAF58FA036}"/>
                </a:ext>
              </a:extLst>
            </p:cNvPr>
            <p:cNvPicPr>
              <a:picLocks noChangeAspect="1"/>
            </p:cNvPicPr>
            <p:nvPr/>
          </p:nvPicPr>
          <p:blipFill>
            <a:blip r:embed="rId5"/>
            <a:stretch>
              <a:fillRect/>
            </a:stretch>
          </p:blipFill>
          <p:spPr>
            <a:xfrm>
              <a:off x="8011711" y="5354495"/>
              <a:ext cx="469963" cy="469963"/>
            </a:xfrm>
            <a:prstGeom prst="rect">
              <a:avLst/>
            </a:prstGeom>
          </p:spPr>
        </p:pic>
        <p:pic>
          <p:nvPicPr>
            <p:cNvPr id="19" name="Picture 18">
              <a:extLst>
                <a:ext uri="{FF2B5EF4-FFF2-40B4-BE49-F238E27FC236}">
                  <a16:creationId xmlns:a16="http://schemas.microsoft.com/office/drawing/2014/main" id="{590E60FC-EA73-A214-C9CE-7027800C1218}"/>
                </a:ext>
              </a:extLst>
            </p:cNvPr>
            <p:cNvPicPr>
              <a:picLocks noChangeAspect="1"/>
            </p:cNvPicPr>
            <p:nvPr/>
          </p:nvPicPr>
          <p:blipFill>
            <a:blip r:embed="rId6"/>
            <a:stretch>
              <a:fillRect/>
            </a:stretch>
          </p:blipFill>
          <p:spPr>
            <a:xfrm>
              <a:off x="7455037" y="5354495"/>
              <a:ext cx="469963" cy="469963"/>
            </a:xfrm>
            <a:prstGeom prst="rect">
              <a:avLst/>
            </a:prstGeom>
          </p:spPr>
        </p:pic>
        <p:pic>
          <p:nvPicPr>
            <p:cNvPr id="20" name="Picture 19">
              <a:extLst>
                <a:ext uri="{FF2B5EF4-FFF2-40B4-BE49-F238E27FC236}">
                  <a16:creationId xmlns:a16="http://schemas.microsoft.com/office/drawing/2014/main" id="{62E1F0D4-EC80-0DB0-9616-06C4661DFEB3}"/>
                </a:ext>
              </a:extLst>
            </p:cNvPr>
            <p:cNvPicPr>
              <a:picLocks noChangeAspect="1"/>
            </p:cNvPicPr>
            <p:nvPr/>
          </p:nvPicPr>
          <p:blipFill>
            <a:blip r:embed="rId7"/>
            <a:stretch>
              <a:fillRect/>
            </a:stretch>
          </p:blipFill>
          <p:spPr>
            <a:xfrm>
              <a:off x="8568385" y="5354495"/>
              <a:ext cx="469963" cy="469963"/>
            </a:xfrm>
            <a:prstGeom prst="rect">
              <a:avLst/>
            </a:prstGeom>
          </p:spPr>
        </p:pic>
        <p:pic>
          <p:nvPicPr>
            <p:cNvPr id="21" name="Picture 20">
              <a:extLst>
                <a:ext uri="{FF2B5EF4-FFF2-40B4-BE49-F238E27FC236}">
                  <a16:creationId xmlns:a16="http://schemas.microsoft.com/office/drawing/2014/main" id="{DE0E5229-AE53-146C-C3B6-E9AFB2C83A41}"/>
                </a:ext>
              </a:extLst>
            </p:cNvPr>
            <p:cNvPicPr>
              <a:picLocks noChangeAspect="1"/>
            </p:cNvPicPr>
            <p:nvPr/>
          </p:nvPicPr>
          <p:blipFill>
            <a:blip r:embed="rId5"/>
            <a:stretch>
              <a:fillRect/>
            </a:stretch>
          </p:blipFill>
          <p:spPr>
            <a:xfrm>
              <a:off x="10637510" y="5928927"/>
              <a:ext cx="469963" cy="469963"/>
            </a:xfrm>
            <a:prstGeom prst="rect">
              <a:avLst/>
            </a:prstGeom>
          </p:spPr>
        </p:pic>
        <p:pic>
          <p:nvPicPr>
            <p:cNvPr id="22" name="Picture 21">
              <a:extLst>
                <a:ext uri="{FF2B5EF4-FFF2-40B4-BE49-F238E27FC236}">
                  <a16:creationId xmlns:a16="http://schemas.microsoft.com/office/drawing/2014/main" id="{273E7C5B-B727-98EC-6E08-6EC31DAA04B6}"/>
                </a:ext>
              </a:extLst>
            </p:cNvPr>
            <p:cNvPicPr>
              <a:picLocks noChangeAspect="1"/>
            </p:cNvPicPr>
            <p:nvPr/>
          </p:nvPicPr>
          <p:blipFill>
            <a:blip r:embed="rId6"/>
            <a:stretch>
              <a:fillRect/>
            </a:stretch>
          </p:blipFill>
          <p:spPr>
            <a:xfrm>
              <a:off x="10080836" y="5928927"/>
              <a:ext cx="469963" cy="469963"/>
            </a:xfrm>
            <a:prstGeom prst="rect">
              <a:avLst/>
            </a:prstGeom>
          </p:spPr>
        </p:pic>
        <p:pic>
          <p:nvPicPr>
            <p:cNvPr id="23" name="Picture 22">
              <a:extLst>
                <a:ext uri="{FF2B5EF4-FFF2-40B4-BE49-F238E27FC236}">
                  <a16:creationId xmlns:a16="http://schemas.microsoft.com/office/drawing/2014/main" id="{5070D414-237A-2A76-F16D-510942932FEC}"/>
                </a:ext>
              </a:extLst>
            </p:cNvPr>
            <p:cNvPicPr>
              <a:picLocks noChangeAspect="1"/>
            </p:cNvPicPr>
            <p:nvPr/>
          </p:nvPicPr>
          <p:blipFill>
            <a:blip r:embed="rId7"/>
            <a:stretch>
              <a:fillRect/>
            </a:stretch>
          </p:blipFill>
          <p:spPr>
            <a:xfrm>
              <a:off x="11194184" y="5928927"/>
              <a:ext cx="469963" cy="469963"/>
            </a:xfrm>
            <a:prstGeom prst="rect">
              <a:avLst/>
            </a:prstGeom>
          </p:spPr>
        </p:pic>
      </p:grpSp>
      <p:pic>
        <p:nvPicPr>
          <p:cNvPr id="27" name="Picture 26">
            <a:extLst>
              <a:ext uri="{FF2B5EF4-FFF2-40B4-BE49-F238E27FC236}">
                <a16:creationId xmlns:a16="http://schemas.microsoft.com/office/drawing/2014/main" id="{83B567E6-56CA-8FD8-34AD-07D7FB34D677}"/>
              </a:ext>
            </a:extLst>
          </p:cNvPr>
          <p:cNvPicPr>
            <a:picLocks noChangeAspect="1"/>
          </p:cNvPicPr>
          <p:nvPr/>
        </p:nvPicPr>
        <p:blipFill>
          <a:blip r:embed="rId8"/>
          <a:stretch>
            <a:fillRect/>
          </a:stretch>
        </p:blipFill>
        <p:spPr>
          <a:xfrm>
            <a:off x="2981325" y="206988"/>
            <a:ext cx="6687654" cy="702876"/>
          </a:xfrm>
          <a:prstGeom prst="rect">
            <a:avLst/>
          </a:prstGeom>
        </p:spPr>
      </p:pic>
    </p:spTree>
    <p:extLst>
      <p:ext uri="{BB962C8B-B14F-4D97-AF65-F5344CB8AC3E}">
        <p14:creationId xmlns:p14="http://schemas.microsoft.com/office/powerpoint/2010/main" val="13528942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E0C93C-BB83-17BD-3575-D76234F8AD36}"/>
              </a:ext>
            </a:extLst>
          </p:cNvPr>
          <p:cNvSpPr txBox="1"/>
          <p:nvPr/>
        </p:nvSpPr>
        <p:spPr>
          <a:xfrm>
            <a:off x="2060390" y="804889"/>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TOÀN</a:t>
            </a:r>
            <a:r>
              <a:rPr kumimoji="0" lang="en-US" sz="48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BÀI</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0EA8AD5B-E6AB-9AE2-BA84-8BC5283A6182}"/>
              </a:ext>
            </a:extLst>
          </p:cNvPr>
          <p:cNvGrpSpPr/>
          <p:nvPr/>
        </p:nvGrpSpPr>
        <p:grpSpPr>
          <a:xfrm>
            <a:off x="1544134" y="1910603"/>
            <a:ext cx="9122782" cy="3666080"/>
            <a:chOff x="4841104" y="3817600"/>
            <a:chExt cx="7073839" cy="2842692"/>
          </a:xfrm>
        </p:grpSpPr>
        <p:grpSp>
          <p:nvGrpSpPr>
            <p:cNvPr id="6" name="Group 5">
              <a:extLst>
                <a:ext uri="{FF2B5EF4-FFF2-40B4-BE49-F238E27FC236}">
                  <a16:creationId xmlns:a16="http://schemas.microsoft.com/office/drawing/2014/main" id="{38FE948D-0384-FD58-E8FB-92B5C995EAC4}"/>
                </a:ext>
              </a:extLst>
            </p:cNvPr>
            <p:cNvGrpSpPr/>
            <p:nvPr/>
          </p:nvGrpSpPr>
          <p:grpSpPr>
            <a:xfrm>
              <a:off x="4841104" y="3817600"/>
              <a:ext cx="7073839" cy="2842692"/>
              <a:chOff x="2975204" y="1255651"/>
              <a:chExt cx="7073839" cy="2842692"/>
            </a:xfrm>
          </p:grpSpPr>
          <p:sp>
            <p:nvSpPr>
              <p:cNvPr id="18" name="Rectangle: Rounded Corners 17">
                <a:extLst>
                  <a:ext uri="{FF2B5EF4-FFF2-40B4-BE49-F238E27FC236}">
                    <a16:creationId xmlns:a16="http://schemas.microsoft.com/office/drawing/2014/main" id="{FFACA865-8105-056A-FE91-600E9AF456B4}"/>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rõ</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chỗ</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Rectangle: Rounded Corners 18">
                <a:extLst>
                  <a:ext uri="{FF2B5EF4-FFF2-40B4-BE49-F238E27FC236}">
                    <a16:creationId xmlns:a16="http://schemas.microsoft.com/office/drawing/2014/main" id="{B47D65D7-A1DD-2C0B-771B-43D9044257CE}"/>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a16="http://schemas.microsoft.com/office/drawing/2014/main" id="{A8EF9197-E59C-1BC9-A1F0-6B087049C7D3}"/>
                </a:ext>
              </a:extLst>
            </p:cNvPr>
            <p:cNvPicPr>
              <a:picLocks noChangeAspect="1"/>
            </p:cNvPicPr>
            <p:nvPr/>
          </p:nvPicPr>
          <p:blipFill>
            <a:blip r:embed="rId3"/>
            <a:stretch>
              <a:fillRect/>
            </a:stretch>
          </p:blipFill>
          <p:spPr>
            <a:xfrm>
              <a:off x="7987944" y="4801718"/>
              <a:ext cx="469963" cy="469963"/>
            </a:xfrm>
            <a:prstGeom prst="rect">
              <a:avLst/>
            </a:prstGeom>
          </p:spPr>
        </p:pic>
        <p:pic>
          <p:nvPicPr>
            <p:cNvPr id="10" name="Picture 9">
              <a:extLst>
                <a:ext uri="{FF2B5EF4-FFF2-40B4-BE49-F238E27FC236}">
                  <a16:creationId xmlns:a16="http://schemas.microsoft.com/office/drawing/2014/main" id="{8667C99F-77CC-9EE7-49F3-F1AB37C6D7DD}"/>
                </a:ext>
              </a:extLst>
            </p:cNvPr>
            <p:cNvPicPr>
              <a:picLocks noChangeAspect="1"/>
            </p:cNvPicPr>
            <p:nvPr/>
          </p:nvPicPr>
          <p:blipFill>
            <a:blip r:embed="rId4"/>
            <a:stretch>
              <a:fillRect/>
            </a:stretch>
          </p:blipFill>
          <p:spPr>
            <a:xfrm>
              <a:off x="7468199" y="4794333"/>
              <a:ext cx="469963" cy="469963"/>
            </a:xfrm>
            <a:prstGeom prst="rect">
              <a:avLst/>
            </a:prstGeom>
          </p:spPr>
        </p:pic>
        <p:pic>
          <p:nvPicPr>
            <p:cNvPr id="11" name="Picture 10">
              <a:extLst>
                <a:ext uri="{FF2B5EF4-FFF2-40B4-BE49-F238E27FC236}">
                  <a16:creationId xmlns:a16="http://schemas.microsoft.com/office/drawing/2014/main" id="{0D398F4F-FB6B-C981-B5E9-7E4F6EBEED95}"/>
                </a:ext>
              </a:extLst>
            </p:cNvPr>
            <p:cNvPicPr>
              <a:picLocks noChangeAspect="1"/>
            </p:cNvPicPr>
            <p:nvPr/>
          </p:nvPicPr>
          <p:blipFill>
            <a:blip r:embed="rId5"/>
            <a:stretch>
              <a:fillRect/>
            </a:stretch>
          </p:blipFill>
          <p:spPr>
            <a:xfrm>
              <a:off x="8485532" y="4786947"/>
              <a:ext cx="469963" cy="469963"/>
            </a:xfrm>
            <a:prstGeom prst="rect">
              <a:avLst/>
            </a:prstGeom>
          </p:spPr>
        </p:pic>
        <p:pic>
          <p:nvPicPr>
            <p:cNvPr id="12" name="Picture 11">
              <a:extLst>
                <a:ext uri="{FF2B5EF4-FFF2-40B4-BE49-F238E27FC236}">
                  <a16:creationId xmlns:a16="http://schemas.microsoft.com/office/drawing/2014/main" id="{07E59478-9887-260B-CD8A-11620EFB26BD}"/>
                </a:ext>
              </a:extLst>
            </p:cNvPr>
            <p:cNvPicPr>
              <a:picLocks noChangeAspect="1"/>
            </p:cNvPicPr>
            <p:nvPr/>
          </p:nvPicPr>
          <p:blipFill>
            <a:blip r:embed="rId3"/>
            <a:stretch>
              <a:fillRect/>
            </a:stretch>
          </p:blipFill>
          <p:spPr>
            <a:xfrm>
              <a:off x="8014208" y="5409767"/>
              <a:ext cx="469963" cy="469963"/>
            </a:xfrm>
            <a:prstGeom prst="rect">
              <a:avLst/>
            </a:prstGeom>
          </p:spPr>
        </p:pic>
        <p:pic>
          <p:nvPicPr>
            <p:cNvPr id="13" name="Picture 12">
              <a:extLst>
                <a:ext uri="{FF2B5EF4-FFF2-40B4-BE49-F238E27FC236}">
                  <a16:creationId xmlns:a16="http://schemas.microsoft.com/office/drawing/2014/main" id="{348993A0-73BB-9C67-B2A4-43D58AEA14CD}"/>
                </a:ext>
              </a:extLst>
            </p:cNvPr>
            <p:cNvPicPr>
              <a:picLocks noChangeAspect="1"/>
            </p:cNvPicPr>
            <p:nvPr/>
          </p:nvPicPr>
          <p:blipFill>
            <a:blip r:embed="rId4"/>
            <a:stretch>
              <a:fillRect/>
            </a:stretch>
          </p:blipFill>
          <p:spPr>
            <a:xfrm>
              <a:off x="7457533" y="5409767"/>
              <a:ext cx="469963" cy="469963"/>
            </a:xfrm>
            <a:prstGeom prst="rect">
              <a:avLst/>
            </a:prstGeom>
          </p:spPr>
        </p:pic>
        <p:pic>
          <p:nvPicPr>
            <p:cNvPr id="14" name="Picture 13">
              <a:extLst>
                <a:ext uri="{FF2B5EF4-FFF2-40B4-BE49-F238E27FC236}">
                  <a16:creationId xmlns:a16="http://schemas.microsoft.com/office/drawing/2014/main" id="{290C51EC-7882-FB2D-64CF-F5FDEF0EC8EF}"/>
                </a:ext>
              </a:extLst>
            </p:cNvPr>
            <p:cNvPicPr>
              <a:picLocks noChangeAspect="1"/>
            </p:cNvPicPr>
            <p:nvPr/>
          </p:nvPicPr>
          <p:blipFill>
            <a:blip r:embed="rId5"/>
            <a:stretch>
              <a:fillRect/>
            </a:stretch>
          </p:blipFill>
          <p:spPr>
            <a:xfrm>
              <a:off x="8570882" y="5409767"/>
              <a:ext cx="469963" cy="469963"/>
            </a:xfrm>
            <a:prstGeom prst="rect">
              <a:avLst/>
            </a:prstGeom>
          </p:spPr>
        </p:pic>
        <p:pic>
          <p:nvPicPr>
            <p:cNvPr id="15" name="Picture 14">
              <a:extLst>
                <a:ext uri="{FF2B5EF4-FFF2-40B4-BE49-F238E27FC236}">
                  <a16:creationId xmlns:a16="http://schemas.microsoft.com/office/drawing/2014/main" id="{9E0B06EF-3092-5457-FADF-9870D6971C85}"/>
                </a:ext>
              </a:extLst>
            </p:cNvPr>
            <p:cNvPicPr>
              <a:picLocks noChangeAspect="1"/>
            </p:cNvPicPr>
            <p:nvPr/>
          </p:nvPicPr>
          <p:blipFill>
            <a:blip r:embed="rId3"/>
            <a:stretch>
              <a:fillRect/>
            </a:stretch>
          </p:blipFill>
          <p:spPr>
            <a:xfrm>
              <a:off x="10558314" y="5964719"/>
              <a:ext cx="469963" cy="469963"/>
            </a:xfrm>
            <a:prstGeom prst="rect">
              <a:avLst/>
            </a:prstGeom>
          </p:spPr>
        </p:pic>
        <p:pic>
          <p:nvPicPr>
            <p:cNvPr id="16" name="Picture 15">
              <a:extLst>
                <a:ext uri="{FF2B5EF4-FFF2-40B4-BE49-F238E27FC236}">
                  <a16:creationId xmlns:a16="http://schemas.microsoft.com/office/drawing/2014/main" id="{F4E78B38-D7CE-F3A0-4F7D-34213E5BAEB9}"/>
                </a:ext>
              </a:extLst>
            </p:cNvPr>
            <p:cNvPicPr>
              <a:picLocks noChangeAspect="1"/>
            </p:cNvPicPr>
            <p:nvPr/>
          </p:nvPicPr>
          <p:blipFill>
            <a:blip r:embed="rId4"/>
            <a:stretch>
              <a:fillRect/>
            </a:stretch>
          </p:blipFill>
          <p:spPr>
            <a:xfrm>
              <a:off x="10001640" y="5964719"/>
              <a:ext cx="469963" cy="469963"/>
            </a:xfrm>
            <a:prstGeom prst="rect">
              <a:avLst/>
            </a:prstGeom>
          </p:spPr>
        </p:pic>
        <p:pic>
          <p:nvPicPr>
            <p:cNvPr id="17" name="Picture 16">
              <a:extLst>
                <a:ext uri="{FF2B5EF4-FFF2-40B4-BE49-F238E27FC236}">
                  <a16:creationId xmlns:a16="http://schemas.microsoft.com/office/drawing/2014/main" id="{B80C705A-D04A-7648-4FDD-023C30CF1EC2}"/>
                </a:ext>
              </a:extLst>
            </p:cNvPr>
            <p:cNvPicPr>
              <a:picLocks noChangeAspect="1"/>
            </p:cNvPicPr>
            <p:nvPr/>
          </p:nvPicPr>
          <p:blipFill>
            <a:blip r:embed="rId5"/>
            <a:stretch>
              <a:fillRect/>
            </a:stretch>
          </p:blipFill>
          <p:spPr>
            <a:xfrm>
              <a:off x="11114988" y="5964719"/>
              <a:ext cx="469963" cy="469963"/>
            </a:xfrm>
            <a:prstGeom prst="rect">
              <a:avLst/>
            </a:prstGeom>
          </p:spPr>
        </p:pic>
      </p:grpSp>
    </p:spTree>
    <p:extLst>
      <p:ext uri="{BB962C8B-B14F-4D97-AF65-F5344CB8AC3E}">
        <p14:creationId xmlns:p14="http://schemas.microsoft.com/office/powerpoint/2010/main" val="272554627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id="{6BBD940B-9666-D615-78A8-65E82F08579B}"/>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5" name="Picture 4">
            <a:extLst>
              <a:ext uri="{FF2B5EF4-FFF2-40B4-BE49-F238E27FC236}">
                <a16:creationId xmlns:a16="http://schemas.microsoft.com/office/drawing/2014/main" id="{C76DC1F4-C594-91A6-0323-ADE9F9276196}"/>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096855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latin typeface="Cambria" panose="02040503050406030204" pitchFamily="18" charset="0"/>
                  <a:ea typeface="Cambria" panose="02040503050406030204" pitchFamily="18" charset="0"/>
                  <a:cs typeface="Arial-Rounded" panose="020B0500000000000000" pitchFamily="34" charset="0"/>
                </a:rPr>
                <a:t>z</a:t>
              </a:r>
              <a:endParaRPr lang="zh-CN" altLang="en-US" sz="800">
                <a:latin typeface="Cambria" panose="02040503050406030204" pitchFamily="18"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algn="ctr"/>
              <a:r>
                <a:rPr lang="vi-VN" sz="54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rPr>
                <a:t>TÌM HIỂU BÀI</a:t>
              </a:r>
              <a:endParaRPr lang="en-US" sz="54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1. </a:t>
            </a: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Đọc đoạn 1 và cho biết Y-éc-xanh là ai. Vì sao bà khách ao ước gặp ông?</a:t>
            </a:r>
            <a:endParaRPr lang="en-GB"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  </a:t>
            </a:r>
            <a:r>
              <a:rPr lang="vi-VN"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Y-éc-xanh là người đã tìm ra vi trùng dịch hạch. Bà khách ao ước gặp ông phần vì ngưỡng mộ, phần vì tò mò muốn bi</a:t>
            </a:r>
            <a:r>
              <a:rPr lang="en-US"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ế</a:t>
            </a:r>
            <a:r>
              <a:rPr lang="vi-VN"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t điều gì khiến ông chọn cuộc sống nơi góc biển chân trời này để nghiên cứu những bệnh nhiệt đới.</a:t>
            </a:r>
            <a:endParaRPr lang="en-GB"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54627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TÌM HIỂU BÀI</a:t>
              </a:r>
              <a:endParaRPr kumimoji="0" lang="en-US"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2</a:t>
            </a:r>
            <a:r>
              <a:rPr lang="en-US"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a:t>
            </a: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 Y-éc-xanh có gì khác so với trí tưởng tượng của bà khách?</a:t>
            </a:r>
            <a:endParaRPr kumimoji="0" lang="en-GB" altLang="en-US" sz="32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   </a:t>
            </a:r>
            <a:r>
              <a:rPr lang="vi-VN"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Y-éc-xanh khác xa với nhà bác học trong trí tưởng tượng của bà khách, ông mặc bộ quần áo ka ki sờn cũ không là ủi, trông ông giống một khách đi tàu ngồi toa hạng ba. </a:t>
            </a:r>
            <a:endParaRPr kumimoji="0" lang="en-GB" altLang="en-US" sz="3200" b="1" i="0" u="none" strike="noStrike" kern="1200" cap="none" spc="0" normalizeH="0" baseline="0" noProof="0" dirty="0">
              <a:ln>
                <a:noFill/>
              </a:ln>
              <a:solidFill>
                <a:srgbClr val="CC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89778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TÌM HIỂU BÀI</a:t>
              </a:r>
              <a:endParaRPr kumimoji="0" lang="en-US"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3</a:t>
            </a:r>
            <a:r>
              <a:rPr lang="en-US"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a:t>
            </a: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 Câu nói nào của Y-éc-xanh cho thấy ông là người rất yêu nước Pháp, Tổ quốc của ông? </a:t>
            </a:r>
            <a:endParaRPr kumimoji="0" lang="en-GB" altLang="en-US" sz="32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   </a:t>
            </a:r>
            <a:r>
              <a:rPr lang="vi-VN"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Tôi là người Pháp mãi mãi tôi là công dân Pháp. Người ta không thể nào sống mà không có tổ quốc.</a:t>
            </a:r>
            <a:endParaRPr kumimoji="0" lang="en-GB" altLang="en-US" sz="3200" b="1" i="0" u="none" strike="noStrike" kern="1200" cap="none" spc="0" normalizeH="0" baseline="0" noProof="0" dirty="0">
              <a:ln>
                <a:noFill/>
              </a:ln>
              <a:solidFill>
                <a:srgbClr val="CC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277177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77CA241E-0A15-9695-321F-FB871ECF38A4}"/>
              </a:ext>
            </a:extLst>
          </p:cNvPr>
          <p:cNvPicPr>
            <a:picLocks noChangeAspect="1"/>
          </p:cNvPicPr>
          <p:nvPr/>
        </p:nvPicPr>
        <p:blipFill rotWithShape="1">
          <a:blip r:embed="rId4">
            <a:extLst>
              <a:ext uri="{28A0092B-C50C-407E-A947-70E740481C1C}">
                <a14:useLocalDpi xmlns:a14="http://schemas.microsoft.com/office/drawing/2010/main" val="0"/>
              </a:ext>
            </a:extLst>
          </a:blip>
          <a:srcRect l="8950" t="38944" r="67343" b="35365"/>
          <a:stretch/>
        </p:blipFill>
        <p:spPr>
          <a:xfrm>
            <a:off x="1352550" y="252845"/>
            <a:ext cx="9763125" cy="6085849"/>
          </a:xfrm>
          <a:prstGeom prst="rect">
            <a:avLst/>
          </a:prstGeom>
        </p:spPr>
      </p:pic>
      <p:sp>
        <p:nvSpPr>
          <p:cNvPr id="4" name="TextBox 3">
            <a:extLst>
              <a:ext uri="{FF2B5EF4-FFF2-40B4-BE49-F238E27FC236}">
                <a16:creationId xmlns:a16="http://schemas.microsoft.com/office/drawing/2014/main" id="{2F8D5BA4-BDCA-72C2-B372-8E66443A3568}"/>
              </a:ext>
            </a:extLst>
          </p:cNvPr>
          <p:cNvSpPr txBox="1"/>
          <p:nvPr/>
        </p:nvSpPr>
        <p:spPr>
          <a:xfrm>
            <a:off x="3581399" y="2762250"/>
            <a:ext cx="6065521" cy="1200329"/>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G</a:t>
            </a:r>
            <a:r>
              <a:rPr lang="vi-VN"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iới thiệu với bạn về người làm nghề y mà em biết.</a:t>
            </a:r>
            <a:endPar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5" name="Hình ảnh 58" descr="Ảnh có chứa đồ chơi, đồ họa véc-tơ&#10;&#10;Mô tả được tạo tự động">
            <a:extLst>
              <a:ext uri="{FF2B5EF4-FFF2-40B4-BE49-F238E27FC236}">
                <a16:creationId xmlns:a16="http://schemas.microsoft.com/office/drawing/2014/main" id="{F6D13AB0-9A73-581F-6112-8A718615C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5647" y="4245760"/>
            <a:ext cx="4735934" cy="2755115"/>
          </a:xfrm>
          <a:prstGeom prst="rect">
            <a:avLst/>
          </a:prstGeom>
        </p:spPr>
      </p:pic>
    </p:spTree>
    <p:extLst>
      <p:ext uri="{BB962C8B-B14F-4D97-AF65-F5344CB8AC3E}">
        <p14:creationId xmlns:p14="http://schemas.microsoft.com/office/powerpoint/2010/main" val="1276300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TÌM HIỂU BÀI</a:t>
              </a:r>
              <a:endParaRPr kumimoji="0" lang="en-US"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4</a:t>
            </a:r>
            <a:r>
              <a:rPr lang="en-US"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a:t>
            </a: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 Câu nói: “Trái đất đích thực là ngôi nhà của chúng ta. Những đứa con trong nhà phải thương yêu và có bổn phận giúp đỡ lẫn nhau.” Cho thấy Y-éc-xanh là người như thế nào?</a:t>
            </a:r>
            <a:endParaRPr kumimoji="0" lang="en-GB" altLang="en-US" sz="32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509294" y="4632101"/>
            <a:ext cx="999309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600" b="1" dirty="0" err="1">
                <a:solidFill>
                  <a:srgbClr val="CC0000"/>
                </a:solidFill>
                <a:latin typeface="Cambria" panose="02040503050406030204" pitchFamily="18" charset="0"/>
                <a:ea typeface="Cambria" panose="02040503050406030204" pitchFamily="18" charset="0"/>
                <a:cs typeface="Arial-Rounded" panose="020B0500000000000000" pitchFamily="34" charset="0"/>
              </a:rPr>
              <a:t>Câu</a:t>
            </a:r>
            <a:r>
              <a:rPr lang="en-US" altLang="en-US" sz="3600" b="1" dirty="0">
                <a:solidFill>
                  <a:srgbClr val="CC0000"/>
                </a:solidFill>
                <a:latin typeface="Cambria" panose="02040503050406030204" pitchFamily="18" charset="0"/>
                <a:ea typeface="Cambria" panose="02040503050406030204" pitchFamily="18" charset="0"/>
                <a:cs typeface="Arial-Rounded" panose="020B0500000000000000" pitchFamily="34" charset="0"/>
              </a:rPr>
              <a:t> </a:t>
            </a:r>
            <a:r>
              <a:rPr lang="en-US" altLang="en-US" sz="3600" b="1" dirty="0" err="1">
                <a:solidFill>
                  <a:srgbClr val="CC0000"/>
                </a:solidFill>
                <a:latin typeface="Cambria" panose="02040503050406030204" pitchFamily="18" charset="0"/>
                <a:ea typeface="Cambria" panose="02040503050406030204" pitchFamily="18" charset="0"/>
                <a:cs typeface="Arial-Rounded" panose="020B0500000000000000" pitchFamily="34" charset="0"/>
              </a:rPr>
              <a:t>nói</a:t>
            </a:r>
            <a:r>
              <a:rPr lang="en-US" altLang="en-US" sz="3600" b="1" dirty="0">
                <a:solidFill>
                  <a:srgbClr val="CC0000"/>
                </a:solidFill>
                <a:latin typeface="Cambria" panose="02040503050406030204" pitchFamily="18" charset="0"/>
                <a:ea typeface="Cambria" panose="02040503050406030204" pitchFamily="18" charset="0"/>
                <a:cs typeface="Arial-Rounded" panose="020B0500000000000000" pitchFamily="34" charset="0"/>
              </a:rPr>
              <a:t> </a:t>
            </a:r>
            <a:r>
              <a:rPr lang="en-US" altLang="en-US" sz="3600" b="1" dirty="0" err="1">
                <a:solidFill>
                  <a:srgbClr val="CC0000"/>
                </a:solidFill>
                <a:latin typeface="Cambria" panose="02040503050406030204" pitchFamily="18" charset="0"/>
                <a:ea typeface="Cambria" panose="02040503050406030204" pitchFamily="18" charset="0"/>
                <a:cs typeface="Arial-Rounded" panose="020B0500000000000000" pitchFamily="34" charset="0"/>
              </a:rPr>
              <a:t>cho</a:t>
            </a:r>
            <a:r>
              <a:rPr lang="en-US" altLang="en-US" sz="3600" b="1" dirty="0">
                <a:solidFill>
                  <a:srgbClr val="CC0000"/>
                </a:solidFill>
                <a:latin typeface="Cambria" panose="02040503050406030204" pitchFamily="18" charset="0"/>
                <a:ea typeface="Cambria" panose="02040503050406030204" pitchFamily="18" charset="0"/>
                <a:cs typeface="Arial-Rounded" panose="020B0500000000000000" pitchFamily="34" charset="0"/>
              </a:rPr>
              <a:t> </a:t>
            </a:r>
            <a:r>
              <a:rPr lang="vi-VN" altLang="en-US" sz="3600" b="1" dirty="0">
                <a:solidFill>
                  <a:srgbClr val="CC0000"/>
                </a:solidFill>
                <a:latin typeface="Cambria" panose="02040503050406030204" pitchFamily="18" charset="0"/>
                <a:ea typeface="Cambria" panose="02040503050406030204" pitchFamily="18" charset="0"/>
                <a:cs typeface="Arial-Rounded" panose="020B0500000000000000" pitchFamily="34" charset="0"/>
              </a:rPr>
              <a:t>thấy Y-éc-xanh là người rất có ý thức về trách nhiệm và bổn phận của mỗi người trong ngôi nhà Trái Đất.</a:t>
            </a:r>
            <a:endParaRPr kumimoji="0" lang="en-GB" altLang="en-US" sz="3600" b="1" i="0" u="none" strike="noStrike" kern="1200" cap="none" spc="0" normalizeH="0" baseline="0" noProof="0" dirty="0">
              <a:ln>
                <a:noFill/>
              </a:ln>
              <a:solidFill>
                <a:srgbClr val="CC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993809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9670982"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rPr>
                <a:t>TÌM HIỂU BÀI</a:t>
              </a:r>
              <a:endParaRPr kumimoji="0" lang="en-US" sz="5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381125" y="2386106"/>
            <a:ext cx="92297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5. </a:t>
            </a:r>
            <a:r>
              <a:rPr lang="vi-VN" altLang="en-US" sz="3200" b="1" dirty="0">
                <a:solidFill>
                  <a:srgbClr val="0000CC"/>
                </a:solidFill>
                <a:latin typeface="Cambria" panose="02040503050406030204" pitchFamily="18" charset="0"/>
                <a:ea typeface="Cambria" panose="02040503050406030204" pitchFamily="18" charset="0"/>
                <a:cs typeface="Arial-Rounded" panose="020B0500000000000000" pitchFamily="34" charset="0"/>
              </a:rPr>
              <a:t>Em hãy nói 1-2 câu thể hiện lòng biết ơn với bác sĩ Y-éc-xanh.</a:t>
            </a:r>
            <a:endParaRPr kumimoji="0" lang="en-GB" altLang="en-US" sz="3200" b="1" i="0" u="none" strike="noStrike" kern="1200" cap="none" spc="0" normalizeH="0" baseline="0" noProof="0" dirty="0">
              <a:ln>
                <a:noFill/>
              </a:ln>
              <a:solidFill>
                <a:srgbClr val="0000CC"/>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217829" y="3767231"/>
            <a:ext cx="99930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Thưa bác sĩ!Chúng cháu rất cảm ơn bác đã đến giúp đỡ nhân dân Việt Nam.</a:t>
            </a:r>
            <a:endParaRPr lang="en-US"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endParaRPr>
          </a:p>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Cambria" panose="02040503050406030204" pitchFamily="18" charset="0"/>
                <a:ea typeface="Cambria" panose="02040503050406030204" pitchFamily="18" charset="0"/>
                <a:cs typeface="Arial-Rounded" panose="020B0500000000000000" pitchFamily="34" charset="0"/>
              </a:rPr>
              <a:t>Thưa bác sĩ! Chúng cháu vô cùng biết ơn bác. </a:t>
            </a:r>
            <a:endParaRPr kumimoji="0" lang="en-GB" altLang="en-US" sz="3200" b="1" i="0" u="none" strike="noStrike" kern="1200" cap="none" spc="0" normalizeH="0" baseline="0" noProof="0" dirty="0">
              <a:ln>
                <a:noFill/>
              </a:ln>
              <a:solidFill>
                <a:srgbClr val="CC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562107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down)">
                                      <p:cBhvr>
                                        <p:cTn id="12" dur="500"/>
                                        <p:tgtEl>
                                          <p:spTgt spid="4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wipe(down)">
                                      <p:cBhvr>
                                        <p:cTn id="15"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50D5F2-FE54-2642-99CE-4B5296BC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64" y="420487"/>
            <a:ext cx="3922914" cy="3922914"/>
          </a:xfrm>
          <a:prstGeom prst="rect">
            <a:avLst/>
          </a:prstGeom>
        </p:spPr>
      </p:pic>
      <p:pic>
        <p:nvPicPr>
          <p:cNvPr id="2" name="Picture 6">
            <a:extLst>
              <a:ext uri="{FF2B5EF4-FFF2-40B4-BE49-F238E27FC236}">
                <a16:creationId xmlns:a16="http://schemas.microsoft.com/office/drawing/2014/main" id="{ECED89B5-C954-CDFB-B3EE-F9BEE45E1B6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43276" y="2300605"/>
            <a:ext cx="7903210" cy="3842385"/>
          </a:xfrm>
          <a:prstGeom prst="rect">
            <a:avLst/>
          </a:prstGeom>
        </p:spPr>
      </p:pic>
      <p:sp>
        <p:nvSpPr>
          <p:cNvPr id="4" name="Text Box 2">
            <a:extLst>
              <a:ext uri="{FF2B5EF4-FFF2-40B4-BE49-F238E27FC236}">
                <a16:creationId xmlns:a16="http://schemas.microsoft.com/office/drawing/2014/main" id="{03014127-9D1F-277E-CA74-16BC90934D26}"/>
              </a:ext>
            </a:extLst>
          </p:cNvPr>
          <p:cNvSpPr txBox="1"/>
          <p:nvPr/>
        </p:nvSpPr>
        <p:spPr>
          <a:xfrm>
            <a:off x="5527040" y="1581150"/>
            <a:ext cx="5003165" cy="1015663"/>
          </a:xfrm>
          <a:prstGeom prst="rect">
            <a:avLst/>
          </a:prstGeom>
          <a:noFill/>
        </p:spPr>
        <p:txBody>
          <a:bodyPr wrap="square" rtlCol="0" anchor="t">
            <a:spAutoFit/>
            <a:scene3d>
              <a:camera prst="orthographicFront"/>
              <a:lightRig rig="threePt" dir="t"/>
            </a:scene3d>
          </a:bodyPr>
          <a:lstStyle/>
          <a:p>
            <a:pPr marL="0" lvl="0" indent="0" eaLnBrk="1" hangingPunct="1">
              <a:spcBef>
                <a:spcPct val="50000"/>
              </a:spcBef>
              <a:buClrTx/>
              <a:buSzTx/>
              <a:buFontTx/>
              <a:buNone/>
            </a:pPr>
            <a:r>
              <a:rPr lang="en-US" altLang="en-US" sz="6000" dirty="0" err="1">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ea"/>
              </a:rPr>
              <a:t>Nội</a:t>
            </a:r>
            <a:r>
              <a:rPr lang="en-US" altLang="en-US" sz="6000"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ea"/>
              </a:rPr>
              <a:t> dung </a:t>
            </a:r>
            <a:r>
              <a:rPr lang="en-US" altLang="en-US" sz="6000" dirty="0" err="1">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ea"/>
              </a:rPr>
              <a:t>bài</a:t>
            </a:r>
            <a:endParaRPr lang="en-US" altLang="en-US" sz="60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9" name="TextBox 8">
            <a:extLst>
              <a:ext uri="{FF2B5EF4-FFF2-40B4-BE49-F238E27FC236}">
                <a16:creationId xmlns:a16="http://schemas.microsoft.com/office/drawing/2014/main" id="{0CD1C8AB-0DAC-9621-9788-085D3E4C0DA0}"/>
              </a:ext>
            </a:extLst>
          </p:cNvPr>
          <p:cNvSpPr txBox="1"/>
          <p:nvPr/>
        </p:nvSpPr>
        <p:spPr>
          <a:xfrm>
            <a:off x="3581400" y="3248025"/>
            <a:ext cx="7524750" cy="2246769"/>
          </a:xfrm>
          <a:prstGeom prst="rect">
            <a:avLst/>
          </a:prstGeom>
          <a:noFill/>
        </p:spPr>
        <p:txBody>
          <a:bodyPr wrap="square" rtlCol="0">
            <a:spAutoFit/>
          </a:bodyPr>
          <a:lstStyle/>
          <a:p>
            <a:pPr algn="just"/>
            <a:r>
              <a:rPr lang="en-US" sz="2800" b="1" dirty="0" err="1">
                <a:latin typeface="Cambria" panose="02040503050406030204" pitchFamily="18" charset="0"/>
                <a:ea typeface="Cambria" panose="02040503050406030204" pitchFamily="18" charset="0"/>
                <a:cs typeface="Calibri" panose="020F0502020204030204" pitchFamily="34" charset="0"/>
              </a:rPr>
              <a:t>Bài</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đọc</a:t>
            </a:r>
            <a:r>
              <a:rPr lang="en-US" sz="2800" b="1" dirty="0">
                <a:latin typeface="Cambria" panose="02040503050406030204" pitchFamily="18" charset="0"/>
                <a:ea typeface="Cambria" panose="02040503050406030204" pitchFamily="18" charset="0"/>
                <a:cs typeface="Calibri" panose="020F0502020204030204" pitchFamily="34" charset="0"/>
              </a:rPr>
              <a:t> chia </a:t>
            </a:r>
            <a:r>
              <a:rPr lang="en-US" sz="2800" b="1" dirty="0" err="1">
                <a:latin typeface="Cambria" panose="02040503050406030204" pitchFamily="18" charset="0"/>
                <a:ea typeface="Cambria" panose="02040503050406030204" pitchFamily="18" charset="0"/>
                <a:cs typeface="Calibri" panose="020F0502020204030204" pitchFamily="34" charset="0"/>
              </a:rPr>
              <a:t>sẻ</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một</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số</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thông</a:t>
            </a:r>
            <a:r>
              <a:rPr lang="en-US" sz="2800" b="1" dirty="0">
                <a:latin typeface="Cambria" panose="02040503050406030204" pitchFamily="18" charset="0"/>
                <a:ea typeface="Cambria" panose="02040503050406030204" pitchFamily="18" charset="0"/>
                <a:cs typeface="Calibri" panose="020F0502020204030204" pitchFamily="34" charset="0"/>
              </a:rPr>
              <a:t> tin </a:t>
            </a:r>
            <a:r>
              <a:rPr lang="en-US" sz="2800" b="1" dirty="0" err="1">
                <a:latin typeface="Cambria" panose="02040503050406030204" pitchFamily="18" charset="0"/>
                <a:ea typeface="Cambria" panose="02040503050406030204" pitchFamily="18" charset="0"/>
                <a:cs typeface="Calibri" panose="020F0502020204030204" pitchFamily="34" charset="0"/>
              </a:rPr>
              <a:t>về</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bác</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sĩ</a:t>
            </a:r>
            <a:r>
              <a:rPr lang="en-US" sz="2800" b="1" dirty="0">
                <a:latin typeface="Cambria" panose="02040503050406030204" pitchFamily="18" charset="0"/>
                <a:ea typeface="Cambria" panose="02040503050406030204" pitchFamily="18" charset="0"/>
                <a:cs typeface="Calibri" panose="020F0502020204030204" pitchFamily="34" charset="0"/>
              </a:rPr>
              <a:t> Y-</a:t>
            </a:r>
            <a:r>
              <a:rPr lang="en-US" sz="2800" b="1" dirty="0" err="1">
                <a:latin typeface="Cambria" panose="02040503050406030204" pitchFamily="18" charset="0"/>
                <a:ea typeface="Cambria" panose="02040503050406030204" pitchFamily="18" charset="0"/>
                <a:cs typeface="Calibri" panose="020F0502020204030204" pitchFamily="34" charset="0"/>
              </a:rPr>
              <a:t>éc</a:t>
            </a:r>
            <a:r>
              <a:rPr lang="en-US" sz="2800" b="1" dirty="0">
                <a:latin typeface="Cambria" panose="02040503050406030204" pitchFamily="18" charset="0"/>
                <a:ea typeface="Cambria" panose="02040503050406030204" pitchFamily="18" charset="0"/>
                <a:cs typeface="Calibri" panose="020F0502020204030204" pitchFamily="34" charset="0"/>
              </a:rPr>
              <a:t>-</a:t>
            </a:r>
            <a:r>
              <a:rPr lang="en-US" sz="2800" b="1" dirty="0" err="1">
                <a:latin typeface="Cambria" panose="02040503050406030204" pitchFamily="18" charset="0"/>
                <a:ea typeface="Cambria" panose="02040503050406030204" pitchFamily="18" charset="0"/>
                <a:cs typeface="Calibri" panose="020F0502020204030204" pitchFamily="34" charset="0"/>
              </a:rPr>
              <a:t>xanh</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Vì</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trách</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nhiệm</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bổn</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phận</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của</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ngôi</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nhà</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chung</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Trái</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Đất</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bác</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sĩ</a:t>
            </a:r>
            <a:r>
              <a:rPr lang="en-US" sz="2800" b="1" dirty="0">
                <a:latin typeface="Cambria" panose="02040503050406030204" pitchFamily="18" charset="0"/>
                <a:ea typeface="Cambria" panose="02040503050406030204" pitchFamily="18" charset="0"/>
                <a:cs typeface="Calibri" panose="020F0502020204030204" pitchFamily="34" charset="0"/>
              </a:rPr>
              <a:t> Y-</a:t>
            </a:r>
            <a:r>
              <a:rPr lang="en-US" sz="2800" b="1" dirty="0" err="1">
                <a:latin typeface="Cambria" panose="02040503050406030204" pitchFamily="18" charset="0"/>
                <a:ea typeface="Cambria" panose="02040503050406030204" pitchFamily="18" charset="0"/>
                <a:cs typeface="Calibri" panose="020F0502020204030204" pitchFamily="34" charset="0"/>
              </a:rPr>
              <a:t>éc</a:t>
            </a:r>
            <a:r>
              <a:rPr lang="en-US" sz="2800" b="1" dirty="0">
                <a:latin typeface="Cambria" panose="02040503050406030204" pitchFamily="18" charset="0"/>
                <a:ea typeface="Cambria" panose="02040503050406030204" pitchFamily="18" charset="0"/>
                <a:cs typeface="Calibri" panose="020F0502020204030204" pitchFamily="34" charset="0"/>
              </a:rPr>
              <a:t>-</a:t>
            </a:r>
            <a:r>
              <a:rPr lang="en-US" sz="2800" b="1" dirty="0" err="1">
                <a:latin typeface="Cambria" panose="02040503050406030204" pitchFamily="18" charset="0"/>
                <a:ea typeface="Cambria" panose="02040503050406030204" pitchFamily="18" charset="0"/>
                <a:cs typeface="Calibri" panose="020F0502020204030204" pitchFamily="34" charset="0"/>
              </a:rPr>
              <a:t>xanh</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đã</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phải</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xa</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gia</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đình</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Tổ</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quốc</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của</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mình</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đến</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giúp</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đỡ</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nhân</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dân</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Việt</a:t>
            </a:r>
            <a:r>
              <a:rPr lang="en-US" sz="2800" b="1" dirty="0">
                <a:latin typeface="Cambria" panose="02040503050406030204" pitchFamily="18" charset="0"/>
                <a:ea typeface="Cambria" panose="02040503050406030204" pitchFamily="18" charset="0"/>
                <a:cs typeface="Calibri" panose="020F0502020204030204" pitchFamily="34" charset="0"/>
              </a:rPr>
              <a:t> Nam. </a:t>
            </a:r>
          </a:p>
        </p:txBody>
      </p:sp>
    </p:spTree>
    <p:extLst>
      <p:ext uri="{BB962C8B-B14F-4D97-AF65-F5344CB8AC3E}">
        <p14:creationId xmlns:p14="http://schemas.microsoft.com/office/powerpoint/2010/main" val="120455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BÁC SĨ Y-ÉC-XANH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Bà khách thổ lộ nỗi băn khoăn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Y-éc-xanh kính mến, ông quên nước Pháp rồi ư? Ông định ở đây suốt đời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Y-éc-xanh lặng yên nhìn khách, hai bàn tay đan vào nhau, đặt trên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Tôi là người Pháp. Mãi mãi tôi là công dân Pháp. Người ta không thể nào sống mà không có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Ngừng một chút, ông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Hai người cùng im lặng. Họ nghe rõ tiếng biển thở dài, đổ nhẹ những con sóng thủy tinh vỡ vụn trên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(Theo Cao Linh Quân)</a:t>
            </a:r>
          </a:p>
        </p:txBody>
      </p:sp>
    </p:spTree>
    <p:extLst>
      <p:ext uri="{BB962C8B-B14F-4D97-AF65-F5344CB8AC3E}">
        <p14:creationId xmlns:p14="http://schemas.microsoft.com/office/powerpoint/2010/main" val="234835049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C464E-DA61-8DD5-5B0B-90B297D40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278" y="1618363"/>
            <a:ext cx="9510584" cy="2889754"/>
          </a:xfrm>
          <a:prstGeom prst="rect">
            <a:avLst/>
          </a:prstGeom>
        </p:spPr>
      </p:pic>
    </p:spTree>
    <p:extLst>
      <p:ext uri="{BB962C8B-B14F-4D97-AF65-F5344CB8AC3E}">
        <p14:creationId xmlns:p14="http://schemas.microsoft.com/office/powerpoint/2010/main" val="4034040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A51EE6BB-B6FF-6DE6-25CB-62C81A265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 y="-878322"/>
            <a:ext cx="14906625" cy="8405093"/>
          </a:xfrm>
          <a:prstGeom prst="rect">
            <a:avLst/>
          </a:prstGeom>
        </p:spPr>
      </p:pic>
      <p:sp>
        <p:nvSpPr>
          <p:cNvPr id="8" name="Rectangle 7">
            <a:extLst>
              <a:ext uri="{FF2B5EF4-FFF2-40B4-BE49-F238E27FC236}">
                <a16:creationId xmlns:a16="http://schemas.microsoft.com/office/drawing/2014/main" id="{D2DDE644-CBCB-C973-E036-547A539B60FA}"/>
              </a:ext>
            </a:extLst>
          </p:cNvPr>
          <p:cNvSpPr/>
          <p:nvPr/>
        </p:nvSpPr>
        <p:spPr>
          <a:xfrm>
            <a:off x="1981200" y="2156484"/>
            <a:ext cx="8162925" cy="3477875"/>
          </a:xfrm>
          <a:prstGeom prst="rect">
            <a:avLst/>
          </a:prstGeom>
        </p:spPr>
        <p:txBody>
          <a:bodyPr wrap="square">
            <a:spAutoFit/>
          </a:bodyPr>
          <a:lstStyle/>
          <a:p>
            <a:pPr marL="457200" indent="-457200" algn="just">
              <a:buFont typeface="Arial" panose="020B0604020202020204" pitchFamily="34" charset="0"/>
              <a:buChar char="•"/>
            </a:pPr>
            <a:r>
              <a:rPr lang="en-US" sz="2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Đ</a:t>
            </a:r>
            <a:r>
              <a:rPr lang="vi-VN" sz="2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ọc đúng từ ngữ, câu, đoạn và toàn bộ câu chuyện “Bác sĩ Y- éc- xanh”.</a:t>
            </a:r>
          </a:p>
          <a:p>
            <a:pPr marL="457200" indent="-457200" algn="just">
              <a:buFont typeface="Arial" panose="020B0604020202020204" pitchFamily="34" charset="0"/>
              <a:buChar char="•"/>
            </a:pPr>
            <a:r>
              <a:rPr lang="vi-VN" sz="2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Biết đọc lời đối thoại của các nhân vật phù hợp với ngữ điệu, biết nghỉ hơi ở chỗ có dấu câu.</a:t>
            </a:r>
          </a:p>
          <a:p>
            <a:pPr marL="457200" indent="-457200" algn="just">
              <a:buFont typeface="Arial" panose="020B0604020202020204" pitchFamily="34" charset="0"/>
              <a:buChar char="•"/>
            </a:pPr>
            <a:r>
              <a:rPr lang="vi-VN" sz="2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Biết thêm một số thông tin về bác sĩ Y-éc-xanh (quốc tịch, nghề nghiệp, nơi làm việc, phẩm chất tốt đẹp,...)</a:t>
            </a:r>
          </a:p>
          <a:p>
            <a:pPr marL="457200" indent="-457200" algn="just">
              <a:buFont typeface="Arial" panose="020B0604020202020204" pitchFamily="34" charset="0"/>
              <a:buChar char="•"/>
            </a:pPr>
            <a:r>
              <a:rPr lang="vi-VN" sz="2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Hiểu được ý nghĩa câu chuyện dựa vào nội dung và tranh minh họa câu chuyện: Vì trách nhiệm, bổn phận với ngôi nhà chung Trái Đất, bác sĩ Y-éc-xanh đã phải xa gia đình, Tổ quốc của mình đến giúp đỡ nhân dân Việt Nam.</a:t>
            </a:r>
          </a:p>
        </p:txBody>
      </p:sp>
      <p:pic>
        <p:nvPicPr>
          <p:cNvPr id="10" name="图片 7">
            <a:extLst>
              <a:ext uri="{FF2B5EF4-FFF2-40B4-BE49-F238E27FC236}">
                <a16:creationId xmlns:a16="http://schemas.microsoft.com/office/drawing/2014/main" id="{133D0D78-C0C5-D76F-B736-BA67658BD0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661" b="46961"/>
          <a:stretch/>
        </p:blipFill>
        <p:spPr>
          <a:xfrm>
            <a:off x="3026311" y="678084"/>
            <a:ext cx="6000000" cy="1342663"/>
          </a:xfrm>
          <a:prstGeom prst="rect">
            <a:avLst/>
          </a:prstGeom>
        </p:spPr>
      </p:pic>
      <p:sp>
        <p:nvSpPr>
          <p:cNvPr id="11" name="文本框 8">
            <a:extLst>
              <a:ext uri="{FF2B5EF4-FFF2-40B4-BE49-F238E27FC236}">
                <a16:creationId xmlns:a16="http://schemas.microsoft.com/office/drawing/2014/main" id="{7F3183E7-37E4-B6C7-1146-9A970B3AEA20}"/>
              </a:ext>
            </a:extLst>
          </p:cNvPr>
          <p:cNvSpPr txBox="1"/>
          <p:nvPr/>
        </p:nvSpPr>
        <p:spPr>
          <a:xfrm>
            <a:off x="4476751" y="1241265"/>
            <a:ext cx="3114238"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Yêu</a:t>
            </a:r>
            <a:r>
              <a:rPr lang="en-US" altLang="zh-CN" sz="3200" b="1" dirty="0">
                <a:solidFill>
                  <a:srgbClr val="FBDC9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cầu</a:t>
            </a:r>
            <a:r>
              <a:rPr lang="en-US" altLang="zh-CN" sz="3200" b="1" dirty="0">
                <a:solidFill>
                  <a:srgbClr val="FBDC9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cần</a:t>
            </a:r>
            <a:r>
              <a:rPr lang="en-US" altLang="zh-CN" sz="3200" b="1" dirty="0">
                <a:solidFill>
                  <a:srgbClr val="FBDC9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đạt</a:t>
            </a:r>
            <a:endParaRPr kumimoji="0" lang="zh-CN" altLang="en-US" sz="3200" b="1" i="0" u="none" strike="noStrike" kern="1200" cap="none" spc="0" normalizeH="0" noProof="0" dirty="0">
              <a:ln>
                <a:noFill/>
              </a:ln>
              <a:solidFill>
                <a:srgbClr val="FBDC9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71538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7BD6D9A-013C-285E-835F-D3F18A6F36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164" b="15105"/>
          <a:stretch/>
        </p:blipFill>
        <p:spPr>
          <a:xfrm>
            <a:off x="-1" y="-267101"/>
            <a:ext cx="11515725" cy="7536581"/>
          </a:xfrm>
          <a:prstGeom prst="rect">
            <a:avLst/>
          </a:prstGeom>
        </p:spPr>
      </p:pic>
      <p:pic>
        <p:nvPicPr>
          <p:cNvPr id="6" name="Picture 5">
            <a:extLst>
              <a:ext uri="{FF2B5EF4-FFF2-40B4-BE49-F238E27FC236}">
                <a16:creationId xmlns:a16="http://schemas.microsoft.com/office/drawing/2014/main" id="{79D0971B-4CBD-0BE2-ACDC-446B6102024C}"/>
              </a:ext>
            </a:extLst>
          </p:cNvPr>
          <p:cNvPicPr>
            <a:picLocks noChangeAspect="1"/>
          </p:cNvPicPr>
          <p:nvPr/>
        </p:nvPicPr>
        <p:blipFill rotWithShape="1">
          <a:blip r:embed="rId5"/>
          <a:srcRect l="6094" t="9293" r="8047" b="14811"/>
          <a:stretch/>
        </p:blipFill>
        <p:spPr>
          <a:xfrm>
            <a:off x="3560335" y="3218266"/>
            <a:ext cx="6027924" cy="2487359"/>
          </a:xfrm>
          <a:prstGeom prst="rect">
            <a:avLst/>
          </a:prstGeom>
          <a:effectLst>
            <a:glow rad="228600">
              <a:srgbClr val="5FE0FF">
                <a:satMod val="175000"/>
                <a:alpha val="40000"/>
              </a:srgbClr>
            </a:glow>
          </a:effectLst>
        </p:spPr>
      </p:pic>
      <p:pic>
        <p:nvPicPr>
          <p:cNvPr id="7" name="Picture 6">
            <a:extLst>
              <a:ext uri="{FF2B5EF4-FFF2-40B4-BE49-F238E27FC236}">
                <a16:creationId xmlns:a16="http://schemas.microsoft.com/office/drawing/2014/main" id="{B9C05D49-20FE-DDC3-4D05-F9C43D3B8D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215" y="3058811"/>
            <a:ext cx="2809911" cy="2351390"/>
          </a:xfrm>
          <a:prstGeom prst="rect">
            <a:avLst/>
          </a:prstGeom>
        </p:spPr>
      </p:pic>
    </p:spTree>
    <p:extLst>
      <p:ext uri="{BB962C8B-B14F-4D97-AF65-F5344CB8AC3E}">
        <p14:creationId xmlns:p14="http://schemas.microsoft.com/office/powerpoint/2010/main" val="2910573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a:extLst>
              <a:ext uri="{FF2B5EF4-FFF2-40B4-BE49-F238E27FC236}">
                <a16:creationId xmlns:a16="http://schemas.microsoft.com/office/drawing/2014/main" id="{512433C5-AC65-347C-661B-DB351FFF16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sp>
        <p:nvSpPr>
          <p:cNvPr id="4" name="Rectangle 3">
            <a:extLst>
              <a:ext uri="{FF2B5EF4-FFF2-40B4-BE49-F238E27FC236}">
                <a16:creationId xmlns:a16="http://schemas.microsoft.com/office/drawing/2014/main" id="{CDC5DE72-A7E3-9C4F-894D-D0CC20A3BFE3}"/>
              </a:ext>
            </a:extLst>
          </p:cNvPr>
          <p:cNvSpPr/>
          <p:nvPr/>
        </p:nvSpPr>
        <p:spPr>
          <a:xfrm>
            <a:off x="2177551" y="496197"/>
            <a:ext cx="7817848" cy="830997"/>
          </a:xfrm>
          <a:prstGeom prst="rect">
            <a:avLst/>
          </a:prstGeom>
          <a:noFill/>
        </p:spPr>
        <p:txBody>
          <a:bodyPr wrap="square" lIns="91440" tIns="45720" rIns="91440" bIns="45720">
            <a:spAutoFit/>
          </a:bodyPr>
          <a:lstStyle/>
          <a:p>
            <a:pPr algn="ctr">
              <a:defRPr/>
            </a:pP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Lắng</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nghe</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đọc</a:t>
            </a:r>
            <a:r>
              <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 </a:t>
            </a:r>
            <a:r>
              <a:rPr lang="en-US" sz="4800" b="1"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rPr>
              <a:t>mẫu</a:t>
            </a:r>
            <a:endParaRPr lang="en-US" sz="4800" b="1"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28">
            <a:extLst>
              <a:ext uri="{FF2B5EF4-FFF2-40B4-BE49-F238E27FC236}">
                <a16:creationId xmlns:a16="http://schemas.microsoft.com/office/drawing/2014/main" id="{96FABF0F-B585-A508-6EA8-1F24AA9CF48C}"/>
              </a:ext>
            </a:extLst>
          </p:cNvPr>
          <p:cNvSpPr txBox="1"/>
          <p:nvPr/>
        </p:nvSpPr>
        <p:spPr>
          <a:xfrm>
            <a:off x="4453173" y="4843402"/>
            <a:ext cx="3062569" cy="2014597"/>
          </a:xfrm>
          <a:prstGeom prst="cloud">
            <a:avLst/>
          </a:prstGeom>
          <a:solidFill>
            <a:srgbClr val="70AD47">
              <a:lumMod val="60000"/>
              <a:lumOff val="40000"/>
            </a:srgbClr>
          </a:solidFill>
          <a:ln>
            <a:solidFill>
              <a:srgbClr val="C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MẮT DÕI</a:t>
            </a:r>
            <a:endParaRPr kumimoji="0" lang="zh-CN" altLang="en-US" sz="4000" b="1" i="0" u="none" strike="noStrike" kern="0" cap="none" spc="0" normalizeH="0" baseline="0" noProof="0" dirty="0">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8" name="TextBox 28">
            <a:extLst>
              <a:ext uri="{FF2B5EF4-FFF2-40B4-BE49-F238E27FC236}">
                <a16:creationId xmlns:a16="http://schemas.microsoft.com/office/drawing/2014/main" id="{D510147A-7DF0-E93F-E3A4-8182C4C7836C}"/>
              </a:ext>
            </a:extLst>
          </p:cNvPr>
          <p:cNvSpPr txBox="1"/>
          <p:nvPr/>
        </p:nvSpPr>
        <p:spPr>
          <a:xfrm>
            <a:off x="8264626" y="1684254"/>
            <a:ext cx="3161025" cy="2014597"/>
          </a:xfrm>
          <a:prstGeom prst="cloud">
            <a:avLst/>
          </a:prstGeom>
          <a:solidFill>
            <a:srgbClr val="FFE2AF"/>
          </a:solidFill>
        </p:spPr>
        <p:txBody>
          <a:bodyPr wrap="square" rtlCol="0">
            <a:spAutoFit/>
          </a:bodyPr>
          <a:lstStyle/>
          <a:p>
            <a:pPr algn="ctr">
              <a:defRPr/>
            </a:pPr>
            <a:r>
              <a:rPr lang="en-US" altLang="zh-CN" sz="4000" b="1" kern="0" dirty="0">
                <a:solidFill>
                  <a:prstClr val="black"/>
                </a:solidFill>
                <a:latin typeface="Cambria" panose="02040503050406030204" pitchFamily="18" charset="0"/>
                <a:ea typeface="Cambria" panose="02040503050406030204" pitchFamily="18" charset="0"/>
                <a:cs typeface="Arial-Rounded" panose="020B0500000000000000" pitchFamily="34" charset="0"/>
              </a:rPr>
              <a:t>TAI NGHE</a:t>
            </a:r>
            <a:endParaRPr lang="zh-CN" altLang="en-US" sz="4000" b="1" kern="0" dirty="0">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9" name="TextBox 28">
            <a:extLst>
              <a:ext uri="{FF2B5EF4-FFF2-40B4-BE49-F238E27FC236}">
                <a16:creationId xmlns:a16="http://schemas.microsoft.com/office/drawing/2014/main" id="{643B3A6C-1163-6B6A-85E2-077D5867F055}"/>
              </a:ext>
            </a:extLst>
          </p:cNvPr>
          <p:cNvSpPr txBox="1"/>
          <p:nvPr/>
        </p:nvSpPr>
        <p:spPr>
          <a:xfrm>
            <a:off x="1316621" y="1806525"/>
            <a:ext cx="2313101" cy="2014597"/>
          </a:xfrm>
          <a:prstGeom prst="cloud">
            <a:avLst/>
          </a:prstGeom>
          <a:solidFill>
            <a:srgbClr val="FFFF00"/>
          </a:solidFill>
        </p:spPr>
        <p:txBody>
          <a:bodyPr wrap="square" rtlCol="0">
            <a:spAutoFit/>
          </a:bodyPr>
          <a:lstStyle/>
          <a:p>
            <a:pPr algn="ctr">
              <a:defRPr/>
            </a:pPr>
            <a:r>
              <a:rPr lang="en-US" altLang="zh-CN" sz="4000" b="1" kern="0" dirty="0">
                <a:solidFill>
                  <a:prstClr val="black"/>
                </a:solidFill>
                <a:latin typeface="Cambria" panose="02040503050406030204" pitchFamily="18" charset="0"/>
                <a:ea typeface="Cambria" panose="02040503050406030204" pitchFamily="18" charset="0"/>
                <a:cs typeface="Arial-Rounded" panose="020B0500000000000000" pitchFamily="34" charset="0"/>
              </a:rPr>
              <a:t>TAY DÒ</a:t>
            </a:r>
            <a:endParaRPr lang="zh-CN" altLang="en-US" sz="4000" b="1" kern="0" dirty="0">
              <a:solidFill>
                <a:prstClr val="black"/>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10" name="Picture 4" descr="Check out Arrow icon created by 4B Icons | Graphic design posters, Mini  drawings, Desktop wallpaper art">
            <a:extLst>
              <a:ext uri="{FF2B5EF4-FFF2-40B4-BE49-F238E27FC236}">
                <a16:creationId xmlns:a16="http://schemas.microsoft.com/office/drawing/2014/main" id="{29407620-65E5-34F8-A2FD-D9507CEBE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63804916-153D-6A8D-B5B7-D6BCD4094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heck out Arrow icon created by 4B Icons | Graphic design posters, Mini  drawings, Desktop wallpaper art">
            <a:extLst>
              <a:ext uri="{FF2B5EF4-FFF2-40B4-BE49-F238E27FC236}">
                <a16:creationId xmlns:a16="http://schemas.microsoft.com/office/drawing/2014/main" id="{00E98461-0D99-2DEF-1EB4-E5D30FF51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B68068B-73CF-C94A-6EB8-EB3DE027992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823" b="89922" l="10000" r="90000">
                        <a14:foregroundMark x1="45400" y1="12542" x2="51900" y2="42329"/>
                        <a14:foregroundMark x1="51900" y1="42329" x2="51900" y2="42329"/>
                        <a14:foregroundMark x1="52100" y1="11646" x2="55300" y2="23180"/>
                        <a14:foregroundMark x1="48800" y1="22060" x2="52700" y2="22284"/>
                        <a14:foregroundMark x1="48900" y1="66293" x2="50800" y2="67301"/>
                        <a14:foregroundMark x1="44100" y1="52968" x2="43000" y2="61478"/>
                        <a14:foregroundMark x1="56900" y1="53527" x2="58100" y2="62710"/>
                        <a14:foregroundMark x1="58200" y1="62486" x2="59200" y2="63942"/>
                        <a14:foregroundMark x1="61000" y1="38074" x2="61000" y2="38074"/>
                        <a14:foregroundMark x1="48200" y1="5823" x2="52700" y2="6495"/>
                        <a14:foregroundMark x1="42100" y1="66293" x2="42100" y2="66293"/>
                        <a14:foregroundMark x1="59200" y1="66629" x2="59200" y2="66629"/>
                        <a14:foregroundMark x1="42100" y1="68085" x2="42100" y2="68085"/>
                        <a14:foregroundMark x1="41100" y1="29003" x2="43600" y2="29787"/>
                        <a14:foregroundMark x1="57900" y1="30011" x2="59200" y2="29339"/>
                        <a14:backgroundMark x1="28900" y1="48376" x2="39300" y2="76484"/>
                        <a14:backgroundMark x1="42200" y1="52296" x2="42339" y2="53304"/>
                        <a14:backgroundMark x1="60284" y1="63145" x2="60900" y2="66069"/>
                        <a14:backgroundMark x1="59208" y1="58034" x2="60060" y2="62079"/>
                        <a14:backgroundMark x1="57500" y1="52744" x2="57575" y2="53418"/>
                        <a14:backgroundMark x1="31600" y1="68533" x2="66500" y2="83203"/>
                        <a14:backgroundMark x1="66500" y1="83203" x2="76900" y2="84546"/>
                        <a14:backgroundMark x1="29600" y1="75252" x2="69600" y2="77940"/>
                        <a14:backgroundMark x1="41390" y1="68085" x2="58400" y2="73908"/>
                        <a14:backgroundMark x1="39100" y1="67301" x2="41390" y2="68085"/>
                      </a14:backgroundRemoval>
                    </a14:imgEffect>
                  </a14:imgLayer>
                </a14:imgProps>
              </a:ext>
              <a:ext uri="{28A0092B-C50C-407E-A947-70E740481C1C}">
                <a14:useLocalDpi xmlns:a14="http://schemas.microsoft.com/office/drawing/2010/main" val="0"/>
              </a:ext>
            </a:extLst>
          </a:blip>
          <a:srcRect l="19551" t="3334" r="30144" b="52235"/>
          <a:stretch/>
        </p:blipFill>
        <p:spPr>
          <a:xfrm>
            <a:off x="3618780" y="1349616"/>
            <a:ext cx="3712779" cy="2928414"/>
          </a:xfrm>
          <a:prstGeom prst="rect">
            <a:avLst/>
          </a:prstGeom>
        </p:spPr>
      </p:pic>
    </p:spTree>
    <p:extLst>
      <p:ext uri="{BB962C8B-B14F-4D97-AF65-F5344CB8AC3E}">
        <p14:creationId xmlns:p14="http://schemas.microsoft.com/office/powerpoint/2010/main" val="1926058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0.7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animEffect transition="in" filter="fade">
                                      <p:cBhvr>
                                        <p:cTn id="20" dur="500"/>
                                        <p:tgtEl>
                                          <p:spTgt spid="5"/>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ppt_w*0.7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Effect transition="in" filter="fade">
                                      <p:cBhvr>
                                        <p:cTn id="29" dur="500"/>
                                        <p:tgtEl>
                                          <p:spTgt spid="8"/>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algn="ctr"/>
            <a:r>
              <a:rPr lang="vi-VN" sz="2400" b="1" i="0"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BÁC SĨ Y-ÉC-XANH</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Bà khách thổ lộ nỗi băn khoăn của mình:</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Y-éc-xanh kính mến, ông quên nước Pháp rồi ư? Ông định ở đây suốt đời sao? </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Y-éc-xanh lặng yên nhìn khách, hai bàn tay đan vào nhau, đặt trên đầu gối.</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Tôi là người Pháp. Mãi mãi tôi là công dân Pháp. Người ta không thể nào sống mà không có Tổ quốc.</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Ngừng một chút, ông tiếp:</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algn="just"/>
            <a:r>
              <a:rPr lang="en-US"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a:t>
            </a: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Hai người cùng im lặng. Họ nghe rõ tiếng biển thở dài, đổ nhẹ những con sóng thủy tinh vỡ vụn trên bờ cát.</a:t>
            </a:r>
          </a:p>
          <a:p>
            <a:pPr algn="r"/>
            <a:r>
              <a:rPr lang="vi-VN" sz="2100" b="1" i="0" dirty="0">
                <a:solidFill>
                  <a:srgbClr val="002060"/>
                </a:solidFill>
                <a:effectLst/>
                <a:latin typeface="Cambria" panose="02040503050406030204" pitchFamily="18" charset="0"/>
                <a:ea typeface="Cambria" panose="02040503050406030204" pitchFamily="18" charset="0"/>
                <a:cs typeface="Arial-Rounded" panose="020B0500000000000000" pitchFamily="34" charset="0"/>
              </a:rPr>
              <a:t> (Theo Cao Linh Quân)</a:t>
            </a:r>
          </a:p>
        </p:txBody>
      </p:sp>
    </p:spTree>
    <p:extLst>
      <p:ext uri="{BB962C8B-B14F-4D97-AF65-F5344CB8AC3E}">
        <p14:creationId xmlns:p14="http://schemas.microsoft.com/office/powerpoint/2010/main" val="2108997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69F42-9A69-F331-06B9-781D31FB8AD8}"/>
              </a:ext>
            </a:extLst>
          </p:cNvPr>
          <p:cNvSpPr/>
          <p:nvPr/>
        </p:nvSpPr>
        <p:spPr>
          <a:xfrm>
            <a:off x="2046476" y="1052474"/>
            <a:ext cx="8078821" cy="830997"/>
          </a:xfrm>
          <a:prstGeom prst="rect">
            <a:avLst/>
          </a:prstGeom>
          <a:noFill/>
        </p:spPr>
        <p:txBody>
          <a:bodyPr wrap="square" lIns="91440" tIns="45720" rIns="91440" bIns="45720">
            <a:spAutoFit/>
          </a:bodyPr>
          <a:lstStyle/>
          <a:p>
            <a:pPr algn="ct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rPr>
              <a:t>Cùng</a:t>
            </a:r>
            <a:r>
              <a:rPr lang="en-US" sz="4800" b="1" dirty="0">
                <a:ln w="19050">
                  <a:solidFill>
                    <a:srgbClr val="57091A"/>
                  </a:solidFill>
                </a:ln>
                <a:solidFill>
                  <a:srgbClr val="EA3259"/>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rPr>
              <a:t> chia </a:t>
            </a: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rPr>
              <a:t>đoạn</a:t>
            </a:r>
            <a:endParaRPr lang="vi-VN" sz="4800" b="1" dirty="0">
              <a:ln w="19050">
                <a:solidFill>
                  <a:srgbClr val="57091A"/>
                </a:solidFill>
              </a:ln>
              <a:solidFill>
                <a:srgbClr val="EA3259"/>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Rounded" panose="020B0500000000000000" pitchFamily="34" charset="0"/>
            </a:endParaRPr>
          </a:p>
        </p:txBody>
      </p:sp>
      <p:pic>
        <p:nvPicPr>
          <p:cNvPr id="3" name="图片 20">
            <a:extLst>
              <a:ext uri="{FF2B5EF4-FFF2-40B4-BE49-F238E27FC236}">
                <a16:creationId xmlns:a16="http://schemas.microsoft.com/office/drawing/2014/main" id="{526D1AC8-A220-4C45-E32B-23DB58689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1904366"/>
            <a:ext cx="588524" cy="966012"/>
          </a:xfrm>
          <a:prstGeom prst="rect">
            <a:avLst/>
          </a:prstGeom>
        </p:spPr>
      </p:pic>
      <p:sp>
        <p:nvSpPr>
          <p:cNvPr id="5" name="TextBox 4">
            <a:extLst>
              <a:ext uri="{FF2B5EF4-FFF2-40B4-BE49-F238E27FC236}">
                <a16:creationId xmlns:a16="http://schemas.microsoft.com/office/drawing/2014/main" id="{ADBA0CAC-84CD-5025-17C3-285C7136F71E}"/>
              </a:ext>
            </a:extLst>
          </p:cNvPr>
          <p:cNvSpPr txBox="1"/>
          <p:nvPr/>
        </p:nvSpPr>
        <p:spPr>
          <a:xfrm>
            <a:off x="943462" y="5246813"/>
            <a:ext cx="10131274"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Cambria" panose="02040503050406030204" pitchFamily="18" charset="0"/>
                <a:ea typeface="Cambria" panose="02040503050406030204" pitchFamily="18" charset="0"/>
                <a:cs typeface="Arial-Rounded" panose="020B0500000000000000" pitchFamily="34" charset="0"/>
              </a:rPr>
              <a:t>Đoạn 4: Còn lại.</a:t>
            </a:r>
          </a:p>
        </p:txBody>
      </p:sp>
      <p:sp>
        <p:nvSpPr>
          <p:cNvPr id="8" name="TextBox 7">
            <a:extLst>
              <a:ext uri="{FF2B5EF4-FFF2-40B4-BE49-F238E27FC236}">
                <a16:creationId xmlns:a16="http://schemas.microsoft.com/office/drawing/2014/main" id="{E372A120-DEBA-66FC-81AF-76582EA98D09}"/>
              </a:ext>
            </a:extLst>
          </p:cNvPr>
          <p:cNvSpPr txBox="1"/>
          <p:nvPr/>
        </p:nvSpPr>
        <p:spPr>
          <a:xfrm>
            <a:off x="943461" y="2347158"/>
            <a:ext cx="9334013"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Cambria" panose="02040503050406030204" pitchFamily="18" charset="0"/>
                <a:ea typeface="Cambria" panose="02040503050406030204" pitchFamily="18" charset="0"/>
                <a:cs typeface="Arial-Rounded" panose="020B0500000000000000" pitchFamily="34" charset="0"/>
              </a:rPr>
              <a:t>Đoạn 1: Từ đầu đến những bệnh nhiệt đới.</a:t>
            </a:r>
          </a:p>
        </p:txBody>
      </p:sp>
      <p:sp>
        <p:nvSpPr>
          <p:cNvPr id="9" name="TextBox 8">
            <a:extLst>
              <a:ext uri="{FF2B5EF4-FFF2-40B4-BE49-F238E27FC236}">
                <a16:creationId xmlns:a16="http://schemas.microsoft.com/office/drawing/2014/main" id="{86EFA5CE-4229-D51A-2EAF-E48C680B1AF5}"/>
              </a:ext>
            </a:extLst>
          </p:cNvPr>
          <p:cNvSpPr txBox="1"/>
          <p:nvPr/>
        </p:nvSpPr>
        <p:spPr>
          <a:xfrm>
            <a:off x="943462" y="33361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Cambria" panose="02040503050406030204" pitchFamily="18" charset="0"/>
                <a:ea typeface="Cambria" panose="02040503050406030204" pitchFamily="18" charset="0"/>
                <a:cs typeface="Arial-Rounded" panose="020B0500000000000000" pitchFamily="34" charset="0"/>
              </a:rPr>
              <a:t>Đoạn 2: Tiếp theo cho đến làm bà chú ý.</a:t>
            </a:r>
          </a:p>
        </p:txBody>
      </p:sp>
      <p:sp>
        <p:nvSpPr>
          <p:cNvPr id="10" name="TextBox 9">
            <a:extLst>
              <a:ext uri="{FF2B5EF4-FFF2-40B4-BE49-F238E27FC236}">
                <a16:creationId xmlns:a16="http://schemas.microsoft.com/office/drawing/2014/main" id="{9D872788-03E1-C5CB-7C1C-FF195B3D89B8}"/>
              </a:ext>
            </a:extLst>
          </p:cNvPr>
          <p:cNvSpPr txBox="1"/>
          <p:nvPr/>
        </p:nvSpPr>
        <p:spPr>
          <a:xfrm>
            <a:off x="943462" y="43180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Cambria" panose="02040503050406030204" pitchFamily="18" charset="0"/>
                <a:ea typeface="Cambria" panose="02040503050406030204" pitchFamily="18" charset="0"/>
                <a:cs typeface="Arial-Rounded" panose="020B0500000000000000" pitchFamily="34" charset="0"/>
              </a:rPr>
              <a:t>Đoạn 3: Tiếp theo cho đến không có tổ quốc</a:t>
            </a:r>
            <a:endParaRPr lang="en-US" altLang="en-US" sz="33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1" name="图片 20">
            <a:extLst>
              <a:ext uri="{FF2B5EF4-FFF2-40B4-BE49-F238E27FC236}">
                <a16:creationId xmlns:a16="http://schemas.microsoft.com/office/drawing/2014/main" id="{9E5D88BC-07F5-4E5D-5D7D-57F059339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2867779"/>
            <a:ext cx="588524" cy="966012"/>
          </a:xfrm>
          <a:prstGeom prst="rect">
            <a:avLst/>
          </a:prstGeom>
        </p:spPr>
      </p:pic>
      <p:pic>
        <p:nvPicPr>
          <p:cNvPr id="12" name="图片 20">
            <a:extLst>
              <a:ext uri="{FF2B5EF4-FFF2-40B4-BE49-F238E27FC236}">
                <a16:creationId xmlns:a16="http://schemas.microsoft.com/office/drawing/2014/main" id="{C03A387C-7981-768C-EFC4-5B1BB1D2A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3838493"/>
            <a:ext cx="588524" cy="966012"/>
          </a:xfrm>
          <a:prstGeom prst="rect">
            <a:avLst/>
          </a:prstGeom>
        </p:spPr>
      </p:pic>
      <p:pic>
        <p:nvPicPr>
          <p:cNvPr id="13" name="图片 20">
            <a:extLst>
              <a:ext uri="{FF2B5EF4-FFF2-40B4-BE49-F238E27FC236}">
                <a16:creationId xmlns:a16="http://schemas.microsoft.com/office/drawing/2014/main" id="{C7C41067-4384-43A2-76F5-BF4843B373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74366" y="4843313"/>
            <a:ext cx="588524" cy="966012"/>
          </a:xfrm>
          <a:prstGeom prst="rect">
            <a:avLst/>
          </a:prstGeom>
        </p:spPr>
      </p:pic>
    </p:spTree>
    <p:extLst>
      <p:ext uri="{BB962C8B-B14F-4D97-AF65-F5344CB8AC3E}">
        <p14:creationId xmlns:p14="http://schemas.microsoft.com/office/powerpoint/2010/main" val="902233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47">
            <a:extLst>
              <a:ext uri="{FF2B5EF4-FFF2-40B4-BE49-F238E27FC236}">
                <a16:creationId xmlns:a16="http://schemas.microsoft.com/office/drawing/2014/main" id="{5AF53450-9593-211F-78E0-1B6965F7A83C}"/>
              </a:ext>
            </a:extLst>
          </p:cNvPr>
          <p:cNvGrpSpPr/>
          <p:nvPr/>
        </p:nvGrpSpPr>
        <p:grpSpPr>
          <a:xfrm>
            <a:off x="1762126" y="2216790"/>
            <a:ext cx="4146306" cy="1144268"/>
            <a:chOff x="3151567" y="4106353"/>
            <a:chExt cx="4182027" cy="1023787"/>
          </a:xfrm>
        </p:grpSpPr>
        <p:grpSp>
          <p:nvGrpSpPr>
            <p:cNvPr id="27" name="组合 31">
              <a:extLst>
                <a:ext uri="{FF2B5EF4-FFF2-40B4-BE49-F238E27FC236}">
                  <a16:creationId xmlns:a16="http://schemas.microsoft.com/office/drawing/2014/main" id="{1047385D-5970-EE4A-7AC8-96CC825C695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9" name="圆角矩形 32">
                <a:extLst>
                  <a:ext uri="{FF2B5EF4-FFF2-40B4-BE49-F238E27FC236}">
                    <a16:creationId xmlns:a16="http://schemas.microsoft.com/office/drawing/2014/main" id="{E87DBE8E-D630-E524-7446-C0B2FAA5E4A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30" name="圆角矩形 33">
                <a:extLst>
                  <a:ext uri="{FF2B5EF4-FFF2-40B4-BE49-F238E27FC236}">
                    <a16:creationId xmlns:a16="http://schemas.microsoft.com/office/drawing/2014/main" id="{462D655F-452F-3086-B4EB-0849C8CDB64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8" name="文本框 41">
              <a:extLst>
                <a:ext uri="{FF2B5EF4-FFF2-40B4-BE49-F238E27FC236}">
                  <a16:creationId xmlns:a16="http://schemas.microsoft.com/office/drawing/2014/main" id="{F6899DA7-44A6-4ABB-E213-C7F5BD72165A}"/>
                </a:ext>
              </a:extLst>
            </p:cNvPr>
            <p:cNvSpPr txBox="1"/>
            <p:nvPr/>
          </p:nvSpPr>
          <p:spPr>
            <a:xfrm>
              <a:off x="3975651" y="4338604"/>
              <a:ext cx="2533869" cy="633352"/>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nl-NL" sz="4000" b="1" dirty="0">
                  <a:effectLst/>
                  <a:latin typeface="Cambria" panose="02040503050406030204" pitchFamily="18" charset="0"/>
                  <a:ea typeface="Cambria" panose="02040503050406030204" pitchFamily="18" charset="0"/>
                </a:rPr>
                <a:t>Y-éc-xanh</a:t>
              </a:r>
              <a:endParaRPr kumimoji="0" lang="en-US"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31" name="组合 47">
            <a:extLst>
              <a:ext uri="{FF2B5EF4-FFF2-40B4-BE49-F238E27FC236}">
                <a16:creationId xmlns:a16="http://schemas.microsoft.com/office/drawing/2014/main" id="{56852A8C-9311-21CC-7C80-CBC1C72ADB65}"/>
              </a:ext>
            </a:extLst>
          </p:cNvPr>
          <p:cNvGrpSpPr/>
          <p:nvPr/>
        </p:nvGrpSpPr>
        <p:grpSpPr>
          <a:xfrm>
            <a:off x="7137990" y="2300699"/>
            <a:ext cx="4158659" cy="997675"/>
            <a:chOff x="3151568" y="4106352"/>
            <a:chExt cx="2774950" cy="892629"/>
          </a:xfrm>
        </p:grpSpPr>
        <p:grpSp>
          <p:nvGrpSpPr>
            <p:cNvPr id="32" name="组合 31">
              <a:extLst>
                <a:ext uri="{FF2B5EF4-FFF2-40B4-BE49-F238E27FC236}">
                  <a16:creationId xmlns:a16="http://schemas.microsoft.com/office/drawing/2014/main" id="{AF5EF5E9-43CC-191C-698E-49921B969634}"/>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4" name="圆角矩形 32">
                <a:extLst>
                  <a:ext uri="{FF2B5EF4-FFF2-40B4-BE49-F238E27FC236}">
                    <a16:creationId xmlns:a16="http://schemas.microsoft.com/office/drawing/2014/main" id="{406FD709-63F1-C2B7-6ED8-A86A7119E62D}"/>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5" name="圆角矩形 33">
                <a:extLst>
                  <a:ext uri="{FF2B5EF4-FFF2-40B4-BE49-F238E27FC236}">
                    <a16:creationId xmlns:a16="http://schemas.microsoft.com/office/drawing/2014/main" id="{96B65C4F-CD1B-5DEA-F5BB-A4199A7E2F10}"/>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3" name="文本框 41">
              <a:extLst>
                <a:ext uri="{FF2B5EF4-FFF2-40B4-BE49-F238E27FC236}">
                  <a16:creationId xmlns:a16="http://schemas.microsoft.com/office/drawing/2014/main" id="{DC9B1128-243A-9900-111F-65B8237E29BA}"/>
                </a:ext>
              </a:extLst>
            </p:cNvPr>
            <p:cNvSpPr txBox="1"/>
            <p:nvPr/>
          </p:nvSpPr>
          <p:spPr>
            <a:xfrm>
              <a:off x="4221897" y="4258601"/>
              <a:ext cx="67622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sờn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6" name="组合 47">
            <a:extLst>
              <a:ext uri="{FF2B5EF4-FFF2-40B4-BE49-F238E27FC236}">
                <a16:creationId xmlns:a16="http://schemas.microsoft.com/office/drawing/2014/main" id="{A77BA2B0-9B2D-0E82-A0A3-303C74D48462}"/>
              </a:ext>
            </a:extLst>
          </p:cNvPr>
          <p:cNvGrpSpPr/>
          <p:nvPr/>
        </p:nvGrpSpPr>
        <p:grpSpPr>
          <a:xfrm>
            <a:off x="7065855" y="4262171"/>
            <a:ext cx="4373670" cy="997675"/>
            <a:chOff x="3151568" y="4106352"/>
            <a:chExt cx="2774950" cy="892629"/>
          </a:xfrm>
        </p:grpSpPr>
        <p:grpSp>
          <p:nvGrpSpPr>
            <p:cNvPr id="37" name="组合 31">
              <a:extLst>
                <a:ext uri="{FF2B5EF4-FFF2-40B4-BE49-F238E27FC236}">
                  <a16:creationId xmlns:a16="http://schemas.microsoft.com/office/drawing/2014/main" id="{0158FA81-C14C-6D9F-F029-89B32259692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4723CA22-A1C1-678E-8E77-B46560729F9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0" name="圆角矩形 33">
                <a:extLst>
                  <a:ext uri="{FF2B5EF4-FFF2-40B4-BE49-F238E27FC236}">
                    <a16:creationId xmlns:a16="http://schemas.microsoft.com/office/drawing/2014/main" id="{D09A18A6-0CC8-809E-C6DF-2BE5D18E49B7}"/>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a16="http://schemas.microsoft.com/office/drawing/2014/main" id="{539D05D3-E664-3BC9-1E3C-8CF258A53FE9}"/>
                </a:ext>
              </a:extLst>
            </p:cNvPr>
            <p:cNvSpPr txBox="1"/>
            <p:nvPr/>
          </p:nvSpPr>
          <p:spPr>
            <a:xfrm>
              <a:off x="4340737" y="4237060"/>
              <a:ext cx="54127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lẫn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1" name="组合 47">
            <a:extLst>
              <a:ext uri="{FF2B5EF4-FFF2-40B4-BE49-F238E27FC236}">
                <a16:creationId xmlns:a16="http://schemas.microsoft.com/office/drawing/2014/main" id="{12E2160C-F459-D803-23FA-753006E60071}"/>
              </a:ext>
            </a:extLst>
          </p:cNvPr>
          <p:cNvGrpSpPr/>
          <p:nvPr/>
        </p:nvGrpSpPr>
        <p:grpSpPr>
          <a:xfrm>
            <a:off x="1790700" y="4244129"/>
            <a:ext cx="3911304" cy="997675"/>
            <a:chOff x="3151568" y="4106352"/>
            <a:chExt cx="2774950" cy="892629"/>
          </a:xfrm>
        </p:grpSpPr>
        <p:grpSp>
          <p:nvGrpSpPr>
            <p:cNvPr id="42" name="组合 31">
              <a:extLst>
                <a:ext uri="{FF2B5EF4-FFF2-40B4-BE49-F238E27FC236}">
                  <a16:creationId xmlns:a16="http://schemas.microsoft.com/office/drawing/2014/main" id="{F4795049-3947-8BB0-33E3-721DD3A4C4F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17BCB065-B6CA-D612-BAB0-E4A92F0B36A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a16="http://schemas.microsoft.com/office/drawing/2014/main" id="{9BBE40BC-CBCE-8F04-D94C-A00E324312F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a16="http://schemas.microsoft.com/office/drawing/2014/main" id="{17FB7DBA-3196-8FEB-42CC-32C8767643B9}"/>
                </a:ext>
              </a:extLst>
            </p:cNvPr>
            <p:cNvSpPr txBox="1"/>
            <p:nvPr/>
          </p:nvSpPr>
          <p:spPr>
            <a:xfrm>
              <a:off x="4323784" y="4279671"/>
              <a:ext cx="430120"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ủ</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46" name="Picture 45">
            <a:extLst>
              <a:ext uri="{FF2B5EF4-FFF2-40B4-BE49-F238E27FC236}">
                <a16:creationId xmlns:a16="http://schemas.microsoft.com/office/drawing/2014/main" id="{FC5AA69A-BBF8-78B0-EC27-CB1BDF681DBF}"/>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651852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80">
                                          <p:stCondLst>
                                            <p:cond delay="0"/>
                                          </p:stCondLst>
                                        </p:cTn>
                                        <p:tgtEl>
                                          <p:spTgt spid="41"/>
                                        </p:tgtEl>
                                      </p:cBhvr>
                                    </p:animEffect>
                                    <p:anim calcmode="lin" valueType="num">
                                      <p:cBhvr>
                                        <p:cTn id="3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6" dur="26">
                                          <p:stCondLst>
                                            <p:cond delay="650"/>
                                          </p:stCondLst>
                                        </p:cTn>
                                        <p:tgtEl>
                                          <p:spTgt spid="41"/>
                                        </p:tgtEl>
                                      </p:cBhvr>
                                      <p:to x="100000" y="60000"/>
                                    </p:animScale>
                                    <p:animScale>
                                      <p:cBhvr>
                                        <p:cTn id="37" dur="166" decel="50000">
                                          <p:stCondLst>
                                            <p:cond delay="676"/>
                                          </p:stCondLst>
                                        </p:cTn>
                                        <p:tgtEl>
                                          <p:spTgt spid="41"/>
                                        </p:tgtEl>
                                      </p:cBhvr>
                                      <p:to x="100000" y="100000"/>
                                    </p:animScale>
                                    <p:animScale>
                                      <p:cBhvr>
                                        <p:cTn id="38" dur="26">
                                          <p:stCondLst>
                                            <p:cond delay="1312"/>
                                          </p:stCondLst>
                                        </p:cTn>
                                        <p:tgtEl>
                                          <p:spTgt spid="41"/>
                                        </p:tgtEl>
                                      </p:cBhvr>
                                      <p:to x="100000" y="80000"/>
                                    </p:animScale>
                                    <p:animScale>
                                      <p:cBhvr>
                                        <p:cTn id="39" dur="166" decel="50000">
                                          <p:stCondLst>
                                            <p:cond delay="1338"/>
                                          </p:stCondLst>
                                        </p:cTn>
                                        <p:tgtEl>
                                          <p:spTgt spid="41"/>
                                        </p:tgtEl>
                                      </p:cBhvr>
                                      <p:to x="100000" y="100000"/>
                                    </p:animScale>
                                    <p:animScale>
                                      <p:cBhvr>
                                        <p:cTn id="40" dur="26">
                                          <p:stCondLst>
                                            <p:cond delay="1642"/>
                                          </p:stCondLst>
                                        </p:cTn>
                                        <p:tgtEl>
                                          <p:spTgt spid="41"/>
                                        </p:tgtEl>
                                      </p:cBhvr>
                                      <p:to x="100000" y="90000"/>
                                    </p:animScale>
                                    <p:animScale>
                                      <p:cBhvr>
                                        <p:cTn id="41" dur="166" decel="50000">
                                          <p:stCondLst>
                                            <p:cond delay="1668"/>
                                          </p:stCondLst>
                                        </p:cTn>
                                        <p:tgtEl>
                                          <p:spTgt spid="41"/>
                                        </p:tgtEl>
                                      </p:cBhvr>
                                      <p:to x="100000" y="100000"/>
                                    </p:animScale>
                                    <p:animScale>
                                      <p:cBhvr>
                                        <p:cTn id="42" dur="26">
                                          <p:stCondLst>
                                            <p:cond delay="1808"/>
                                          </p:stCondLst>
                                        </p:cTn>
                                        <p:tgtEl>
                                          <p:spTgt spid="41"/>
                                        </p:tgtEl>
                                      </p:cBhvr>
                                      <p:to x="100000" y="95000"/>
                                    </p:animScale>
                                    <p:animScale>
                                      <p:cBhvr>
                                        <p:cTn id="43" dur="166" decel="50000">
                                          <p:stCondLst>
                                            <p:cond delay="1834"/>
                                          </p:stCondLst>
                                        </p:cTn>
                                        <p:tgtEl>
                                          <p:spTgt spid="4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80">
                                          <p:stCondLst>
                                            <p:cond delay="0"/>
                                          </p:stCondLst>
                                        </p:cTn>
                                        <p:tgtEl>
                                          <p:spTgt spid="31"/>
                                        </p:tgtEl>
                                      </p:cBhvr>
                                    </p:animEffect>
                                    <p:anim calcmode="lin" valueType="num">
                                      <p:cBhvr>
                                        <p:cTn id="4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4" dur="26">
                                          <p:stCondLst>
                                            <p:cond delay="650"/>
                                          </p:stCondLst>
                                        </p:cTn>
                                        <p:tgtEl>
                                          <p:spTgt spid="31"/>
                                        </p:tgtEl>
                                      </p:cBhvr>
                                      <p:to x="100000" y="60000"/>
                                    </p:animScale>
                                    <p:animScale>
                                      <p:cBhvr>
                                        <p:cTn id="55" dur="166" decel="50000">
                                          <p:stCondLst>
                                            <p:cond delay="676"/>
                                          </p:stCondLst>
                                        </p:cTn>
                                        <p:tgtEl>
                                          <p:spTgt spid="31"/>
                                        </p:tgtEl>
                                      </p:cBhvr>
                                      <p:to x="100000" y="100000"/>
                                    </p:animScale>
                                    <p:animScale>
                                      <p:cBhvr>
                                        <p:cTn id="56" dur="26">
                                          <p:stCondLst>
                                            <p:cond delay="1312"/>
                                          </p:stCondLst>
                                        </p:cTn>
                                        <p:tgtEl>
                                          <p:spTgt spid="31"/>
                                        </p:tgtEl>
                                      </p:cBhvr>
                                      <p:to x="100000" y="80000"/>
                                    </p:animScale>
                                    <p:animScale>
                                      <p:cBhvr>
                                        <p:cTn id="57" dur="166" decel="50000">
                                          <p:stCondLst>
                                            <p:cond delay="1338"/>
                                          </p:stCondLst>
                                        </p:cTn>
                                        <p:tgtEl>
                                          <p:spTgt spid="31"/>
                                        </p:tgtEl>
                                      </p:cBhvr>
                                      <p:to x="100000" y="100000"/>
                                    </p:animScale>
                                    <p:animScale>
                                      <p:cBhvr>
                                        <p:cTn id="58" dur="26">
                                          <p:stCondLst>
                                            <p:cond delay="1642"/>
                                          </p:stCondLst>
                                        </p:cTn>
                                        <p:tgtEl>
                                          <p:spTgt spid="31"/>
                                        </p:tgtEl>
                                      </p:cBhvr>
                                      <p:to x="100000" y="90000"/>
                                    </p:animScale>
                                    <p:animScale>
                                      <p:cBhvr>
                                        <p:cTn id="59" dur="166" decel="50000">
                                          <p:stCondLst>
                                            <p:cond delay="1668"/>
                                          </p:stCondLst>
                                        </p:cTn>
                                        <p:tgtEl>
                                          <p:spTgt spid="31"/>
                                        </p:tgtEl>
                                      </p:cBhvr>
                                      <p:to x="100000" y="100000"/>
                                    </p:animScale>
                                    <p:animScale>
                                      <p:cBhvr>
                                        <p:cTn id="60" dur="26">
                                          <p:stCondLst>
                                            <p:cond delay="1808"/>
                                          </p:stCondLst>
                                        </p:cTn>
                                        <p:tgtEl>
                                          <p:spTgt spid="31"/>
                                        </p:tgtEl>
                                      </p:cBhvr>
                                      <p:to x="100000" y="95000"/>
                                    </p:animScale>
                                    <p:animScale>
                                      <p:cBhvr>
                                        <p:cTn id="61" dur="166" decel="50000">
                                          <p:stCondLst>
                                            <p:cond delay="1834"/>
                                          </p:stCondLst>
                                        </p:cTn>
                                        <p:tgtEl>
                                          <p:spTgt spid="3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80">
                                          <p:stCondLst>
                                            <p:cond delay="0"/>
                                          </p:stCondLst>
                                        </p:cTn>
                                        <p:tgtEl>
                                          <p:spTgt spid="36"/>
                                        </p:tgtEl>
                                      </p:cBhvr>
                                    </p:animEffect>
                                    <p:anim calcmode="lin" valueType="num">
                                      <p:cBhvr>
                                        <p:cTn id="6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2" dur="26">
                                          <p:stCondLst>
                                            <p:cond delay="650"/>
                                          </p:stCondLst>
                                        </p:cTn>
                                        <p:tgtEl>
                                          <p:spTgt spid="36"/>
                                        </p:tgtEl>
                                      </p:cBhvr>
                                      <p:to x="100000" y="60000"/>
                                    </p:animScale>
                                    <p:animScale>
                                      <p:cBhvr>
                                        <p:cTn id="73" dur="166" decel="50000">
                                          <p:stCondLst>
                                            <p:cond delay="676"/>
                                          </p:stCondLst>
                                        </p:cTn>
                                        <p:tgtEl>
                                          <p:spTgt spid="36"/>
                                        </p:tgtEl>
                                      </p:cBhvr>
                                      <p:to x="100000" y="100000"/>
                                    </p:animScale>
                                    <p:animScale>
                                      <p:cBhvr>
                                        <p:cTn id="74" dur="26">
                                          <p:stCondLst>
                                            <p:cond delay="1312"/>
                                          </p:stCondLst>
                                        </p:cTn>
                                        <p:tgtEl>
                                          <p:spTgt spid="36"/>
                                        </p:tgtEl>
                                      </p:cBhvr>
                                      <p:to x="100000" y="80000"/>
                                    </p:animScale>
                                    <p:animScale>
                                      <p:cBhvr>
                                        <p:cTn id="75" dur="166" decel="50000">
                                          <p:stCondLst>
                                            <p:cond delay="1338"/>
                                          </p:stCondLst>
                                        </p:cTn>
                                        <p:tgtEl>
                                          <p:spTgt spid="36"/>
                                        </p:tgtEl>
                                      </p:cBhvr>
                                      <p:to x="100000" y="100000"/>
                                    </p:animScale>
                                    <p:animScale>
                                      <p:cBhvr>
                                        <p:cTn id="76" dur="26">
                                          <p:stCondLst>
                                            <p:cond delay="1642"/>
                                          </p:stCondLst>
                                        </p:cTn>
                                        <p:tgtEl>
                                          <p:spTgt spid="36"/>
                                        </p:tgtEl>
                                      </p:cBhvr>
                                      <p:to x="100000" y="90000"/>
                                    </p:animScale>
                                    <p:animScale>
                                      <p:cBhvr>
                                        <p:cTn id="77" dur="166" decel="50000">
                                          <p:stCondLst>
                                            <p:cond delay="1668"/>
                                          </p:stCondLst>
                                        </p:cTn>
                                        <p:tgtEl>
                                          <p:spTgt spid="36"/>
                                        </p:tgtEl>
                                      </p:cBhvr>
                                      <p:to x="100000" y="100000"/>
                                    </p:animScale>
                                    <p:animScale>
                                      <p:cBhvr>
                                        <p:cTn id="78" dur="26">
                                          <p:stCondLst>
                                            <p:cond delay="1808"/>
                                          </p:stCondLst>
                                        </p:cTn>
                                        <p:tgtEl>
                                          <p:spTgt spid="36"/>
                                        </p:tgtEl>
                                      </p:cBhvr>
                                      <p:to x="100000" y="95000"/>
                                    </p:animScale>
                                    <p:animScale>
                                      <p:cBhvr>
                                        <p:cTn id="79"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8E886-FD56-8D9D-182F-E87FE7B705AB}"/>
              </a:ext>
            </a:extLst>
          </p:cNvPr>
          <p:cNvPicPr>
            <a:picLocks noChangeAspect="1"/>
          </p:cNvPicPr>
          <p:nvPr/>
        </p:nvPicPr>
        <p:blipFill>
          <a:blip r:embed="rId3"/>
          <a:stretch>
            <a:fillRect/>
          </a:stretch>
        </p:blipFill>
        <p:spPr>
          <a:xfrm>
            <a:off x="3301829" y="304800"/>
            <a:ext cx="6864691" cy="1609483"/>
          </a:xfrm>
          <a:prstGeom prst="rect">
            <a:avLst/>
          </a:prstGeom>
        </p:spPr>
      </p:pic>
      <p:sp>
        <p:nvSpPr>
          <p:cNvPr id="4" name="TextBox 3">
            <a:extLst>
              <a:ext uri="{FF2B5EF4-FFF2-40B4-BE49-F238E27FC236}">
                <a16:creationId xmlns:a16="http://schemas.microsoft.com/office/drawing/2014/main" id="{1E394473-CC73-F6FD-BFCC-AFF9E907AE49}"/>
              </a:ext>
            </a:extLst>
          </p:cNvPr>
          <p:cNvSpPr txBox="1"/>
          <p:nvPr/>
        </p:nvSpPr>
        <p:spPr>
          <a:xfrm>
            <a:off x="491490" y="1652270"/>
            <a:ext cx="11264265" cy="3890360"/>
          </a:xfrm>
          <a:prstGeom prst="rect">
            <a:avLst/>
          </a:prstGeom>
          <a:noFill/>
        </p:spPr>
        <p:txBody>
          <a:bodyPr wrap="square" rtlCol="0">
            <a:spAutoFit/>
          </a:bodyPr>
          <a:lstStyle/>
          <a:p>
            <a:pPr algn="just">
              <a:lnSpc>
                <a:spcPct val="150000"/>
              </a:lnSpc>
            </a:pP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vi-VN" sz="2800" b="1" dirty="0">
                <a:latin typeface="Cambria" panose="02040503050406030204" pitchFamily="18" charset="0"/>
                <a:ea typeface="Cambria" panose="02040503050406030204" pitchFamily="18" charset="0"/>
                <a:cs typeface="Arial-Rounded" panose="020B0500000000000000" pitchFamily="34" charset="0"/>
              </a:rPr>
              <a:t>Bà khách</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2800" b="1" dirty="0">
                <a:latin typeface="Cambria" panose="02040503050406030204" pitchFamily="18" charset="0"/>
                <a:ea typeface="Cambria" panose="02040503050406030204" pitchFamily="18" charset="0"/>
                <a:cs typeface="Arial-Rounded" panose="020B0500000000000000" pitchFamily="34" charset="0"/>
              </a:rPr>
              <a:t>ao ước gặp bác sĩ Y-éc-xanh/phần vì ngưỡng mộ người đã tìm ra vi trùng dịch hạch,</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2800" b="1" dirty="0">
                <a:latin typeface="Cambria" panose="02040503050406030204" pitchFamily="18" charset="0"/>
                <a:ea typeface="Cambria" panose="02040503050406030204" pitchFamily="18" charset="0"/>
                <a:cs typeface="Arial-Rounded" panose="020B0500000000000000" pitchFamily="34" charset="0"/>
              </a:rPr>
              <a:t> phần vì tò mò. </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2800" b="1" dirty="0">
                <a:latin typeface="Cambria" panose="02040503050406030204" pitchFamily="18" charset="0"/>
                <a:ea typeface="Cambria" panose="02040503050406030204" pitchFamily="18" charset="0"/>
                <a:cs typeface="Arial-Rounded" panose="020B0500000000000000" pitchFamily="34" charset="0"/>
              </a:rPr>
              <a:t>Bà muốn biết điều gì </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2800" b="1" dirty="0">
                <a:latin typeface="Cambria" panose="02040503050406030204" pitchFamily="18" charset="0"/>
                <a:ea typeface="Cambria" panose="02040503050406030204" pitchFamily="18" charset="0"/>
                <a:cs typeface="Arial-Rounded" panose="020B0500000000000000" pitchFamily="34" charset="0"/>
              </a:rPr>
              <a:t>khiến ông ông chọn cuộc sống nơi góc biển chân trời này </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2800" b="1" dirty="0">
                <a:latin typeface="Cambria" panose="02040503050406030204" pitchFamily="18" charset="0"/>
                <a:ea typeface="Cambria" panose="02040503050406030204" pitchFamily="18" charset="0"/>
                <a:cs typeface="Arial-Rounded" panose="020B0500000000000000" pitchFamily="34" charset="0"/>
              </a:rPr>
              <a:t>để nghiên cứu những bệnh nhiệt đới</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en-US" sz="28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a:p>
            <a:pPr algn="just">
              <a:lnSpc>
                <a:spcPct val="150000"/>
              </a:lnSpc>
            </a:pP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vi-VN" sz="2800" b="1" dirty="0">
                <a:latin typeface="Cambria" panose="02040503050406030204" pitchFamily="18" charset="0"/>
                <a:ea typeface="Cambria" panose="02040503050406030204" pitchFamily="18" charset="0"/>
                <a:cs typeface="Arial-Rounded" panose="020B0500000000000000" pitchFamily="34" charset="0"/>
              </a:rPr>
              <a:t>Trong bộ quần áo ka ki sờn cũ</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2800" b="1" dirty="0">
                <a:latin typeface="Cambria" panose="02040503050406030204" pitchFamily="18" charset="0"/>
                <a:ea typeface="Cambria" panose="02040503050406030204" pitchFamily="18" charset="0"/>
                <a:cs typeface="Arial-Rounded" panose="020B0500000000000000" pitchFamily="34" charset="0"/>
              </a:rPr>
              <a:t>không là ủi,</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2800" b="1" dirty="0">
                <a:latin typeface="Cambria" panose="02040503050406030204" pitchFamily="18" charset="0"/>
                <a:ea typeface="Cambria" panose="02040503050406030204" pitchFamily="18" charset="0"/>
                <a:cs typeface="Arial-Rounded" panose="020B0500000000000000" pitchFamily="34" charset="0"/>
              </a:rPr>
              <a:t> trông ông /như một khách đi tàu</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2800" b="1" dirty="0">
                <a:latin typeface="Cambria" panose="02040503050406030204" pitchFamily="18" charset="0"/>
                <a:ea typeface="Cambria" panose="02040503050406030204" pitchFamily="18" charset="0"/>
                <a:cs typeface="Arial-Rounded" panose="020B0500000000000000" pitchFamily="34" charset="0"/>
              </a:rPr>
              <a:t> ngồi toa hạng ba</a:t>
            </a:r>
            <a:r>
              <a:rPr lang="vi-VN" sz="28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p:txBody>
      </p:sp>
    </p:spTree>
    <p:extLst>
      <p:ext uri="{BB962C8B-B14F-4D97-AF65-F5344CB8AC3E}">
        <p14:creationId xmlns:p14="http://schemas.microsoft.com/office/powerpoint/2010/main" val="3167825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tljglth">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1495</Words>
  <Application>Microsoft Office PowerPoint</Application>
  <PresentationFormat>Widescreen</PresentationFormat>
  <Paragraphs>115</Paragraphs>
  <Slides>24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等线</vt:lpstr>
      <vt:lpstr>Arial</vt:lpstr>
      <vt:lpstr>Arial-Rounded</vt:lpstr>
      <vt:lpstr>Calibri</vt:lpstr>
      <vt:lpstr>Cambria</vt:lpstr>
      <vt:lpstr>HP001 4 hàng</vt:lpstr>
      <vt:lpstr>Lobster</vt:lpstr>
      <vt:lpstr>Sitka Display</vt:lpstr>
      <vt:lpstr>UVN Banh Mi</vt:lpstr>
      <vt:lpstr>庞门正道标题体</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50</cp:revision>
  <dcterms:created xsi:type="dcterms:W3CDTF">2023-02-04T03:19:59Z</dcterms:created>
  <dcterms:modified xsi:type="dcterms:W3CDTF">2026-04-10T03:37:18Z</dcterms:modified>
</cp:coreProperties>
</file>