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572" r:id="rId2"/>
    <p:sldId id="265" r:id="rId3"/>
    <p:sldId id="259" r:id="rId4"/>
    <p:sldId id="303" r:id="rId5"/>
    <p:sldId id="306" r:id="rId6"/>
    <p:sldId id="266" r:id="rId7"/>
    <p:sldId id="260" r:id="rId8"/>
    <p:sldId id="267" r:id="rId9"/>
    <p:sldId id="261" r:id="rId10"/>
    <p:sldId id="284" r:id="rId11"/>
    <p:sldId id="3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3CD7C-AA1A-451F-B7C8-BBEC3E6C34EA}"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16155-BB7A-447C-ACF1-EFA5DEC06D25}" type="slidenum">
              <a:rPr lang="en-US" smtClean="0"/>
              <a:t>‹#›</a:t>
            </a:fld>
            <a:endParaRPr lang="en-US"/>
          </a:p>
        </p:txBody>
      </p:sp>
    </p:spTree>
    <p:extLst>
      <p:ext uri="{BB962C8B-B14F-4D97-AF65-F5344CB8AC3E}">
        <p14:creationId xmlns:p14="http://schemas.microsoft.com/office/powerpoint/2010/main" val="364596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audio" Target="../media/audio2.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7.png"/><Relationship Id="rId9"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21090670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1740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463201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315139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732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03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52495398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363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6970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40183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405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141532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61936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34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456982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5000">
              <a:srgbClr val="00B0F0"/>
            </a:gs>
            <a:gs pos="4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6F509C-0312-7BDB-4CDC-424CD04E9187}"/>
              </a:ext>
            </a:extLst>
          </p:cNvPr>
          <p:cNvSpPr/>
          <p:nvPr userDrawn="1"/>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82459E2-2E0D-8F5D-1BDE-5838CC967162}"/>
              </a:ext>
            </a:extLst>
          </p:cNvPr>
          <p:cNvSpPr/>
          <p:nvPr userDrawn="1"/>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19E90E7-B2ED-934C-BE7C-FCF1BA0518C3}"/>
              </a:ext>
            </a:extLst>
          </p:cNvPr>
          <p:cNvSpPr/>
          <p:nvPr userDrawn="1"/>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9AA7155-6323-41BA-E1E9-C47731272714}"/>
              </a:ext>
            </a:extLst>
          </p:cNvPr>
          <p:cNvSpPr/>
          <p:nvPr userDrawn="1"/>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EE51DC6-2FD9-E5C0-42BA-C1AC03255CCC}"/>
              </a:ext>
            </a:extLst>
          </p:cNvPr>
          <p:cNvSpPr/>
          <p:nvPr userDrawn="1"/>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47646D1-9516-0BDA-81FE-96CF70A55A03}"/>
              </a:ext>
            </a:extLst>
          </p:cNvPr>
          <p:cNvSpPr/>
          <p:nvPr userDrawn="1"/>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C75F6D-A0FC-064A-889E-D3476472BE34}"/>
              </a:ext>
            </a:extLst>
          </p:cNvPr>
          <p:cNvSpPr/>
          <p:nvPr userDrawn="1"/>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F0CE210-9C6D-44F0-9613-5CC0C75913BD}"/>
              </a:ext>
            </a:extLst>
          </p:cNvPr>
          <p:cNvSpPr/>
          <p:nvPr userDrawn="1"/>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E55C6CD-A893-711A-CF10-FDD42AEA61E3}"/>
              </a:ext>
            </a:extLst>
          </p:cNvPr>
          <p:cNvSpPr/>
          <p:nvPr userDrawn="1"/>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05F1E7C-EF4E-E89E-8C46-6AB77C51DEB2}"/>
              </a:ext>
            </a:extLst>
          </p:cNvPr>
          <p:cNvSpPr/>
          <p:nvPr userDrawn="1"/>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E4ED078-07B8-6853-8B67-39B381FEB9C3}"/>
              </a:ext>
            </a:extLst>
          </p:cNvPr>
          <p:cNvSpPr/>
          <p:nvPr userDrawn="1"/>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0F646D8-1872-C98B-B681-1C29DE17C03A}"/>
              </a:ext>
            </a:extLst>
          </p:cNvPr>
          <p:cNvSpPr/>
          <p:nvPr userDrawn="1"/>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842B4C-2231-6878-F678-46580AEC649A}"/>
              </a:ext>
            </a:extLst>
          </p:cNvPr>
          <p:cNvSpPr/>
          <p:nvPr userDrawn="1"/>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16F2B7C-93CD-A074-37AB-A72D85ACD6FB}"/>
              </a:ext>
            </a:extLst>
          </p:cNvPr>
          <p:cNvSpPr/>
          <p:nvPr userDrawn="1"/>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169284-12DF-32CB-F154-3EA6301BFE29}"/>
              </a:ext>
            </a:extLst>
          </p:cNvPr>
          <p:cNvSpPr/>
          <p:nvPr userDrawn="1"/>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893737D-C64D-DAD0-9418-280F7E708FBA}"/>
              </a:ext>
            </a:extLst>
          </p:cNvPr>
          <p:cNvSpPr/>
          <p:nvPr userDrawn="1"/>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B4D5F84-0EA6-603A-5A33-18C37E1AC811}"/>
              </a:ext>
            </a:extLst>
          </p:cNvPr>
          <p:cNvSpPr/>
          <p:nvPr userDrawn="1"/>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85E9F20-7E83-55B0-B720-5ACE95994E29}"/>
              </a:ext>
            </a:extLst>
          </p:cNvPr>
          <p:cNvSpPr/>
          <p:nvPr userDrawn="1"/>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50CF639-35FD-5B52-5898-2F9F87998C2D}"/>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CFC723A-2C84-8A04-82DD-C0474A9A27DD}"/>
              </a:ext>
            </a:extLst>
          </p:cNvPr>
          <p:cNvSpPr/>
          <p:nvPr userDrawn="1"/>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253A341-CFA0-0F33-155B-F26F531AC78F}"/>
              </a:ext>
            </a:extLst>
          </p:cNvPr>
          <p:cNvSpPr/>
          <p:nvPr userDrawn="1"/>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338C4EFE-A035-81A7-27C3-D60B29E8C463}"/>
              </a:ext>
            </a:extLst>
          </p:cNvPr>
          <p:cNvSpPr/>
          <p:nvPr userDrawn="1"/>
        </p:nvSpPr>
        <p:spPr>
          <a:xfrm>
            <a:off x="80010" y="148590"/>
            <a:ext cx="11967210" cy="652653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605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2.wdp"/><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3.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2524" r="2762"/>
          <a:stretch>
            <a:fillRect/>
          </a:stretch>
        </p:blipFill>
        <p:spPr>
          <a:xfrm>
            <a:off x="-212" y="-457200"/>
            <a:ext cx="12192212" cy="7423838"/>
          </a:xfrm>
          <a:prstGeom prst="rect">
            <a:avLst/>
          </a:prstGeom>
          <a:solidFill>
            <a:schemeClr val="bg1"/>
          </a:solidFill>
        </p:spPr>
      </p:pic>
      <p:sp>
        <p:nvSpPr>
          <p:cNvPr id="3" name="TextBox 2"/>
          <p:cNvSpPr txBox="1"/>
          <p:nvPr/>
        </p:nvSpPr>
        <p:spPr>
          <a:xfrm>
            <a:off x="2354893" y="751913"/>
            <a:ext cx="8107758" cy="461665"/>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Trường </a:t>
            </a:r>
            <a:r>
              <a:rPr lang="en-US" sz="2400" b="1" i="1" dirty="0" err="1">
                <a:solidFill>
                  <a:srgbClr val="0070C0"/>
                </a:solidFill>
                <a:latin typeface="HP001 4 hàng" panose="020B0603050302020204" pitchFamily="34" charset="0"/>
                <a:cs typeface="Times New Roman" panose="02020603050405020304" pitchFamily="18" charset="0"/>
              </a:rPr>
              <a:t>Tiểu</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học</a:t>
            </a:r>
            <a:r>
              <a:rPr lang="en-US" sz="2400" b="1" i="1" dirty="0">
                <a:solidFill>
                  <a:srgbClr val="0070C0"/>
                </a:solidFill>
                <a:latin typeface="HP001 4 hàng" panose="020B0603050302020204" pitchFamily="34" charset="0"/>
                <a:cs typeface="Times New Roman" panose="02020603050405020304" pitchFamily="18" charset="0"/>
              </a:rPr>
              <a:t> </a:t>
            </a:r>
            <a:r>
              <a:rPr lang="en-US" sz="2400" b="1" i="1" dirty="0" err="1">
                <a:solidFill>
                  <a:srgbClr val="0070C0"/>
                </a:solidFill>
                <a:latin typeface="HP001 4 hàng" panose="020B0603050302020204" pitchFamily="34" charset="0"/>
                <a:cs typeface="Times New Roman" panose="02020603050405020304" pitchFamily="18" charset="0"/>
              </a:rPr>
              <a:t>Đa</a:t>
            </a:r>
            <a:r>
              <a:rPr lang="en-US" sz="2400" b="1" i="1" dirty="0">
                <a:solidFill>
                  <a:srgbClr val="0070C0"/>
                </a:solidFill>
                <a:latin typeface="HP001 4 hàng" panose="020B0603050302020204" pitchFamily="34" charset="0"/>
                <a:cs typeface="Times New Roman" panose="02020603050405020304" pitchFamily="18" charset="0"/>
              </a:rPr>
              <a:t> Phúc</a:t>
            </a:r>
            <a:endParaRPr lang="en-US" sz="2400" b="1" dirty="0">
              <a:solidFill>
                <a:schemeClr val="tx2">
                  <a:lumMod val="50000"/>
                </a:schemeClr>
              </a:solidFill>
              <a:latin typeface="Sitka Display" pitchFamily="2" charset="0"/>
              <a:cs typeface="Times New Roman" panose="02020603050405020304" pitchFamily="18" charset="0"/>
            </a:endParaRPr>
          </a:p>
        </p:txBody>
      </p:sp>
      <p:sp>
        <p:nvSpPr>
          <p:cNvPr id="8" name="TextBox 7"/>
          <p:cNvSpPr txBox="1"/>
          <p:nvPr/>
        </p:nvSpPr>
        <p:spPr>
          <a:xfrm>
            <a:off x="2941005" y="3651325"/>
            <a:ext cx="8107758" cy="830997"/>
          </a:xfrm>
          <a:prstGeom prst="rect">
            <a:avLst/>
          </a:prstGeom>
          <a:noFill/>
        </p:spPr>
        <p:txBody>
          <a:bodyPr wrap="square" rtlCol="0">
            <a:spAutoFit/>
          </a:bodyPr>
          <a:lstStyle/>
          <a:p>
            <a:pPr algn="ctr"/>
            <a:r>
              <a:rPr lang="en-US" sz="2400" b="1" i="1" dirty="0">
                <a:solidFill>
                  <a:srgbClr val="0070C0"/>
                </a:solidFill>
                <a:latin typeface="HP001 4 hàng" panose="020B0603050302020204" pitchFamily="34" charset="0"/>
                <a:cs typeface="Times New Roman" panose="02020603050405020304" pitchFamily="18" charset="0"/>
              </a:rPr>
              <a:t>                 Giáo </a:t>
            </a:r>
            <a:r>
              <a:rPr lang="en-US" sz="2400" b="1" i="1" dirty="0" err="1">
                <a:solidFill>
                  <a:srgbClr val="0070C0"/>
                </a:solidFill>
                <a:latin typeface="HP001 4 hàng" panose="020B0603050302020204" pitchFamily="34" charset="0"/>
                <a:cs typeface="Times New Roman" panose="02020603050405020304" pitchFamily="18" charset="0"/>
              </a:rPr>
              <a:t>viên</a:t>
            </a:r>
            <a:r>
              <a:rPr lang="en-US" sz="2400" b="1" i="1" dirty="0">
                <a:solidFill>
                  <a:srgbClr val="0070C0"/>
                </a:solidFill>
                <a:latin typeface="HP001 4 hàng" panose="020B0603050302020204" pitchFamily="34" charset="0"/>
                <a:cs typeface="Times New Roman" panose="02020603050405020304" pitchFamily="18" charset="0"/>
              </a:rPr>
              <a:t>: Nguyễn Hồng Nhung</a:t>
            </a:r>
          </a:p>
          <a:p>
            <a:pPr algn="ctr"/>
            <a:r>
              <a:rPr lang="en-US" sz="2400" b="1" i="1" dirty="0">
                <a:solidFill>
                  <a:srgbClr val="0070C0"/>
                </a:solidFill>
                <a:latin typeface="HP001 4 hàng" panose="020B0603050302020204" pitchFamily="34" charset="0"/>
                <a:cs typeface="Times New Roman" panose="02020603050405020304" pitchFamily="18" charset="0"/>
              </a:rPr>
              <a:t>                  </a:t>
            </a:r>
          </a:p>
        </p:txBody>
      </p:sp>
      <p:sp>
        <p:nvSpPr>
          <p:cNvPr id="10" name="Title 1"/>
          <p:cNvSpPr txBox="1"/>
          <p:nvPr/>
        </p:nvSpPr>
        <p:spPr>
          <a:xfrm>
            <a:off x="871801" y="1757445"/>
            <a:ext cx="10896959" cy="1965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a:solidFill>
                  <a:srgbClr val="FF0000"/>
                </a:solidFill>
                <a:latin typeface="Lobster" panose="00000500000000000000" pitchFamily="2" charset="0"/>
                <a:cs typeface="Times New Roman" panose="02020603050405020304" pitchFamily="18" charset="0"/>
                <a:sym typeface="+mn-ea"/>
              </a:rPr>
              <a:t>Chào</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mừng</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thầy</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cô</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và</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các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em</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học</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sinh</a:t>
            </a:r>
            <a:r>
              <a:rPr lang="en-US" b="1" dirty="0">
                <a:solidFill>
                  <a:srgbClr val="FF0000"/>
                </a:solidFill>
                <a:latin typeface="Lobster" panose="00000500000000000000" pitchFamily="2" charset="0"/>
                <a:cs typeface="Times New Roman" panose="02020603050405020304" pitchFamily="18" charset="0"/>
                <a:sym typeface="+mn-ea"/>
              </a:rPr>
              <a:t> </a:t>
            </a:r>
          </a:p>
          <a:p>
            <a:pPr algn="ctr"/>
            <a:r>
              <a:rPr lang="en-US" b="1" dirty="0" err="1">
                <a:solidFill>
                  <a:srgbClr val="FF0000"/>
                </a:solidFill>
                <a:latin typeface="Lobster" panose="00000500000000000000" pitchFamily="2" charset="0"/>
                <a:cs typeface="Times New Roman" panose="02020603050405020304" pitchFamily="18" charset="0"/>
                <a:sym typeface="+mn-ea"/>
              </a:rPr>
              <a:t>đến</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với</a:t>
            </a:r>
            <a:r>
              <a:rPr lang="en-US" b="1" dirty="0">
                <a:solidFill>
                  <a:srgbClr val="FF0000"/>
                </a:solidFill>
                <a:latin typeface="Lobster" panose="00000500000000000000" pitchFamily="2" charset="0"/>
                <a:cs typeface="Times New Roman" panose="02020603050405020304" pitchFamily="18" charset="0"/>
                <a:sym typeface="+mn-ea"/>
              </a:rPr>
              <a:t> </a:t>
            </a:r>
            <a:r>
              <a:rPr lang="en-US" b="1" dirty="0" err="1">
                <a:solidFill>
                  <a:srgbClr val="FF0000"/>
                </a:solidFill>
                <a:latin typeface="Lobster" panose="00000500000000000000" pitchFamily="2" charset="0"/>
                <a:cs typeface="Times New Roman" panose="02020603050405020304" pitchFamily="18" charset="0"/>
                <a:sym typeface="+mn-ea"/>
              </a:rPr>
              <a:t>tiết</a:t>
            </a:r>
            <a:r>
              <a:rPr lang="en-US" b="1" dirty="0">
                <a:solidFill>
                  <a:srgbClr val="FF0000"/>
                </a:solidFill>
                <a:latin typeface="Lobster" panose="00000500000000000000" pitchFamily="2" charset="0"/>
                <a:cs typeface="Times New Roman" panose="02020603050405020304" pitchFamily="18" charset="0"/>
                <a:sym typeface="+mn-ea"/>
              </a:rPr>
              <a:t> </a:t>
            </a:r>
            <a:r>
              <a:rPr lang="en-US" altLang="vi-VN" b="1" dirty="0" err="1">
                <a:solidFill>
                  <a:srgbClr val="FF0000"/>
                </a:solidFill>
                <a:latin typeface="Lobster" panose="00000500000000000000" pitchFamily="2" charset="0"/>
                <a:cs typeface="Times New Roman" panose="02020603050405020304" pitchFamily="18" charset="0"/>
                <a:sym typeface="+mn-ea"/>
              </a:rPr>
              <a:t>Tiếng</a:t>
            </a:r>
            <a:r>
              <a:rPr lang="en-US" altLang="vi-VN" b="1" dirty="0">
                <a:solidFill>
                  <a:srgbClr val="FF0000"/>
                </a:solidFill>
                <a:latin typeface="Lobster" panose="00000500000000000000" pitchFamily="2" charset="0"/>
                <a:cs typeface="Times New Roman" panose="02020603050405020304" pitchFamily="18" charset="0"/>
                <a:sym typeface="+mn-ea"/>
              </a:rPr>
              <a:t> Việt – </a:t>
            </a:r>
            <a:r>
              <a:rPr lang="en-US" altLang="vi-VN" b="1" dirty="0" err="1">
                <a:solidFill>
                  <a:srgbClr val="FF0000"/>
                </a:solidFill>
                <a:latin typeface="Lobster" panose="00000500000000000000" pitchFamily="2" charset="0"/>
                <a:cs typeface="Times New Roman" panose="02020603050405020304" pitchFamily="18" charset="0"/>
                <a:sym typeface="+mn-ea"/>
              </a:rPr>
              <a:t>Lớp</a:t>
            </a:r>
            <a:r>
              <a:rPr lang="en-US" altLang="vi-VN"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04B8EEF-AA3F-2CB4-F176-F27F3CA56EB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30" t="116" r="18705" b="59776"/>
          <a:stretch/>
        </p:blipFill>
        <p:spPr>
          <a:xfrm>
            <a:off x="1386190" y="-3434167"/>
            <a:ext cx="9522692" cy="2943516"/>
          </a:xfrm>
          <a:prstGeom prst="rect">
            <a:avLst/>
          </a:prstGeom>
        </p:spPr>
      </p:pic>
      <p:sp>
        <p:nvSpPr>
          <p:cNvPr id="24" name="TextBox 23">
            <a:extLst>
              <a:ext uri="{FF2B5EF4-FFF2-40B4-BE49-F238E27FC236}">
                <a16:creationId xmlns:a16="http://schemas.microsoft.com/office/drawing/2014/main" id="{D59378DC-480D-84D7-1D26-B22C7AAF45AC}"/>
              </a:ext>
            </a:extLst>
          </p:cNvPr>
          <p:cNvSpPr txBox="1"/>
          <p:nvPr/>
        </p:nvSpPr>
        <p:spPr>
          <a:xfrm>
            <a:off x="2772861" y="-3129672"/>
            <a:ext cx="512336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Ai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Π λΰ</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ng bát c</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đầy</a:t>
            </a:r>
          </a:p>
        </p:txBody>
      </p:sp>
      <p:sp>
        <p:nvSpPr>
          <p:cNvPr id="25" name="TextBox 24">
            <a:extLst>
              <a:ext uri="{FF2B5EF4-FFF2-40B4-BE49-F238E27FC236}">
                <a16:creationId xmlns:a16="http://schemas.microsoft.com/office/drawing/2014/main" id="{3295E555-D7AC-8612-AA54-18F0BB96D822}"/>
              </a:ext>
            </a:extLst>
          </p:cNvPr>
          <p:cNvSpPr txBox="1"/>
          <p:nvPr/>
        </p:nvSpPr>
        <p:spPr>
          <a:xfrm>
            <a:off x="2028859" y="-2406052"/>
            <a:ext cx="863914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Dẻo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κΧ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jŎ hạt, đắng cay juŪ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ι</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ần. </a:t>
            </a:r>
          </a:p>
        </p:txBody>
      </p:sp>
      <p:sp>
        <p:nvSpPr>
          <p:cNvPr id="26" name="TextBox 25">
            <a:extLst>
              <a:ext uri="{FF2B5EF4-FFF2-40B4-BE49-F238E27FC236}">
                <a16:creationId xmlns:a16="http://schemas.microsoft.com/office/drawing/2014/main" id="{D34863A2-F6E4-E7CC-17F1-5D6B08709636}"/>
              </a:ext>
            </a:extLst>
          </p:cNvPr>
          <p:cNvSpPr txBox="1"/>
          <p:nvPr/>
        </p:nvSpPr>
        <p:spPr>
          <a:xfrm>
            <a:off x="7140157" y="-1666187"/>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Ca dao</a:t>
            </a:r>
          </a:p>
        </p:txBody>
      </p:sp>
      <p:pic>
        <p:nvPicPr>
          <p:cNvPr id="12" name="Picture 11">
            <a:extLst>
              <a:ext uri="{FF2B5EF4-FFF2-40B4-BE49-F238E27FC236}">
                <a16:creationId xmlns:a16="http://schemas.microsoft.com/office/drawing/2014/main" id="{D4553124-9E24-A544-9D4C-B2D0251D15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pic>
        <p:nvPicPr>
          <p:cNvPr id="13" name="Picture 12">
            <a:extLst>
              <a:ext uri="{FF2B5EF4-FFF2-40B4-BE49-F238E27FC236}">
                <a16:creationId xmlns:a16="http://schemas.microsoft.com/office/drawing/2014/main" id="{3F80282A-32C0-89C2-E363-D506B2A67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nvGrpSpPr>
          <p:cNvPr id="10" name="Group 9">
            <a:extLst>
              <a:ext uri="{FF2B5EF4-FFF2-40B4-BE49-F238E27FC236}">
                <a16:creationId xmlns:a16="http://schemas.microsoft.com/office/drawing/2014/main" id="{7B3B976C-0D54-8BC8-DCC6-E51BA0D49488}"/>
              </a:ext>
            </a:extLst>
          </p:cNvPr>
          <p:cNvGrpSpPr/>
          <p:nvPr/>
        </p:nvGrpSpPr>
        <p:grpSpPr>
          <a:xfrm>
            <a:off x="-71918" y="-256854"/>
            <a:ext cx="11322120" cy="7407667"/>
            <a:chOff x="2556535" y="3782491"/>
            <a:chExt cx="7182002" cy="3420000"/>
          </a:xfrm>
        </p:grpSpPr>
        <p:pic>
          <p:nvPicPr>
            <p:cNvPr id="9" name="Picture 8" descr="Shape&#10;&#10;Description automatically generated">
              <a:extLst>
                <a:ext uri="{FF2B5EF4-FFF2-40B4-BE49-F238E27FC236}">
                  <a16:creationId xmlns:a16="http://schemas.microsoft.com/office/drawing/2014/main" id="{21539D9C-2CBA-AAD5-7258-583F906A3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20" name="TextBox 19">
              <a:extLst>
                <a:ext uri="{FF2B5EF4-FFF2-40B4-BE49-F238E27FC236}">
                  <a16:creationId xmlns:a16="http://schemas.microsoft.com/office/drawing/2014/main" id="{A4A18F0E-5A4D-9582-7676-578949119C5E}"/>
                </a:ext>
              </a:extLst>
            </p:cNvPr>
            <p:cNvSpPr txBox="1"/>
            <p:nvPr/>
          </p:nvSpPr>
          <p:spPr>
            <a:xfrm>
              <a:off x="3299500" y="4953882"/>
              <a:ext cx="5867536" cy="1039280"/>
            </a:xfrm>
            <a:prstGeom prst="rect">
              <a:avLst/>
            </a:prstGeom>
            <a:noFill/>
          </p:spPr>
          <p:txBody>
            <a:bodyPr wrap="square" rtlCol="0">
              <a:spAutoFit/>
            </a:bodyPr>
            <a:lstStyle/>
            <a:p>
              <a:pPr marL="0" marR="0" algn="just">
                <a:lnSpc>
                  <a:spcPct val="150000"/>
                </a:lnSpc>
                <a:spcBef>
                  <a:spcPts val="0"/>
                </a:spcBef>
                <a:spcAft>
                  <a:spcPts val="0"/>
                </a:spcAft>
              </a:pPr>
              <a:r>
                <a:rPr lang="nl-NL" sz="2400" b="1" dirty="0">
                  <a:solidFill>
                    <a:srgbClr val="002060"/>
                  </a:solidFill>
                  <a:ea typeface="Times New Roman" panose="02020603050405020304" pitchFamily="18" charset="0"/>
                </a:rPr>
                <a:t>C</a:t>
              </a:r>
              <a:r>
                <a:rPr lang="nl-NL" sz="2400" b="1" dirty="0">
                  <a:solidFill>
                    <a:srgbClr val="002060"/>
                  </a:solidFill>
                  <a:effectLst/>
                  <a:ea typeface="Times New Roman" panose="02020603050405020304" pitchFamily="18" charset="0"/>
                </a:rPr>
                <a:t>âu ca dao là bài ca chứa chan tình cảm, tình yêu của người miền Nam kính dâng lên Bác. Qua câu ca dao này chúng ta thấy hình ảnh Bác càng cao đẹp hơn, gần gũi hơn. Bác muôn đời là hoa sen đẹp nhất, là những gì cao quý nhất, sáng ngời nhất của nước Việt Nam.</a:t>
              </a:r>
              <a:endParaRPr lang="en-US" sz="2400" b="1" dirty="0">
                <a:solidFill>
                  <a:srgbClr val="002060"/>
                </a:solidFill>
                <a:effectLst/>
                <a:ea typeface="Times New Roman" panose="02020603050405020304" pitchFamily="18" charset="0"/>
              </a:endParaRPr>
            </a:p>
          </p:txBody>
        </p:sp>
      </p:grpSp>
      <p:pic>
        <p:nvPicPr>
          <p:cNvPr id="27" name="Picture 26" descr="Graphical user interface, application&#10;&#10;Description automatically generated">
            <a:extLst>
              <a:ext uri="{FF2B5EF4-FFF2-40B4-BE49-F238E27FC236}">
                <a16:creationId xmlns:a16="http://schemas.microsoft.com/office/drawing/2014/main" id="{23B6C362-C4C3-D75A-94FF-FDF6D9CC20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8" name="Picture 27" descr="A picture containing background pattern&#10;&#10;Description automatically generated">
            <a:extLst>
              <a:ext uri="{FF2B5EF4-FFF2-40B4-BE49-F238E27FC236}">
                <a16:creationId xmlns:a16="http://schemas.microsoft.com/office/drawing/2014/main" id="{03260C8E-FB00-22BF-491E-78D85F422A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40388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6" presetClass="entr" presetSubtype="3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500"/>
                                        <p:tgtEl>
                                          <p:spTgt spid="27"/>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86;p30">
            <a:extLst>
              <a:ext uri="{FF2B5EF4-FFF2-40B4-BE49-F238E27FC236}">
                <a16:creationId xmlns:a16="http://schemas.microsoft.com/office/drawing/2014/main" id="{B43424F2-03A1-69A5-7E39-C7F083F2C826}"/>
              </a:ext>
            </a:extLst>
          </p:cNvPr>
          <p:cNvPicPr preferRelativeResize="0"/>
          <p:nvPr/>
        </p:nvPicPr>
        <p:blipFill rotWithShape="1">
          <a:blip r:embed="rId2">
            <a:alphaModFix/>
          </a:blip>
          <a:srcRect/>
          <a:stretch/>
        </p:blipFill>
        <p:spPr>
          <a:xfrm>
            <a:off x="-152400" y="-1041400"/>
            <a:ext cx="12108313" cy="8793663"/>
          </a:xfrm>
          <a:prstGeom prst="rect">
            <a:avLst/>
          </a:prstGeom>
          <a:noFill/>
          <a:ln>
            <a:noFill/>
          </a:ln>
        </p:spPr>
      </p:pic>
      <p:pic>
        <p:nvPicPr>
          <p:cNvPr id="5" name="Picture 4" descr="A group of blue and pink letters&#10;&#10;AI-generated content may be incorrect.">
            <a:extLst>
              <a:ext uri="{FF2B5EF4-FFF2-40B4-BE49-F238E27FC236}">
                <a16:creationId xmlns:a16="http://schemas.microsoft.com/office/drawing/2014/main" id="{5D4F16D4-5291-9E72-7ECC-09F369913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810" y="3546991"/>
            <a:ext cx="6847703" cy="2080648"/>
          </a:xfrm>
          <a:prstGeom prst="rect">
            <a:avLst/>
          </a:prstGeom>
        </p:spPr>
      </p:pic>
    </p:spTree>
    <p:extLst>
      <p:ext uri="{BB962C8B-B14F-4D97-AF65-F5344CB8AC3E}">
        <p14:creationId xmlns:p14="http://schemas.microsoft.com/office/powerpoint/2010/main" val="25176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57"/>
            <a:ext cx="12192000" cy="6865858"/>
          </a:xfrm>
          <a:prstGeom prst="rect">
            <a:avLst/>
          </a:prstGeom>
        </p:spPr>
      </p:pic>
      <p:pic>
        <p:nvPicPr>
          <p:cNvPr id="2" name="Picture 1">
            <a:extLst>
              <a:ext uri="{FF2B5EF4-FFF2-40B4-BE49-F238E27FC236}">
                <a16:creationId xmlns:a16="http://schemas.microsoft.com/office/drawing/2014/main" id="{5A1AB064-45A5-B71C-E2BD-66102DE235A7}"/>
              </a:ext>
            </a:extLst>
          </p:cNvPr>
          <p:cNvPicPr>
            <a:picLocks noChangeAspect="1"/>
          </p:cNvPicPr>
          <p:nvPr/>
        </p:nvPicPr>
        <p:blipFill>
          <a:blip r:embed="rId3"/>
          <a:stretch>
            <a:fillRect/>
          </a:stretch>
        </p:blipFill>
        <p:spPr>
          <a:xfrm>
            <a:off x="2037202" y="1716897"/>
            <a:ext cx="6041660" cy="2658086"/>
          </a:xfrm>
          <a:prstGeom prst="rect">
            <a:avLst/>
          </a:prstGeom>
        </p:spPr>
      </p:pic>
    </p:spTree>
    <p:extLst>
      <p:ext uri="{BB962C8B-B14F-4D97-AF65-F5344CB8AC3E}">
        <p14:creationId xmlns:p14="http://schemas.microsoft.com/office/powerpoint/2010/main" val="3898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mj-lt"/>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ea typeface="+mn-ea"/>
                  <a:cs typeface="+mn-cs"/>
                </a:rPr>
                <a:t>Nhắc</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lại</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chiều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cao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độ</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rộng</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và</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cấu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tạo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nét</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của</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chữ</a:t>
              </a:r>
              <a:r>
                <a:rPr kumimoji="0" lang="en-US" sz="3200" b="1" i="0" u="none" strike="noStrike" kern="1200" cap="none" spc="0" normalizeH="0" baseline="0" noProof="0" dirty="0">
                  <a:ln>
                    <a:noFill/>
                  </a:ln>
                  <a:solidFill>
                    <a:srgbClr val="FF0066"/>
                  </a:solidFill>
                  <a:effectLst/>
                  <a:uLnTx/>
                  <a:uFillTx/>
                  <a:ea typeface="+mn-ea"/>
                  <a:cs typeface="+mn-cs"/>
                </a:rPr>
                <a:t> M </a:t>
              </a:r>
              <a:r>
                <a:rPr kumimoji="0" lang="en-US" sz="3200" b="1" i="0" u="none" strike="noStrike" kern="1200" cap="none" spc="0" normalizeH="0" baseline="0" noProof="0" dirty="0" err="1">
                  <a:ln>
                    <a:noFill/>
                  </a:ln>
                  <a:solidFill>
                    <a:srgbClr val="FF0066"/>
                  </a:solidFill>
                  <a:effectLst/>
                  <a:uLnTx/>
                  <a:uFillTx/>
                  <a:ea typeface="+mn-ea"/>
                  <a:cs typeface="+mn-cs"/>
                </a:rPr>
                <a:t>kiểu</a:t>
              </a:r>
              <a:r>
                <a:rPr kumimoji="0" lang="en-US" sz="3200" b="1" i="0" u="none" strike="noStrike" kern="1200" cap="none" spc="0" normalizeH="0" baseline="0" noProof="0" dirty="0">
                  <a:ln>
                    <a:noFill/>
                  </a:ln>
                  <a:solidFill>
                    <a:srgbClr val="FF0066"/>
                  </a:solidFill>
                  <a:effectLst/>
                  <a:uLnTx/>
                  <a:uFillTx/>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a:extLst>
              <a:ext uri="{FF2B5EF4-FFF2-40B4-BE49-F238E27FC236}">
                <a16:creationId xmlns:a16="http://schemas.microsoft.com/office/drawing/2014/main" id="{95CA0453-3283-36BC-A20E-4BC3D5475F1D}"/>
              </a:ext>
            </a:extLst>
          </p:cNvPr>
          <p:cNvPicPr>
            <a:picLocks noChangeAspect="1"/>
          </p:cNvPicPr>
          <p:nvPr/>
        </p:nvPicPr>
        <p:blipFill rotWithShape="1">
          <a:blip r:embed="rId6"/>
          <a:srcRect l="13739" t="24511" r="13665" b="23243"/>
          <a:stretch/>
        </p:blipFill>
        <p:spPr>
          <a:xfrm>
            <a:off x="1468395" y="1192021"/>
            <a:ext cx="4395692" cy="4474385"/>
          </a:xfrm>
          <a:prstGeom prst="rect">
            <a:avLst/>
          </a:prstGeom>
        </p:spPr>
      </p:pic>
    </p:spTree>
    <p:extLst>
      <p:ext uri="{BB962C8B-B14F-4D97-AF65-F5344CB8AC3E}">
        <p14:creationId xmlns:p14="http://schemas.microsoft.com/office/powerpoint/2010/main" val="29661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lang="en-US" sz="3200" b="1" dirty="0">
                  <a:solidFill>
                    <a:srgbClr val="FF0066"/>
                  </a:solidFill>
                  <a:latin typeface="Calibri" panose="020F0502020204030204"/>
                </a:rPr>
                <a:t>N</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A4878EC8-E8B0-F508-98CB-7626C41688A3}"/>
              </a:ext>
            </a:extLst>
          </p:cNvPr>
          <p:cNvPicPr>
            <a:picLocks noChangeAspect="1"/>
          </p:cNvPicPr>
          <p:nvPr/>
        </p:nvPicPr>
        <p:blipFill rotWithShape="1">
          <a:blip r:embed="rId6"/>
          <a:srcRect l="13882" t="24511" r="13656" b="23243"/>
          <a:stretch/>
        </p:blipFill>
        <p:spPr>
          <a:xfrm>
            <a:off x="1761221" y="1857375"/>
            <a:ext cx="4146328" cy="4228324"/>
          </a:xfrm>
          <a:prstGeom prst="rect">
            <a:avLst/>
          </a:prstGeom>
        </p:spPr>
      </p:pic>
    </p:spTree>
    <p:extLst>
      <p:ext uri="{BB962C8B-B14F-4D97-AF65-F5344CB8AC3E}">
        <p14:creationId xmlns:p14="http://schemas.microsoft.com/office/powerpoint/2010/main" val="1453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descr="Diagram&#10;&#10;Description automatically generated">
            <a:extLst>
              <a:ext uri="{FF2B5EF4-FFF2-40B4-BE49-F238E27FC236}">
                <a16:creationId xmlns:a16="http://schemas.microsoft.com/office/drawing/2014/main" id="{74C8FC75-D249-D51E-5B19-BD7F07134B11}"/>
              </a:ext>
            </a:extLst>
          </p:cNvPr>
          <p:cNvPicPr>
            <a:picLocks noChangeAspect="1"/>
          </p:cNvPicPr>
          <p:nvPr/>
        </p:nvPicPr>
        <p:blipFill rotWithShape="1">
          <a:blip r:embed="rId6"/>
          <a:srcRect l="12634" t="20989" r="11585" b="22962"/>
          <a:stretch/>
        </p:blipFill>
        <p:spPr>
          <a:xfrm>
            <a:off x="1730164" y="1321823"/>
            <a:ext cx="4010580" cy="4195400"/>
          </a:xfrm>
          <a:prstGeom prst="rect">
            <a:avLst/>
          </a:prstGeom>
        </p:spPr>
      </p:pic>
    </p:spTree>
    <p:extLst>
      <p:ext uri="{BB962C8B-B14F-4D97-AF65-F5344CB8AC3E}">
        <p14:creationId xmlns:p14="http://schemas.microsoft.com/office/powerpoint/2010/main" val="38446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785"/>
            <a:ext cx="12191999" cy="6789815"/>
          </a:xfrm>
          <a:prstGeom prst="rect">
            <a:avLst/>
          </a:prstGeom>
        </p:spPr>
      </p:pic>
      <p:sp>
        <p:nvSpPr>
          <p:cNvPr id="6" name="TextBox 5">
            <a:extLst>
              <a:ext uri="{FF2B5EF4-FFF2-40B4-BE49-F238E27FC236}">
                <a16:creationId xmlns:a16="http://schemas.microsoft.com/office/drawing/2014/main" id="{6B9B6684-A23D-054C-EC4F-AA00E9F0254C}"/>
              </a:ext>
            </a:extLst>
          </p:cNvPr>
          <p:cNvSpPr txBox="1"/>
          <p:nvPr/>
        </p:nvSpPr>
        <p:spPr>
          <a:xfrm>
            <a:off x="3353017" y="1223810"/>
            <a:ext cx="3698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Luyện viết từ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E0EEA2AA-14DB-5490-D38F-6F9878A38F3E}"/>
              </a:ext>
            </a:extLst>
          </p:cNvPr>
          <p:cNvSpPr txBox="1"/>
          <p:nvPr/>
        </p:nvSpPr>
        <p:spPr>
          <a:xfrm>
            <a:off x="3349492" y="1240830"/>
            <a:ext cx="36980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Luyện</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viết</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từ</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ứng</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82B3283A-DA9C-11F0-116E-2679982C3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296970" y="4390254"/>
            <a:ext cx="1121446" cy="972000"/>
          </a:xfrm>
          <a:prstGeom prst="rect">
            <a:avLst/>
          </a:prstGeom>
          <a:effectLst>
            <a:innerShdw blurRad="38100" dist="12700">
              <a:prstClr val="black">
                <a:alpha val="50000"/>
              </a:prstClr>
            </a:innerShdw>
          </a:effectLst>
        </p:spPr>
      </p:pic>
      <p:pic>
        <p:nvPicPr>
          <p:cNvPr id="2" name="Picture 1" descr="A picture containing shape&#10;&#10;Description automatically generated">
            <a:extLst>
              <a:ext uri="{FF2B5EF4-FFF2-40B4-BE49-F238E27FC236}">
                <a16:creationId xmlns:a16="http://schemas.microsoft.com/office/drawing/2014/main" id="{8C356CF0-8A3E-F89D-442D-B2E35FB69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6686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C73D1A-B4EE-D29D-80A5-A9BCE9F5BC13}"/>
              </a:ext>
            </a:extLst>
          </p:cNvPr>
          <p:cNvSpPr txBox="1"/>
          <p:nvPr/>
        </p:nvSpPr>
        <p:spPr>
          <a:xfrm>
            <a:off x="3434442" y="250371"/>
            <a:ext cx="5328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3399"/>
                </a:solidFill>
                <a:effectLst>
                  <a:glow rad="127000">
                    <a:prstClr val="white"/>
                  </a:glow>
                </a:effectLst>
                <a:uLnTx/>
                <a:uFillTx/>
                <a:ea typeface="+mn-ea"/>
                <a:cs typeface="+mn-cs"/>
              </a:rPr>
              <a:t>TỪ ỨNG DỤNG</a:t>
            </a:r>
          </a:p>
        </p:txBody>
      </p:sp>
      <p:pic>
        <p:nvPicPr>
          <p:cNvPr id="11" name="Picture 10">
            <a:extLst>
              <a:ext uri="{FF2B5EF4-FFF2-40B4-BE49-F238E27FC236}">
                <a16:creationId xmlns:a16="http://schemas.microsoft.com/office/drawing/2014/main" id="{E577A931-0049-7FB6-8FD3-AD96EA4C429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2" t="398" r="45299" b="59701"/>
          <a:stretch/>
        </p:blipFill>
        <p:spPr>
          <a:xfrm>
            <a:off x="3319007" y="-2336230"/>
            <a:ext cx="5072517" cy="1800000"/>
          </a:xfrm>
          <a:prstGeom prst="rect">
            <a:avLst/>
          </a:prstGeom>
        </p:spPr>
      </p:pic>
      <p:sp>
        <p:nvSpPr>
          <p:cNvPr id="12" name="TextBox 11">
            <a:extLst>
              <a:ext uri="{FF2B5EF4-FFF2-40B4-BE49-F238E27FC236}">
                <a16:creationId xmlns:a16="http://schemas.microsoft.com/office/drawing/2014/main" id="{A8BA3572-4A97-92D1-6AFD-BAA0C3E6C0C2}"/>
              </a:ext>
            </a:extLst>
          </p:cNvPr>
          <p:cNvSpPr txBox="1"/>
          <p:nvPr/>
        </p:nvSpPr>
        <p:spPr>
          <a:xfrm>
            <a:off x="4041809" y="-1953114"/>
            <a:ext cx="39576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Chu Văn An</a:t>
            </a:r>
          </a:p>
        </p:txBody>
      </p:sp>
      <p:pic>
        <p:nvPicPr>
          <p:cNvPr id="19" name="Picture 18">
            <a:extLst>
              <a:ext uri="{FF2B5EF4-FFF2-40B4-BE49-F238E27FC236}">
                <a16:creationId xmlns:a16="http://schemas.microsoft.com/office/drawing/2014/main" id="{F9035D3E-50D6-BC98-F49F-0C2903AA1F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20" name="Picture 19">
            <a:extLst>
              <a:ext uri="{FF2B5EF4-FFF2-40B4-BE49-F238E27FC236}">
                <a16:creationId xmlns:a16="http://schemas.microsoft.com/office/drawing/2014/main" id="{7F43A199-E321-4A40-54BE-78D2AA826C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pic>
        <p:nvPicPr>
          <p:cNvPr id="13" name="Picture 12" descr="Graphical user interface, application&#10;&#10;Description automatically generated">
            <a:extLst>
              <a:ext uri="{FF2B5EF4-FFF2-40B4-BE49-F238E27FC236}">
                <a16:creationId xmlns:a16="http://schemas.microsoft.com/office/drawing/2014/main" id="{6F063D45-4F8F-C03A-FBC8-4E3EF70F95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14" name="Picture 13" descr="A picture containing background pattern&#10;&#10;Description automatically generated">
            <a:extLst>
              <a:ext uri="{FF2B5EF4-FFF2-40B4-BE49-F238E27FC236}">
                <a16:creationId xmlns:a16="http://schemas.microsoft.com/office/drawing/2014/main" id="{2C040B90-7CE5-FEEB-F9DE-C81ACCC2C0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C3091C38-E846-B101-3EB1-75624EDFB3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3" t="398" r="63466" b="59701"/>
          <a:stretch/>
        </p:blipFill>
        <p:spPr>
          <a:xfrm>
            <a:off x="4309395" y="1954262"/>
            <a:ext cx="3383446" cy="1800000"/>
          </a:xfrm>
          <a:prstGeom prst="rect">
            <a:avLst/>
          </a:prstGeom>
        </p:spPr>
      </p:pic>
      <p:sp>
        <p:nvSpPr>
          <p:cNvPr id="4" name="TextBox 3">
            <a:extLst>
              <a:ext uri="{FF2B5EF4-FFF2-40B4-BE49-F238E27FC236}">
                <a16:creationId xmlns:a16="http://schemas.microsoft.com/office/drawing/2014/main" id="{8ED4F303-85F1-FE9B-1326-092C7E67F080}"/>
              </a:ext>
            </a:extLst>
          </p:cNvPr>
          <p:cNvSpPr txBox="1"/>
          <p:nvPr/>
        </p:nvSpPr>
        <p:spPr>
          <a:xfrm>
            <a:off x="4709772" y="2423568"/>
            <a:ext cx="3538221" cy="646331"/>
          </a:xfrm>
          <a:prstGeom prst="rect">
            <a:avLst/>
          </a:prstGeom>
          <a:noFill/>
        </p:spPr>
        <p:txBody>
          <a:bodyPr wrap="square" rtlCol="0">
            <a:spAutoFit/>
          </a:bodyPr>
          <a:lstStyle/>
          <a:p>
            <a:r>
              <a:rPr lang="vi-VN" sz="3600" b="1" dirty="0">
                <a:solidFill>
                  <a:srgbClr val="00206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iệt</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r>
              <a:rPr lang="en-US" sz="3600" b="1" kern="0" dirty="0" err="1">
                <a:solidFill>
                  <a:srgbClr val="002060"/>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endParaRPr lang="en-US" sz="3600" b="1" dirty="0">
              <a:solidFill>
                <a:srgbClr val="002060"/>
              </a:solidFill>
              <a:latin typeface="HP001 5 hàng" panose="020B0603050302020204" pitchFamily="34" charset="0"/>
            </a:endParaRPr>
          </a:p>
        </p:txBody>
      </p:sp>
    </p:spTree>
    <p:extLst>
      <p:ext uri="{BB962C8B-B14F-4D97-AF65-F5344CB8AC3E}">
        <p14:creationId xmlns:p14="http://schemas.microsoft.com/office/powerpoint/2010/main" val="25351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childTnLst>
                          </p:cTn>
                        </p:par>
                        <p:par>
                          <p:cTn id="20" fill="hold">
                            <p:stCondLst>
                              <p:cond delay="1000"/>
                            </p:stCondLst>
                            <p:childTnLst>
                              <p:par>
                                <p:cTn id="21" presetID="2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par>
                                <p:cTn id="24" presetID="6" presetClass="entr" presetSubtype="3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ou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441"/>
            <a:ext cx="12192000" cy="6945442"/>
          </a:xfrm>
          <a:prstGeom prst="rect">
            <a:avLst/>
          </a:prstGeom>
        </p:spPr>
      </p:pic>
      <p:sp>
        <p:nvSpPr>
          <p:cNvPr id="6" name="TextBox 5">
            <a:extLst>
              <a:ext uri="{FF2B5EF4-FFF2-40B4-BE49-F238E27FC236}">
                <a16:creationId xmlns:a16="http://schemas.microsoft.com/office/drawing/2014/main" id="{02572701-0E3F-7756-E791-C534045EBD5C}"/>
              </a:ext>
            </a:extLst>
          </p:cNvPr>
          <p:cNvSpPr txBox="1"/>
          <p:nvPr/>
        </p:nvSpPr>
        <p:spPr>
          <a:xfrm>
            <a:off x="3178767" y="1258002"/>
            <a:ext cx="406587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 viết câu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16BDA38-FAB9-0CC5-5311-1FE06B8415E8}"/>
              </a:ext>
            </a:extLst>
          </p:cNvPr>
          <p:cNvSpPr txBox="1"/>
          <p:nvPr/>
        </p:nvSpPr>
        <p:spPr>
          <a:xfrm>
            <a:off x="3186078" y="1258003"/>
            <a:ext cx="406586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câu</a:t>
            </a:r>
            <a:endPar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ứng</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rPr>
              <a:t>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FB57A323-07A5-3BF1-2E03-43F404888F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677970" y="4428354"/>
            <a:ext cx="1121446" cy="972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397354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019;p19">
            <a:extLst>
              <a:ext uri="{FF2B5EF4-FFF2-40B4-BE49-F238E27FC236}">
                <a16:creationId xmlns:a16="http://schemas.microsoft.com/office/drawing/2014/main" id="{CF96D549-250D-43FE-D890-907FC1B9D1B4}"/>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F0D8C72A-3179-5A8A-9C7A-0A9597D3529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8" name="TextBox 7">
            <a:extLst>
              <a:ext uri="{FF2B5EF4-FFF2-40B4-BE49-F238E27FC236}">
                <a16:creationId xmlns:a16="http://schemas.microsoft.com/office/drawing/2014/main" id="{0EDC749B-E458-1F10-8F07-2D290212F799}"/>
              </a:ext>
            </a:extLst>
          </p:cNvPr>
          <p:cNvSpPr txBox="1"/>
          <p:nvPr/>
        </p:nvSpPr>
        <p:spPr>
          <a:xfrm>
            <a:off x="2184360" y="1823385"/>
            <a:ext cx="7736880" cy="707886"/>
          </a:xfrm>
          <a:prstGeom prst="rect">
            <a:avLst/>
          </a:prstGeom>
          <a:noFill/>
        </p:spPr>
        <p:txBody>
          <a:bodyPr wrap="square" rtlCol="0">
            <a:spAutoFit/>
          </a:bodyPr>
          <a:lstStyle/>
          <a:p>
            <a:r>
              <a:rPr lang="vi-VN" sz="4000" b="1" dirty="0">
                <a:solidFill>
                  <a:srgbClr val="7030A0"/>
                </a:solidFill>
                <a:latin typeface="HP001 5 hàng" panose="020B0603050302020204" pitchFamily="34" charset="0"/>
              </a:rPr>
              <a:t>Tháp </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Arial-Rounded"/>
                <a:cs typeface="+mn-cs"/>
              </a:rPr>
              <a:t>J</a:t>
            </a:r>
            <a:r>
              <a:rPr lang="vi-VN" sz="4000" b="1" dirty="0">
                <a:solidFill>
                  <a:srgbClr val="7030A0"/>
                </a:solidFill>
                <a:latin typeface="HP001 5 hàng" panose="020B0603050302020204" pitchFamily="34" charset="0"/>
              </a:rPr>
              <a:t>ười đẹp nhất bông sen</a:t>
            </a:r>
          </a:p>
        </p:txBody>
      </p:sp>
      <p:sp>
        <p:nvSpPr>
          <p:cNvPr id="9" name="TextBox 8">
            <a:extLst>
              <a:ext uri="{FF2B5EF4-FFF2-40B4-BE49-F238E27FC236}">
                <a16:creationId xmlns:a16="http://schemas.microsoft.com/office/drawing/2014/main" id="{D7078ECB-4A3F-D90A-3F69-10D2F7DAD7DC}"/>
              </a:ext>
            </a:extLst>
          </p:cNvPr>
          <p:cNvSpPr txBox="1"/>
          <p:nvPr/>
        </p:nvSpPr>
        <p:spPr>
          <a:xfrm>
            <a:off x="1613623" y="2581332"/>
            <a:ext cx="9551277" cy="707886"/>
          </a:xfrm>
          <a:prstGeom prst="rect">
            <a:avLst/>
          </a:prstGeom>
          <a:noFill/>
        </p:spPr>
        <p:txBody>
          <a:bodyPr wrap="square" rtlCol="0">
            <a:spAutoFit/>
          </a:bodyPr>
          <a:lstStyle/>
          <a:p>
            <a:r>
              <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lang="vi-VN" sz="4000" b="1" dirty="0">
                <a:solidFill>
                  <a:srgbClr val="7030A0"/>
                </a:solidFill>
                <a:latin typeface="HP001 5 hàng" panose="020B0603050302020204" pitchFamily="34" charset="0"/>
              </a:rPr>
              <a:t>iệt </a:t>
            </a:r>
            <a:r>
              <a:rPr kumimoji="0" lang="en-US" sz="40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Arial"/>
                <a:sym typeface="Arial"/>
              </a:rPr>
              <a:t>W</a:t>
            </a:r>
            <a:r>
              <a:rPr lang="vi-VN" sz="4000" b="1" dirty="0">
                <a:solidFill>
                  <a:srgbClr val="7030A0"/>
                </a:solidFill>
                <a:latin typeface="HP001 5 hàng" panose="020B0603050302020204" pitchFamily="34" charset="0"/>
              </a:rPr>
              <a:t>am đẹp nhất có tên Bác Hồ.</a:t>
            </a:r>
            <a:endParaRPr lang="el-GR" sz="4000" b="1" dirty="0">
              <a:solidFill>
                <a:srgbClr val="7030A0"/>
              </a:solidFill>
              <a:latin typeface="HP001 5 hàng" panose="020B0603050302020204" pitchFamily="34" charset="0"/>
            </a:endParaRPr>
          </a:p>
        </p:txBody>
      </p:sp>
      <p:sp>
        <p:nvSpPr>
          <p:cNvPr id="10" name="TextBox 9">
            <a:extLst>
              <a:ext uri="{FF2B5EF4-FFF2-40B4-BE49-F238E27FC236}">
                <a16:creationId xmlns:a16="http://schemas.microsoft.com/office/drawing/2014/main" id="{7AD2AE81-584C-1464-C8C8-C10E39D541C1}"/>
              </a:ext>
            </a:extLst>
          </p:cNvPr>
          <p:cNvSpPr txBox="1"/>
          <p:nvPr/>
        </p:nvSpPr>
        <p:spPr>
          <a:xfrm>
            <a:off x="5702157" y="3312433"/>
            <a:ext cx="6729573" cy="661720"/>
          </a:xfrm>
          <a:prstGeom prst="rect">
            <a:avLst/>
          </a:prstGeom>
          <a:noFill/>
        </p:spPr>
        <p:txBody>
          <a:bodyPr wrap="square" rtlCol="0">
            <a:spAutoFit/>
          </a:bodyPr>
          <a:lstStyle/>
          <a:p>
            <a:r>
              <a:rPr lang="en-US" sz="3700" b="1" dirty="0">
                <a:solidFill>
                  <a:srgbClr val="CC0099"/>
                </a:solidFill>
                <a:latin typeface="HP001 5 hàng" panose="020B0603050302020204" pitchFamily="34" charset="0"/>
              </a:rPr>
              <a:t>(Theo </a:t>
            </a:r>
            <a:r>
              <a:rPr lang="en-US" sz="3700" b="1" dirty="0" err="1">
                <a:solidFill>
                  <a:srgbClr val="CC0099"/>
                </a:solidFill>
                <a:latin typeface="HP001 5 hàng" panose="020B0603050302020204" pitchFamily="34" charset="0"/>
              </a:rPr>
              <a:t>Bảo</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Định</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Giang</a:t>
            </a:r>
            <a:r>
              <a:rPr lang="en-US" sz="3700" b="1" dirty="0">
                <a:solidFill>
                  <a:srgbClr val="CC0099"/>
                </a:solidFill>
                <a:latin typeface="HP001 5 hàng" panose="020B0603050302020204" pitchFamily="34" charset="0"/>
              </a:rPr>
              <a:t>)</a:t>
            </a:r>
            <a:endParaRPr lang="vi-VN" sz="3700" b="1" dirty="0">
              <a:solidFill>
                <a:srgbClr val="CC0099"/>
              </a:solidFill>
              <a:latin typeface="HP001 5 hàng" panose="020B0603050302020204" pitchFamily="34" charset="0"/>
            </a:endParaRPr>
          </a:p>
        </p:txBody>
      </p:sp>
      <p:grpSp>
        <p:nvGrpSpPr>
          <p:cNvPr id="11" name="Group 10">
            <a:extLst>
              <a:ext uri="{FF2B5EF4-FFF2-40B4-BE49-F238E27FC236}">
                <a16:creationId xmlns:a16="http://schemas.microsoft.com/office/drawing/2014/main" id="{FEA06EC7-FCFB-0D77-0937-5631CAA23583}"/>
              </a:ext>
            </a:extLst>
          </p:cNvPr>
          <p:cNvGrpSpPr/>
          <p:nvPr/>
        </p:nvGrpSpPr>
        <p:grpSpPr>
          <a:xfrm>
            <a:off x="439208" y="452362"/>
            <a:ext cx="4140260" cy="911675"/>
            <a:chOff x="154297" y="195325"/>
            <a:chExt cx="4140260" cy="911675"/>
          </a:xfrm>
        </p:grpSpPr>
        <p:grpSp>
          <p:nvGrpSpPr>
            <p:cNvPr id="12" name="Group 11">
              <a:extLst>
                <a:ext uri="{FF2B5EF4-FFF2-40B4-BE49-F238E27FC236}">
                  <a16:creationId xmlns:a16="http://schemas.microsoft.com/office/drawing/2014/main" id="{F70FACC0-51D1-B10C-EBDE-AC1C022C022D}"/>
                </a:ext>
              </a:extLst>
            </p:cNvPr>
            <p:cNvGrpSpPr/>
            <p:nvPr/>
          </p:nvGrpSpPr>
          <p:grpSpPr>
            <a:xfrm>
              <a:off x="154297" y="195325"/>
              <a:ext cx="3786761" cy="911675"/>
              <a:chOff x="154297" y="195325"/>
              <a:chExt cx="3786761" cy="911675"/>
            </a:xfrm>
          </p:grpSpPr>
          <p:sp>
            <p:nvSpPr>
              <p:cNvPr id="14" name="Rectangle: Rounded Corners 3">
                <a:extLst>
                  <a:ext uri="{FF2B5EF4-FFF2-40B4-BE49-F238E27FC236}">
                    <a16:creationId xmlns:a16="http://schemas.microsoft.com/office/drawing/2014/main" id="{F48F1BE8-34E8-7586-492F-B717F0DDC643}"/>
                  </a:ext>
                </a:extLst>
              </p:cNvPr>
              <p:cNvSpPr/>
              <p:nvPr/>
            </p:nvSpPr>
            <p:spPr>
              <a:xfrm>
                <a:off x="701058" y="459000"/>
                <a:ext cx="3240000" cy="648000"/>
              </a:xfrm>
              <a:custGeom>
                <a:avLst/>
                <a:gdLst>
                  <a:gd name="csX0" fmla="*/ 0 w 3240000"/>
                  <a:gd name="csY0" fmla="*/ 108002 h 648000"/>
                  <a:gd name="csX1" fmla="*/ 108002 w 3240000"/>
                  <a:gd name="csY1" fmla="*/ 0 h 648000"/>
                  <a:gd name="csX2" fmla="*/ 3131998 w 3240000"/>
                  <a:gd name="csY2" fmla="*/ 0 h 648000"/>
                  <a:gd name="csX3" fmla="*/ 3240000 w 3240000"/>
                  <a:gd name="csY3" fmla="*/ 108002 h 648000"/>
                  <a:gd name="csX4" fmla="*/ 3240000 w 3240000"/>
                  <a:gd name="csY4" fmla="*/ 539998 h 648000"/>
                  <a:gd name="csX5" fmla="*/ 3131998 w 3240000"/>
                  <a:gd name="csY5" fmla="*/ 648000 h 648000"/>
                  <a:gd name="csX6" fmla="*/ 108002 w 3240000"/>
                  <a:gd name="csY6" fmla="*/ 648000 h 648000"/>
                  <a:gd name="csX7" fmla="*/ 0 w 3240000"/>
                  <a:gd name="csY7" fmla="*/ 539998 h 648000"/>
                  <a:gd name="csX8" fmla="*/ 0 w 3240000"/>
                  <a:gd name="csY8" fmla="*/ 108002 h 64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99D9D8EF-1B57-F5FD-9BEF-4BBF9F28C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3" name="TextBox 12">
              <a:extLst>
                <a:ext uri="{FF2B5EF4-FFF2-40B4-BE49-F238E27FC236}">
                  <a16:creationId xmlns:a16="http://schemas.microsoft.com/office/drawing/2014/main" id="{49F6D8D8-D5E0-F9F1-D546-D5E9C8D341A6}"/>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6" name="Group 15">
            <a:extLst>
              <a:ext uri="{FF2B5EF4-FFF2-40B4-BE49-F238E27FC236}">
                <a16:creationId xmlns:a16="http://schemas.microsoft.com/office/drawing/2014/main" id="{DDFDDE40-5849-EA84-083E-9912B993AA2E}"/>
              </a:ext>
            </a:extLst>
          </p:cNvPr>
          <p:cNvGrpSpPr/>
          <p:nvPr/>
        </p:nvGrpSpPr>
        <p:grpSpPr>
          <a:xfrm>
            <a:off x="2513283" y="4244351"/>
            <a:ext cx="7165419" cy="2124000"/>
            <a:chOff x="2511839" y="1033472"/>
            <a:chExt cx="7165419" cy="2124000"/>
          </a:xfrm>
        </p:grpSpPr>
        <p:pic>
          <p:nvPicPr>
            <p:cNvPr id="17" name="Picture 16">
              <a:extLst>
                <a:ext uri="{FF2B5EF4-FFF2-40B4-BE49-F238E27FC236}">
                  <a16:creationId xmlns:a16="http://schemas.microsoft.com/office/drawing/2014/main" id="{3C21D4F9-8406-A390-933E-1E6DAC9BD8B7}"/>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18" name="TextBox 17">
              <a:extLst>
                <a:ext uri="{FF2B5EF4-FFF2-40B4-BE49-F238E27FC236}">
                  <a16:creationId xmlns:a16="http://schemas.microsoft.com/office/drawing/2014/main" id="{C8FA9BBA-7CA8-9F0A-2C16-D8E78EC5EF39}"/>
                </a:ext>
              </a:extLst>
            </p:cNvPr>
            <p:cNvSpPr txBox="1"/>
            <p:nvPr/>
          </p:nvSpPr>
          <p:spPr>
            <a:xfrm>
              <a:off x="2810960" y="1771145"/>
              <a:ext cx="6039002" cy="1077218"/>
            </a:xfrm>
            <a:prstGeom prst="rect">
              <a:avLst/>
            </a:prstGeom>
            <a:noFill/>
          </p:spPr>
          <p:txBody>
            <a:bodyPr wrap="square" rtlCol="0">
              <a:spAutoFit/>
            </a:bodyPr>
            <a:lstStyle/>
            <a:p>
              <a:pPr algn="ctr"/>
              <a:r>
                <a:rPr lang="en-US" sz="3200" dirty="0" err="1"/>
                <a:t>Trong</a:t>
              </a:r>
              <a:r>
                <a:rPr lang="en-US" sz="3200" dirty="0"/>
                <a:t> </a:t>
              </a:r>
              <a:r>
                <a:rPr lang="en-US" sz="3200" dirty="0" err="1"/>
                <a:t>câu</a:t>
              </a:r>
              <a:r>
                <a:rPr lang="en-US" sz="3200" dirty="0"/>
                <a:t> </a:t>
              </a:r>
              <a:r>
                <a:rPr lang="en-US" sz="3200" dirty="0" err="1"/>
                <a:t>ứng</a:t>
              </a:r>
              <a:r>
                <a:rPr lang="en-US" sz="3200" dirty="0"/>
                <a:t> </a:t>
              </a:r>
              <a:r>
                <a:rPr lang="en-US" sz="3200" dirty="0" err="1"/>
                <a:t>dụng</a:t>
              </a:r>
              <a:r>
                <a:rPr lang="en-US" sz="3200" dirty="0"/>
                <a:t> </a:t>
              </a:r>
              <a:r>
                <a:rPr lang="en-US" sz="3200" dirty="0" err="1"/>
                <a:t>trên</a:t>
              </a:r>
              <a:r>
                <a:rPr lang="en-US" sz="3200" dirty="0"/>
                <a:t>, </a:t>
              </a:r>
              <a:r>
                <a:rPr lang="en-US" sz="3200" dirty="0" err="1"/>
                <a:t>chữ</a:t>
              </a:r>
              <a:r>
                <a:rPr lang="en-US" sz="3200" dirty="0"/>
                <a:t> </a:t>
              </a:r>
              <a:r>
                <a:rPr lang="en-US" sz="3200" dirty="0" err="1"/>
                <a:t>nào</a:t>
              </a:r>
              <a:r>
                <a:rPr lang="en-US" sz="3200" dirty="0"/>
                <a:t> </a:t>
              </a:r>
              <a:r>
                <a:rPr lang="en-US" sz="3200" dirty="0" err="1"/>
                <a:t>được</a:t>
              </a:r>
              <a:r>
                <a:rPr lang="en-US" sz="3200" dirty="0"/>
                <a:t> </a:t>
              </a:r>
              <a:r>
                <a:rPr lang="en-US" sz="3200" dirty="0" err="1"/>
                <a:t>viết</a:t>
              </a:r>
              <a:r>
                <a:rPr lang="en-US" sz="3200" dirty="0"/>
                <a:t> </a:t>
              </a:r>
              <a:r>
                <a:rPr lang="en-US" sz="3200" dirty="0" err="1"/>
                <a:t>hoa</a:t>
              </a:r>
              <a:r>
                <a:rPr lang="en-US" sz="3200" dirty="0"/>
                <a:t>? </a:t>
              </a:r>
              <a:r>
                <a:rPr lang="en-US" sz="3200" dirty="0" err="1"/>
                <a:t>Vì</a:t>
              </a:r>
              <a:r>
                <a:rPr lang="en-US" sz="3200" dirty="0"/>
                <a:t> </a:t>
              </a:r>
              <a:r>
                <a:rPr lang="en-US" sz="3200" dirty="0" err="1"/>
                <a:t>sao</a:t>
              </a:r>
              <a:r>
                <a:rPr lang="en-US" sz="3200" dirty="0"/>
                <a:t>?</a:t>
              </a:r>
            </a:p>
          </p:txBody>
        </p:sp>
      </p:grpSp>
      <p:pic>
        <p:nvPicPr>
          <p:cNvPr id="19" name="Picture 2" descr="Thống kê XSMT 5/1/2020 - Thống kê xổ số miền Trung chủ nhật ngày 05/01">
            <a:extLst>
              <a:ext uri="{FF2B5EF4-FFF2-40B4-BE49-F238E27FC236}">
                <a16:creationId xmlns:a16="http://schemas.microsoft.com/office/drawing/2014/main" id="{263F7C9A-FEC3-3431-C32F-63908EB312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841" y="49361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A310F4-C80C-CB9C-D1D7-6D50F77D356C}"/>
              </a:ext>
            </a:extLst>
          </p:cNvPr>
          <p:cNvSpPr txBox="1"/>
          <p:nvPr/>
        </p:nvSpPr>
        <p:spPr>
          <a:xfrm>
            <a:off x="-301750" y="4803971"/>
            <a:ext cx="13094346" cy="1200329"/>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300" b="1" dirty="0">
                <a:latin typeface="HP001 5 hàng" panose="020B0603050302020204" pitchFamily="34" charset="0"/>
              </a:rPr>
              <a:t>Η</a:t>
            </a:r>
            <a:r>
              <a:rPr lang="en-US" sz="3300" b="1" dirty="0" err="1">
                <a:latin typeface="HP001 5 hàng" panose="020B0603050302020204" pitchFamily="34" charset="0"/>
              </a:rPr>
              <a:t>Ğt</a:t>
            </a:r>
            <a:r>
              <a:rPr lang="en-US" sz="3300" b="1" dirty="0">
                <a:latin typeface="HP001 5 hàng" panose="020B0603050302020204" pitchFamily="34" charset="0"/>
              </a:rPr>
              <a:t> h</a:t>
            </a:r>
            <a:r>
              <a:rPr lang="el-GR" sz="3300" b="1" dirty="0">
                <a:latin typeface="HP001 5 hàng" panose="020B0603050302020204" pitchFamily="34" charset="0"/>
              </a:rPr>
              <a:t>Ξ </a:t>
            </a:r>
            <a:r>
              <a:rPr lang="en-US" sz="3300" b="1" dirty="0">
                <a:latin typeface="HP001 5 hàng" panose="020B0603050302020204" pitchFamily="34" charset="0"/>
              </a:rPr>
              <a:t>c</a:t>
            </a:r>
            <a:r>
              <a:rPr lang="el-GR" sz="3300" b="1" dirty="0">
                <a:latin typeface="HP001 5 hàng" panose="020B0603050302020204" pitchFamily="34" charset="0"/>
              </a:rPr>
              <a:t>Ϊ ε</a:t>
            </a:r>
            <a:r>
              <a:rPr lang="en-US" sz="3300" b="1" dirty="0">
                <a:latin typeface="HP001 5 hàng" panose="020B0603050302020204" pitchFamily="34" charset="0"/>
              </a:rPr>
              <a:t>ữ T, </a:t>
            </a:r>
            <a:r>
              <a:rPr lang="en-US" sz="3300" b="1" dirty="0">
                <a:latin typeface="HP001 4 hàng" panose="020B0603050302020204" pitchFamily="34" charset="0"/>
                <a:ea typeface="Arial-Rounded"/>
              </a:rPr>
              <a:t>J,</a:t>
            </a:r>
            <a:r>
              <a:rPr lang="vi-VN" sz="3300" b="1" dirty="0">
                <a:effectLst>
                  <a:outerShdw blurRad="38100" dist="38100" dir="2700000" algn="tl">
                    <a:srgbClr val="000000">
                      <a:alpha val="43137"/>
                    </a:srgbClr>
                  </a:outerShdw>
                </a:effectLst>
                <a:latin typeface="HP001 4 hàng" panose="020B0603050302020204" pitchFamily="34" charset="0"/>
                <a:ea typeface="Arial-Rounded"/>
              </a:rPr>
              <a:t> f</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kern="0" dirty="0">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dirty="0">
                <a:latin typeface="HP001 4 hàng" panose="020B0603050302020204" pitchFamily="34" charset="0"/>
                <a:ea typeface="Arial-Rounded"/>
              </a:rPr>
              <a:t>  </a:t>
            </a:r>
            <a:endParaRPr lang="en-US" sz="3300" b="1" dirty="0">
              <a:latin typeface="HP001 5 hàng" panose="020B0603050302020204" pitchFamily="34" charset="0"/>
            </a:endParaRP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ςiêng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14315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271</Words>
  <Application>Microsoft Office PowerPoint</Application>
  <PresentationFormat>Widescreen</PresentationFormat>
  <Paragraphs>33</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Cambria</vt:lpstr>
      <vt:lpstr>HP001 4 hàng</vt:lpstr>
      <vt:lpstr>HP001 5 hàng</vt:lpstr>
      <vt:lpstr>Lobster</vt:lpstr>
      <vt:lpstr>Sitka Display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 TINH VINH KHANG</cp:lastModifiedBy>
  <cp:revision>35</cp:revision>
  <dcterms:created xsi:type="dcterms:W3CDTF">2023-02-04T07:58:57Z</dcterms:created>
  <dcterms:modified xsi:type="dcterms:W3CDTF">2026-04-10T04:08:23Z</dcterms:modified>
</cp:coreProperties>
</file>