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0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0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2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2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6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66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0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6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15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21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1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1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32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4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6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5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83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83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0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38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11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7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133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133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133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9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8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7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9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127"/>
            <a:ext cx="9144000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66. Xem đồng hồ.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- năm(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8849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247046" y="203364"/>
            <a:ext cx="864992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09AD1C-A521-57EF-AEDE-5C2F3DBC6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47" y="376258"/>
            <a:ext cx="1357313" cy="790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B330A3-574C-6466-55A7-3B53BD48FE7B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953951" y="2257425"/>
            <a:ext cx="2993231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="" xmlns:a16="http://schemas.microsoft.com/office/drawing/2014/main" id="{5DB9AB57-F113-EECE-8AD9-DA2B0C791D7D}"/>
              </a:ext>
            </a:extLst>
          </p:cNvPr>
          <p:cNvSpPr/>
          <p:nvPr/>
        </p:nvSpPr>
        <p:spPr>
          <a:xfrm>
            <a:off x="1457335" y="1171578"/>
            <a:ext cx="2607469" cy="1247775"/>
          </a:xfrm>
          <a:prstGeom prst="wedgeRoundRectCallout">
            <a:avLst>
              <a:gd name="adj1" fmla="val 24212"/>
              <a:gd name="adj2" fmla="val 6860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</a:rPr>
              <a:t>Hôm</a:t>
            </a:r>
            <a:r>
              <a:rPr lang="en-US" sz="2400" b="1" dirty="0">
                <a:solidFill>
                  <a:prstClr val="black"/>
                </a:solidFill>
              </a:rPr>
              <a:t> qua </a:t>
            </a:r>
            <a:r>
              <a:rPr lang="en-US" sz="2400" b="1" dirty="0" err="1">
                <a:solidFill>
                  <a:prstClr val="black"/>
                </a:solidFill>
              </a:rPr>
              <a:t>là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sinh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nhật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của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em</a:t>
            </a:r>
            <a:r>
              <a:rPr lang="en-US" sz="2400" b="1" dirty="0">
                <a:solidFill>
                  <a:prstClr val="black"/>
                </a:solidFill>
              </a:rPr>
              <a:t>. </a:t>
            </a:r>
            <a:r>
              <a:rPr lang="en-US" sz="2400" b="1" dirty="0" err="1">
                <a:solidFill>
                  <a:prstClr val="black"/>
                </a:solidFill>
              </a:rPr>
              <a:t>Thế</a:t>
            </a:r>
            <a:r>
              <a:rPr lang="en-US" sz="2400" b="1" dirty="0">
                <a:solidFill>
                  <a:prstClr val="black"/>
                </a:solidFill>
              </a:rPr>
              <a:t> bao </a:t>
            </a:r>
            <a:r>
              <a:rPr lang="en-US" sz="2400" b="1" dirty="0" err="1">
                <a:solidFill>
                  <a:prstClr val="black"/>
                </a:solidFill>
              </a:rPr>
              <a:t>giờ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em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làm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sinh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nhật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tiếp</a:t>
            </a:r>
            <a:r>
              <a:rPr lang="en-US" sz="2400" b="1" dirty="0">
                <a:solidFill>
                  <a:prstClr val="black"/>
                </a:solidFill>
              </a:rPr>
              <a:t> ạ?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="" xmlns:a16="http://schemas.microsoft.com/office/drawing/2014/main" id="{5A11C804-9314-55C0-7442-8388850DF64A}"/>
              </a:ext>
            </a:extLst>
          </p:cNvPr>
          <p:cNvSpPr/>
          <p:nvPr/>
        </p:nvSpPr>
        <p:spPr>
          <a:xfrm>
            <a:off x="5007769" y="1057296"/>
            <a:ext cx="2743200" cy="1247775"/>
          </a:xfrm>
          <a:prstGeom prst="wedgeRoundRectCallout">
            <a:avLst>
              <a:gd name="adj1" fmla="val -35514"/>
              <a:gd name="adj2" fmla="val 6402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</a:rPr>
              <a:t>Một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năm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có</a:t>
            </a:r>
            <a:r>
              <a:rPr lang="en-US" sz="2400" b="1" dirty="0">
                <a:solidFill>
                  <a:prstClr val="black"/>
                </a:solidFill>
              </a:rPr>
              <a:t> 12 </a:t>
            </a:r>
            <a:r>
              <a:rPr lang="en-US" sz="2400" b="1" dirty="0" err="1">
                <a:solidFill>
                  <a:prstClr val="black"/>
                </a:solidFill>
              </a:rPr>
              <a:t>tháng</a:t>
            </a:r>
            <a:r>
              <a:rPr lang="en-US" sz="2400" b="1" dirty="0">
                <a:solidFill>
                  <a:prstClr val="black"/>
                </a:solidFill>
              </a:rPr>
              <a:t>. </a:t>
            </a:r>
            <a:r>
              <a:rPr lang="en-US" sz="2400" b="1" dirty="0" err="1">
                <a:solidFill>
                  <a:prstClr val="black"/>
                </a:solidFill>
              </a:rPr>
              <a:t>Em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chờ</a:t>
            </a:r>
            <a:r>
              <a:rPr lang="en-US" sz="2400" b="1" dirty="0">
                <a:solidFill>
                  <a:prstClr val="black"/>
                </a:solidFill>
              </a:rPr>
              <a:t> 12 </a:t>
            </a:r>
            <a:r>
              <a:rPr lang="en-US" sz="2400" b="1" dirty="0" err="1">
                <a:solidFill>
                  <a:prstClr val="black"/>
                </a:solidFill>
              </a:rPr>
              <a:t>tháng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nữa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nhé</a:t>
            </a:r>
            <a:r>
              <a:rPr lang="en-US" sz="2400" b="1" dirty="0">
                <a:solidFill>
                  <a:prstClr val="black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62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247044" y="17"/>
            <a:ext cx="8649929" cy="665463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784D7-448D-555B-C37A-8F3F7E474BFB}"/>
              </a:ext>
            </a:extLst>
          </p:cNvPr>
          <p:cNvSpPr txBox="1"/>
          <p:nvPr/>
        </p:nvSpPr>
        <p:spPr>
          <a:xfrm>
            <a:off x="478640" y="9"/>
            <a:ext cx="7965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năm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12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Hai,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Ba,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Năm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Sáu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Bảy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Tám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Chín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Mười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tháng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hai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C79930-D531-305C-2197-8B7B59E789BE}"/>
              </a:ext>
            </a:extLst>
          </p:cNvPr>
          <p:cNvSpPr txBox="1"/>
          <p:nvPr/>
        </p:nvSpPr>
        <p:spPr>
          <a:xfrm>
            <a:off x="335757" y="1704992"/>
            <a:ext cx="3150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err="1">
                <a:solidFill>
                  <a:srgbClr val="002060"/>
                </a:solidFill>
              </a:rPr>
              <a:t>Số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ngày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trong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từng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tháng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là</a:t>
            </a:r>
            <a:r>
              <a:rPr lang="en-US" sz="3600" i="1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03AFF1D-4236-C98C-4E6A-79B731249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199" y="1381125"/>
            <a:ext cx="482203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=""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268472" y="193846"/>
            <a:ext cx="864992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350049" y="795020"/>
            <a:ext cx="390763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</a:rPr>
              <a:t>sát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tờ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lịch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năm</a:t>
            </a:r>
            <a:r>
              <a:rPr lang="en-US" sz="2800" b="1" dirty="0">
                <a:solidFill>
                  <a:srgbClr val="002060"/>
                </a:solidFill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  <a:p>
            <a:pPr marL="514350" indent="-514350" algn="just">
              <a:buFontTx/>
              <a:buAutoNum type="alphaLcParenR"/>
              <a:defRPr/>
            </a:pP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30 </a:t>
            </a:r>
            <a:r>
              <a:rPr lang="en-US" sz="2800" b="1" dirty="0" err="1">
                <a:solidFill>
                  <a:srgbClr val="002060"/>
                </a:solidFill>
              </a:rPr>
              <a:t>ngày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</a:rPr>
              <a:t>b)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31 </a:t>
            </a:r>
            <a:r>
              <a:rPr lang="en-US" sz="2800" b="1" dirty="0" err="1">
                <a:solidFill>
                  <a:srgbClr val="002060"/>
                </a:solidFill>
              </a:rPr>
              <a:t>ngày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</a:rPr>
              <a:t>c) </a:t>
            </a:r>
            <a:r>
              <a:rPr lang="en-US" sz="2800" b="1" dirty="0" err="1">
                <a:solidFill>
                  <a:srgbClr val="002060"/>
                </a:solidFill>
              </a:rPr>
              <a:t>Tháng</a:t>
            </a:r>
            <a:r>
              <a:rPr lang="en-US" sz="2800" b="1" dirty="0">
                <a:solidFill>
                  <a:srgbClr val="002060"/>
                </a:solidFill>
              </a:rPr>
              <a:t> 2 </a:t>
            </a:r>
            <a:r>
              <a:rPr lang="en-US" sz="2800" b="1" dirty="0" err="1">
                <a:solidFill>
                  <a:srgbClr val="002060"/>
                </a:solidFill>
              </a:rPr>
              <a:t>năm</a:t>
            </a:r>
            <a:r>
              <a:rPr lang="en-US" sz="2800" b="1" dirty="0">
                <a:solidFill>
                  <a:srgbClr val="002060"/>
                </a:solidFill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</a:rPr>
              <a:t>nhiêu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ngày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FEFC9A-E91B-99F2-D74C-C61F95D6D12B}"/>
              </a:ext>
            </a:extLst>
          </p:cNvPr>
          <p:cNvSpPr txBox="1"/>
          <p:nvPr/>
        </p:nvSpPr>
        <p:spPr>
          <a:xfrm>
            <a:off x="414342" y="2114561"/>
            <a:ext cx="3864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4,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6,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9,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11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1D768A4-35EE-DF93-744C-3BC545E59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7" y="-34917"/>
            <a:ext cx="4779169" cy="696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4DF2A0-EA60-67FA-32D1-ECBA3A905526}"/>
              </a:ext>
            </a:extLst>
          </p:cNvPr>
          <p:cNvSpPr txBox="1"/>
          <p:nvPr/>
        </p:nvSpPr>
        <p:spPr>
          <a:xfrm>
            <a:off x="392911" y="3381381"/>
            <a:ext cx="3864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31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1,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3,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5,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7,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8,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10,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AAD2714-035A-7E73-7BD4-638C7FC26E34}"/>
              </a:ext>
            </a:extLst>
          </p:cNvPr>
          <p:cNvSpPr txBox="1"/>
          <p:nvPr/>
        </p:nvSpPr>
        <p:spPr>
          <a:xfrm>
            <a:off x="428630" y="5711135"/>
            <a:ext cx="386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2 </a:t>
            </a:r>
            <a:r>
              <a:rPr lang="en-US" sz="2800" b="1" dirty="0" err="1">
                <a:solidFill>
                  <a:srgbClr val="FF0000"/>
                </a:solidFill>
              </a:rPr>
              <a:t>năm</a:t>
            </a:r>
            <a:r>
              <a:rPr lang="en-US" sz="2800" b="1" dirty="0">
                <a:solidFill>
                  <a:srgbClr val="FF0000"/>
                </a:solidFill>
              </a:rPr>
              <a:t> 2023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28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=""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247037" y="203363"/>
            <a:ext cx="864992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454414" y="375920"/>
            <a:ext cx="459987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928688" y="318772"/>
            <a:ext cx="7132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</a:rPr>
              <a:t>Xem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tờ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lịch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tháng</a:t>
            </a:r>
            <a:r>
              <a:rPr lang="en-US" sz="3200" b="1" dirty="0">
                <a:solidFill>
                  <a:prstClr val="black"/>
                </a:solidFill>
              </a:rPr>
              <a:t> 3 </a:t>
            </a:r>
            <a:r>
              <a:rPr lang="en-US" sz="3200" b="1" dirty="0" err="1">
                <a:solidFill>
                  <a:prstClr val="black"/>
                </a:solidFill>
              </a:rPr>
              <a:t>rồi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trả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lời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các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câu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hỏi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4B8F13-85FA-F15F-3C30-6DF2A5FC1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344" y="990602"/>
            <a:ext cx="5636419" cy="2673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341562-1BA7-172B-6562-7A5C0B9852CB}"/>
              </a:ext>
            </a:extLst>
          </p:cNvPr>
          <p:cNvSpPr txBox="1"/>
          <p:nvPr/>
        </p:nvSpPr>
        <p:spPr>
          <a:xfrm>
            <a:off x="828676" y="3852548"/>
            <a:ext cx="7679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Trường của Rô-bốt sẽ đi cắm trại vào Chủ nhật cuối cùng của tháng 3. Hỏi đó là ngày nào?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3FAB913-6BD0-B39A-3D5E-EE5142EAC9B0}"/>
              </a:ext>
            </a:extLst>
          </p:cNvPr>
          <p:cNvSpPr/>
          <p:nvPr/>
        </p:nvSpPr>
        <p:spPr>
          <a:xfrm>
            <a:off x="6457951" y="3114676"/>
            <a:ext cx="278606" cy="323850"/>
          </a:xfrm>
          <a:prstGeom prst="ellipse">
            <a:avLst/>
          </a:prstGeom>
          <a:noFill/>
          <a:ln w="57150">
            <a:solidFill>
              <a:srgbClr val="C62E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7E26CDB3-968D-E835-0B1F-A8B631DC2DF2}"/>
              </a:ext>
            </a:extLst>
          </p:cNvPr>
          <p:cNvSpPr/>
          <p:nvPr/>
        </p:nvSpPr>
        <p:spPr>
          <a:xfrm>
            <a:off x="4193383" y="4305300"/>
            <a:ext cx="1250156" cy="495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31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9B5B7A-9C9C-DD5B-438C-56F1F6F1F568}"/>
              </a:ext>
            </a:extLst>
          </p:cNvPr>
          <p:cNvSpPr txBox="1"/>
          <p:nvPr/>
        </p:nvSpPr>
        <p:spPr>
          <a:xfrm>
            <a:off x="850107" y="5043173"/>
            <a:ext cx="7679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Ngày cuối cùng của tháng ba là Chủ Nhật. Ngày đầu tiên của tháng 4 cùng năm là thứ </a:t>
            </a:r>
            <a:r>
              <a:rPr lang="en-US" sz="2800" b="1" dirty="0" err="1">
                <a:solidFill>
                  <a:prstClr val="black"/>
                </a:solidFill>
                <a:cs typeface="Calibri" panose="020F0502020204030204" pitchFamily="34" charset="0"/>
              </a:rPr>
              <a:t>mấy</a:t>
            </a:r>
            <a:r>
              <a:rPr lang="en-US" sz="2800" b="1" dirty="0">
                <a:solidFill>
                  <a:prstClr val="black"/>
                </a:solidFill>
                <a:cs typeface="Calibri" panose="020F0502020204030204" pitchFamily="34" charset="0"/>
              </a:rPr>
              <a:t>?</a:t>
            </a:r>
            <a:endParaRPr lang="vi-VN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35DEADA-4EE5-9662-22D4-79FFF9887D42}"/>
              </a:ext>
            </a:extLst>
          </p:cNvPr>
          <p:cNvSpPr/>
          <p:nvPr/>
        </p:nvSpPr>
        <p:spPr>
          <a:xfrm>
            <a:off x="4286251" y="5543550"/>
            <a:ext cx="1250156" cy="495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Thứ</a:t>
            </a:r>
            <a:r>
              <a:rPr lang="en-US" sz="3200" b="1" dirty="0">
                <a:solidFill>
                  <a:srgbClr val="FF0000"/>
                </a:solidFill>
              </a:rPr>
              <a:t> Hai</a:t>
            </a:r>
          </a:p>
        </p:txBody>
      </p:sp>
    </p:spTree>
    <p:extLst>
      <p:ext uri="{BB962C8B-B14F-4D97-AF65-F5344CB8AC3E}">
        <p14:creationId xmlns:p14="http://schemas.microsoft.com/office/powerpoint/2010/main" val="2282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10" grpId="0"/>
      <p:bldP spid="11" grpId="0" animBg="1"/>
      <p:bldP spid="15" grpId="0" animBg="1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269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3_Office Theme</vt:lpstr>
      <vt:lpstr>1_Office Theme</vt:lpstr>
      <vt:lpstr>2_Office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2026-04-10T07:42:46Z</dcterms:created>
  <dcterms:modified xsi:type="dcterms:W3CDTF">2026-04-10T07:44:45Z</dcterms:modified>
</cp:coreProperties>
</file>