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0A8F9-4F3C-4E80-8E3B-21054129D49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6BC32-3E21-4FFA-8EC8-10FBF967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1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991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24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5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7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45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45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20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3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6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31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6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0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1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2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6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3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6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03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7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7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7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1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2" y="635636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1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80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2" y="635636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9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29" y="1031258"/>
            <a:ext cx="743455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7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1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6396236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75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63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10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6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1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6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52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6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75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6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59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6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99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32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7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3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2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3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6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4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9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868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8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41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8157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8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171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171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171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6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78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86146"/>
            <a:ext cx="91440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67. 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</a:rPr>
              <a:t>Thực hành xem đồng hồ. 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</a:rPr>
              <a:t>xem lịch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T2)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85990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1E1A19C4-3811-F3CF-9383-DFC6F29C354C}"/>
              </a:ext>
            </a:extLst>
          </p:cNvPr>
          <p:cNvSpPr/>
          <p:nvPr/>
        </p:nvSpPr>
        <p:spPr>
          <a:xfrm>
            <a:off x="292896" y="226346"/>
            <a:ext cx="8329612" cy="1240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300" b="1" dirty="0">
                <a:solidFill>
                  <a:srgbClr val="000000"/>
                </a:solidFill>
              </a:rPr>
              <a:t>1. </a:t>
            </a:r>
            <a:r>
              <a:rPr lang="vi-VN" sz="3300" b="1" dirty="0">
                <a:solidFill>
                  <a:srgbClr val="000000"/>
                </a:solidFill>
                <a:latin typeface="Calibri"/>
              </a:rPr>
              <a:t>Trại hè được tổ chức từ ngày 24 tháng 6 đến hết ngày 30 tháng 6. Hỏi trại hè được tổ chức trong bao nhiêu ngày?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A01113-F6EE-AE0B-6363-00F4AE435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4" y="1828806"/>
            <a:ext cx="4433603" cy="3962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A02B6ED-F704-50D4-28BE-4F422A014452}"/>
              </a:ext>
            </a:extLst>
          </p:cNvPr>
          <p:cNvSpPr/>
          <p:nvPr/>
        </p:nvSpPr>
        <p:spPr>
          <a:xfrm>
            <a:off x="764382" y="5086361"/>
            <a:ext cx="3036094" cy="390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EC5AB02-3E53-A2BA-0A70-80EB2B4718D1}"/>
              </a:ext>
            </a:extLst>
          </p:cNvPr>
          <p:cNvSpPr txBox="1"/>
          <p:nvPr/>
        </p:nvSpPr>
        <p:spPr>
          <a:xfrm>
            <a:off x="4836320" y="2381255"/>
            <a:ext cx="4086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Trại hè được tổ chức trong 7 ngày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cs typeface="Calibri" panose="020F0502020204030204" pitchFamily="34" charset="0"/>
              </a:rPr>
              <a:t>24, 25, 26, 27, 28, 29, 30</a:t>
            </a:r>
          </a:p>
        </p:txBody>
      </p:sp>
    </p:spTree>
    <p:extLst>
      <p:ext uri="{BB962C8B-B14F-4D97-AF65-F5344CB8AC3E}">
        <p14:creationId xmlns:p14="http://schemas.microsoft.com/office/powerpoint/2010/main" val="37963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35735" y="276225"/>
            <a:ext cx="478631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628650" y="92996"/>
            <a:ext cx="8329612" cy="1240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300" b="1" dirty="0">
                <a:solidFill>
                  <a:srgbClr val="000000"/>
                </a:solidFill>
              </a:rPr>
              <a:t>a) </a:t>
            </a:r>
            <a:r>
              <a:rPr lang="en-US" sz="3300" b="1" dirty="0" err="1">
                <a:solidFill>
                  <a:srgbClr val="000000"/>
                </a:solidFill>
              </a:rPr>
              <a:t>Thời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hạn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đăng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kí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tham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dự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trại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hè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là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hết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ngày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thứ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Sáu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đầu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tiên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của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tháng</a:t>
            </a:r>
            <a:r>
              <a:rPr lang="en-US" sz="3300" b="1" dirty="0">
                <a:solidFill>
                  <a:srgbClr val="000000"/>
                </a:solidFill>
              </a:rPr>
              <a:t> 6. </a:t>
            </a:r>
            <a:r>
              <a:rPr lang="en-US" sz="3300" b="1" dirty="0" err="1">
                <a:solidFill>
                  <a:srgbClr val="000000"/>
                </a:solidFill>
              </a:rPr>
              <a:t>Vậy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thời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hạn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đăng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kí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là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hết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ngày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nào</a:t>
            </a:r>
            <a:r>
              <a:rPr lang="en-US" sz="3300" b="1" dirty="0">
                <a:solidFill>
                  <a:srgbClr val="000000"/>
                </a:solidFill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684AC69-C882-437F-0B0E-71DF9F97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28" y="1914525"/>
            <a:ext cx="4331888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B4948D3-F7E5-1B3B-4CF8-8BB849F107F1}"/>
              </a:ext>
            </a:extLst>
          </p:cNvPr>
          <p:cNvSpPr/>
          <p:nvPr/>
        </p:nvSpPr>
        <p:spPr>
          <a:xfrm>
            <a:off x="2700338" y="2971808"/>
            <a:ext cx="371475" cy="11620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04F2E8F-A2AE-BA45-C8E6-5806D213B13C}"/>
              </a:ext>
            </a:extLst>
          </p:cNvPr>
          <p:cNvSpPr txBox="1"/>
          <p:nvPr/>
        </p:nvSpPr>
        <p:spPr>
          <a:xfrm>
            <a:off x="4943478" y="2114554"/>
            <a:ext cx="39862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00"/>
                </a:solidFill>
              </a:rPr>
              <a:t>Thời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hạn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đăng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kí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tham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dự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trại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hè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là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hết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ngày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thứ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Sáu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đầu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tiên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của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tháng</a:t>
            </a:r>
            <a:r>
              <a:rPr lang="en-US" sz="3200" b="1" dirty="0">
                <a:solidFill>
                  <a:srgbClr val="000000"/>
                </a:solidFill>
              </a:rPr>
              <a:t> 6.</a:t>
            </a:r>
          </a:p>
          <a:p>
            <a:pPr algn="just"/>
            <a:r>
              <a:rPr lang="en-US" sz="3200" b="1" i="1" dirty="0">
                <a:solidFill>
                  <a:srgbClr val="FF0000"/>
                </a:solidFill>
              </a:rPr>
              <a:t>=&gt; </a:t>
            </a:r>
            <a:r>
              <a:rPr lang="en-US" sz="3200" b="1" i="1" dirty="0" err="1">
                <a:solidFill>
                  <a:srgbClr val="FF0000"/>
                </a:solidFill>
              </a:rPr>
              <a:t>Vậy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thời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hạn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đăng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kí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là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hết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ngày</a:t>
            </a:r>
            <a:r>
              <a:rPr lang="en-US" sz="3200" b="1" i="1" dirty="0">
                <a:solidFill>
                  <a:srgbClr val="FF0000"/>
                </a:solidFill>
              </a:rPr>
              <a:t> 7 </a:t>
            </a:r>
            <a:r>
              <a:rPr lang="en-US" sz="3200" b="1" i="1" dirty="0" err="1">
                <a:solidFill>
                  <a:srgbClr val="FF0000"/>
                </a:solidFill>
              </a:rPr>
              <a:t>tháng</a:t>
            </a:r>
            <a:r>
              <a:rPr lang="en-US" sz="3200" b="1" i="1" dirty="0">
                <a:solidFill>
                  <a:srgbClr val="FF0000"/>
                </a:solidFill>
              </a:rPr>
              <a:t> 6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163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35734" y="276225"/>
            <a:ext cx="478631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628650" y="92996"/>
            <a:ext cx="8329612" cy="1240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300" b="1" dirty="0">
                <a:solidFill>
                  <a:srgbClr val="000000"/>
                </a:solidFill>
                <a:latin typeface="Calibri"/>
              </a:rPr>
              <a:t>b) Danh sách những người tham dự sự kiện này sẽ được thông báo vào thứ Hai tuần kế tiếp. Đó là ngày nào?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684AC69-C882-437F-0B0E-71DF9F97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28" y="1914525"/>
            <a:ext cx="4331888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04F2E8F-A2AE-BA45-C8E6-5806D213B13C}"/>
              </a:ext>
            </a:extLst>
          </p:cNvPr>
          <p:cNvSpPr txBox="1"/>
          <p:nvPr/>
        </p:nvSpPr>
        <p:spPr>
          <a:xfrm>
            <a:off x="4943477" y="2114553"/>
            <a:ext cx="39862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0000"/>
                </a:solidFill>
                <a:latin typeface="Calibri"/>
              </a:rPr>
              <a:t>Danh sách những người tham dự sự kiện này sẽ được thông báo vào thứ Hai tuần kế tiếp là ngày 10 tháng 6.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412E5929-CB6B-BA2A-637E-6732132DAA8E}"/>
              </a:ext>
            </a:extLst>
          </p:cNvPr>
          <p:cNvSpPr/>
          <p:nvPr/>
        </p:nvSpPr>
        <p:spPr>
          <a:xfrm>
            <a:off x="3" y="3800476"/>
            <a:ext cx="1142999" cy="3333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Thứ</a:t>
            </a:r>
            <a:r>
              <a:rPr lang="en-US" sz="1600" b="1" dirty="0">
                <a:solidFill>
                  <a:srgbClr val="FF0000"/>
                </a:solidFill>
              </a:rPr>
              <a:t> 2 </a:t>
            </a:r>
            <a:r>
              <a:rPr lang="en-US" sz="1600" b="1" dirty="0" err="1">
                <a:solidFill>
                  <a:srgbClr val="FF0000"/>
                </a:solidFill>
              </a:rPr>
              <a:t>đầu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tiên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67F4BDBA-B70F-9B6F-2714-743855E1A040}"/>
              </a:ext>
            </a:extLst>
          </p:cNvPr>
          <p:cNvSpPr/>
          <p:nvPr/>
        </p:nvSpPr>
        <p:spPr>
          <a:xfrm>
            <a:off x="321471" y="4229101"/>
            <a:ext cx="742949" cy="352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Kế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tiếp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17C6EE-18C7-E9A7-8E20-6890D5375345}"/>
              </a:ext>
            </a:extLst>
          </p:cNvPr>
          <p:cNvSpPr/>
          <p:nvPr/>
        </p:nvSpPr>
        <p:spPr>
          <a:xfrm>
            <a:off x="1085852" y="4200525"/>
            <a:ext cx="271463" cy="361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4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35733" y="276225"/>
            <a:ext cx="478631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628650" y="92996"/>
            <a:ext cx="8329612" cy="155690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300" b="1" dirty="0" err="1">
                <a:solidFill>
                  <a:srgbClr val="000000"/>
                </a:solidFill>
              </a:rPr>
              <a:t>Vào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vi-VN" sz="3300" b="1" dirty="0">
                <a:solidFill>
                  <a:srgbClr val="000000"/>
                </a:solidFill>
                <a:latin typeface="Calibri"/>
              </a:rPr>
              <a:t>ngày đầu tiên tham dự trại hè, chúng mình được chọn tham gia hai hoặc ba hoạt động (không trùng thời gian) trong các hoạt động sau: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78BD1CB-1C06-CEF1-92A5-9B05B1E46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93" y="1748610"/>
            <a:ext cx="4583957" cy="4806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BF7AFEB-1D34-558A-3CB1-D737464B7BF5}"/>
              </a:ext>
            </a:extLst>
          </p:cNvPr>
          <p:cNvSpPr txBox="1"/>
          <p:nvPr/>
        </p:nvSpPr>
        <p:spPr>
          <a:xfrm>
            <a:off x="5426766" y="2047464"/>
            <a:ext cx="3578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chọn tham gia những hoạt động nào? Các hoạt động đó diễn ra theo thứ tự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416414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1BB09AF-BBAF-4553-012D-5FF936CEAA23}"/>
              </a:ext>
            </a:extLst>
          </p:cNvPr>
          <p:cNvGrpSpPr/>
          <p:nvPr/>
        </p:nvGrpSpPr>
        <p:grpSpPr>
          <a:xfrm>
            <a:off x="800643" y="480318"/>
            <a:ext cx="2855624" cy="4003226"/>
            <a:chOff x="8001897" y="2517912"/>
            <a:chExt cx="3807499" cy="400322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BF2FCA8-F3BC-D4F0-F124-28896B2899DE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algn="ctr">
                <a:defRPr/>
              </a:pPr>
              <a:r>
                <a:rPr lang="en-US" sz="36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UTM Cookies" panose="02040603050506020204" pitchFamily="18" charset="0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61F7B5BF-50CC-6FFF-09F0-8118F3874EB7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77F50F7F-10CE-AD08-EF56-7FFB2B770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CBA59B10-794F-7CED-86CF-7AA125C7E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A28519F-D9BE-4A27-0D2F-77B1031C6C6F}"/>
              </a:ext>
            </a:extLst>
          </p:cNvPr>
          <p:cNvSpPr txBox="1"/>
          <p:nvPr/>
        </p:nvSpPr>
        <p:spPr>
          <a:xfrm>
            <a:off x="366241" y="4591200"/>
            <a:ext cx="3724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i="1" dirty="0" err="1">
                <a:solidFill>
                  <a:prstClr val="black"/>
                </a:solidFill>
              </a:rPr>
              <a:t>Hoàn</a:t>
            </a:r>
            <a:r>
              <a:rPr lang="en-US" sz="3200" b="1" i="1" dirty="0">
                <a:solidFill>
                  <a:prstClr val="black"/>
                </a:solidFill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</a:rPr>
              <a:t>thành</a:t>
            </a:r>
            <a:r>
              <a:rPr lang="en-US" sz="3200" b="1" i="1" dirty="0">
                <a:solidFill>
                  <a:prstClr val="black"/>
                </a:solidFill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</a:rPr>
              <a:t>phiếu</a:t>
            </a:r>
            <a:r>
              <a:rPr lang="en-US" sz="3200" b="1" i="1" dirty="0">
                <a:solidFill>
                  <a:prstClr val="black"/>
                </a:solidFill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</a:rPr>
              <a:t>bài</a:t>
            </a:r>
            <a:r>
              <a:rPr lang="en-US" sz="3200" b="1" i="1" dirty="0">
                <a:solidFill>
                  <a:prstClr val="black"/>
                </a:solidFill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</a:rPr>
              <a:t>tập</a:t>
            </a:r>
            <a:endParaRPr lang="en-US" sz="3200" b="1" i="1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="" xmlns:a16="http://schemas.microsoft.com/office/drawing/2014/main" id="{233ACFA0-BFCA-0B40-F508-1C857C4D8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932703"/>
              </p:ext>
            </p:extLst>
          </p:nvPr>
        </p:nvGraphicFramePr>
        <p:xfrm>
          <a:off x="3812485" y="1793091"/>
          <a:ext cx="5266912" cy="262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456">
                  <a:extLst>
                    <a:ext uri="{9D8B030D-6E8A-4147-A177-3AD203B41FA5}">
                      <a16:colId xmlns="" xmlns:a16="http://schemas.microsoft.com/office/drawing/2014/main" val="3950774914"/>
                    </a:ext>
                  </a:extLst>
                </a:gridCol>
                <a:gridCol w="2633456">
                  <a:extLst>
                    <a:ext uri="{9D8B030D-6E8A-4147-A177-3AD203B41FA5}">
                      <a16:colId xmlns="" xmlns:a16="http://schemas.microsoft.com/office/drawing/2014/main" val="2554216831"/>
                    </a:ext>
                  </a:extLst>
                </a:gridCol>
              </a:tblGrid>
              <a:tr h="8401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chọn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gian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diễn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ra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543748400"/>
                  </a:ext>
                </a:extLst>
              </a:tr>
              <a:tr h="840164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671278530"/>
                  </a:ext>
                </a:extLst>
              </a:tr>
              <a:tr h="840164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087911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59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267</Words>
  <Application>Microsoft Office PowerPoint</Application>
  <PresentationFormat>On-screen Show (4:3)</PresentationFormat>
  <Paragraphs>25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2026-04-10T07:48:12Z</dcterms:created>
  <dcterms:modified xsi:type="dcterms:W3CDTF">2026-04-10T07:49:35Z</dcterms:modified>
</cp:coreProperties>
</file>