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9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7C046-1973-4528-B44E-6795C1C5143C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9E69-460C-4B70-94A9-BB889F10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5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5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9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5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1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6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6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8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</a:rPr>
              <a:pPr defTabSz="914198"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4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9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91" y="1191540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6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41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8" y="119153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89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84" y="119152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55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9" y="1191516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9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1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83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2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3" y="119150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8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20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5413674" y="1191494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 defTabSz="914218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1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4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44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99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3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3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4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4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4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2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"/>
            <a:ext cx="9144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BC590E84-9A2F-81D4-703F-D6AA5E7958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711" y="112627"/>
            <a:ext cx="1052618" cy="14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6075"/>
            <a:ext cx="85344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58: Luyện tập chung ( 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41126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5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>
              <a:defRPr/>
            </a:pPr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880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794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>
              <a:defRPr/>
            </a:pPr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en-US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5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28732" y="444501"/>
            <a:ext cx="7446169" cy="254635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>
                  <a:defRPr/>
                </a:pPr>
                <a:endParaRPr lang="en-GB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>
                  <a:defRPr/>
                </a:pPr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103978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>
                <a:defRPr/>
              </a:pPr>
              <a:endParaRPr lang="vi-VN" sz="32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1521626" y="613999"/>
            <a:ext cx="69426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8 cục pin như nhau nặng 1680 g. Mỗi rô-bốt chưa </a:t>
            </a:r>
            <a:r>
              <a:rPr lang="en-US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ắp pin có cân nặng 2</a:t>
            </a:r>
            <a:r>
              <a:rPr lang="en-US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g.</a:t>
            </a:r>
          </a:p>
          <a:p>
            <a:pPr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cục pin cân nặng bao nhiêu gam?</a:t>
            </a:r>
          </a:p>
          <a:p>
            <a:pPr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Sau khi lắp số pin như hình vẽ, rô-bốt nào nhẹ nhất và cân nặng bao nhiêu ki-lô-gam?</a:t>
            </a:r>
            <a:endParaRPr lang="en-US" sz="2800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F91D68-3840-41F1-B5C9-5F1B2A8B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619514"/>
            <a:ext cx="4679156" cy="24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5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>
              <a:defRPr/>
            </a:pPr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77A606F-4EFA-4C62-AE97-239D1FA3D006}"/>
              </a:ext>
            </a:extLst>
          </p:cNvPr>
          <p:cNvSpPr txBox="1"/>
          <p:nvPr/>
        </p:nvSpPr>
        <p:spPr>
          <a:xfrm>
            <a:off x="657225" y="1019178"/>
            <a:ext cx="7665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1 680 : 8 = 210 (g)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 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 x 5 = 1 050 (g)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 x 6 = 1 260 (g)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 x 8 = 1 680 (g)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a) 210 gam;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b)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8919" y="585029"/>
            <a:ext cx="726401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en-US" sz="3733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Đặt</a:t>
            </a:r>
            <a:r>
              <a:rPr lang="en-US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tính</a:t>
            </a:r>
            <a:r>
              <a:rPr lang="en-US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rồi</a:t>
            </a:r>
            <a:r>
              <a:rPr lang="en-US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tính</a:t>
            </a:r>
            <a:r>
              <a:rPr lang="en-US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16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812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1: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228600" y="2311400"/>
            <a:ext cx="28194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646DBE-366B-4D95-B44C-851B3FFB6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241" y="2362250"/>
            <a:ext cx="6951737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12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56294" y="-148143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-154781" y="3933825"/>
            <a:ext cx="1187428" cy="282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C31554-D380-4716-B0C3-4C4C77FFA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420" y="599307"/>
            <a:ext cx="2723245" cy="440397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5228F95-AD41-41EE-895D-98ED922352EA}"/>
              </a:ext>
            </a:extLst>
          </p:cNvPr>
          <p:cNvGrpSpPr/>
          <p:nvPr/>
        </p:nvGrpSpPr>
        <p:grpSpPr>
          <a:xfrm>
            <a:off x="1707596" y="1373556"/>
            <a:ext cx="2248819" cy="2507526"/>
            <a:chOff x="9059455" y="2432470"/>
            <a:chExt cx="2554897" cy="250752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04FF878-B71F-4754-8B01-212E2E74E50A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6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E4E8BAE-04AB-4FA0-BD2D-28438CBDE8B9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3 507</a:t>
              </a:r>
              <a:endParaRPr lang="vi-VN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FBE8B9F-2ED3-4F77-A545-72085ECDEB40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endParaRPr lang="vi-VN" sz="8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3BF35D9-1C5F-4259-8187-AF27B1A272B0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x</a:t>
              </a:r>
              <a:endParaRPr lang="vi-VN" sz="6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E1842D8E-8CA8-4D0D-B990-74A32B038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945A12-FDC7-42A1-90D2-88C44000B612}"/>
              </a:ext>
            </a:extLst>
          </p:cNvPr>
          <p:cNvSpPr txBox="1"/>
          <p:nvPr/>
        </p:nvSpPr>
        <p:spPr>
          <a:xfrm>
            <a:off x="3300414" y="2975527"/>
            <a:ext cx="29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368525A-D85A-4EDA-82FB-57CFF1AAB37F}"/>
              </a:ext>
            </a:extLst>
          </p:cNvPr>
          <p:cNvSpPr txBox="1"/>
          <p:nvPr/>
        </p:nvSpPr>
        <p:spPr>
          <a:xfrm>
            <a:off x="3069351" y="2975527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B0E3E8-1DB1-4550-8CDC-C2CE69B69BA2}"/>
              </a:ext>
            </a:extLst>
          </p:cNvPr>
          <p:cNvSpPr txBox="1"/>
          <p:nvPr/>
        </p:nvSpPr>
        <p:spPr>
          <a:xfrm>
            <a:off x="2808449" y="2975527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584F49-6F51-4F3D-BF60-02AD14F6B09A}"/>
              </a:ext>
            </a:extLst>
          </p:cNvPr>
          <p:cNvSpPr txBox="1"/>
          <p:nvPr/>
        </p:nvSpPr>
        <p:spPr>
          <a:xfrm>
            <a:off x="2487911" y="2975112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CD0DC27-7674-49CF-A85D-B5A0B7E1A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476" y="618357"/>
            <a:ext cx="4132891" cy="440397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494DD0FA-9D9B-4618-9466-B86787F0C32B}"/>
              </a:ext>
            </a:extLst>
          </p:cNvPr>
          <p:cNvGrpSpPr/>
          <p:nvPr/>
        </p:nvGrpSpPr>
        <p:grpSpPr>
          <a:xfrm>
            <a:off x="5363960" y="1567823"/>
            <a:ext cx="1929391" cy="1631502"/>
            <a:chOff x="413254" y="1441024"/>
            <a:chExt cx="1968173" cy="1631502"/>
          </a:xfrm>
        </p:grpSpPr>
        <p:sp>
          <p:nvSpPr>
            <p:cNvPr id="53" name="TextBox 43">
              <a:extLst>
                <a:ext uri="{FF2B5EF4-FFF2-40B4-BE49-F238E27FC236}">
                  <a16:creationId xmlns="" xmlns:a16="http://schemas.microsoft.com/office/drawing/2014/main" id="{92222826-E16B-4285-A38B-0B1F1FF19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TextBox 49">
              <a:extLst>
                <a:ext uri="{FF2B5EF4-FFF2-40B4-BE49-F238E27FC236}">
                  <a16:creationId xmlns="" xmlns:a16="http://schemas.microsoft.com/office/drawing/2014/main" id="{B0734F9E-9064-4EF8-9CDB-7E75E9E30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4 806</a:t>
              </a:r>
            </a:p>
          </p:txBody>
        </p:sp>
        <p:grpSp>
          <p:nvGrpSpPr>
            <p:cNvPr id="55" name="Group 66">
              <a:extLst>
                <a:ext uri="{FF2B5EF4-FFF2-40B4-BE49-F238E27FC236}">
                  <a16:creationId xmlns="" xmlns:a16="http://schemas.microsoft.com/office/drawing/2014/main" id="{A812101D-0D45-469F-B079-E432D53C1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EDABB76B-E86E-4A11-BF3E-FF46A0C94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8AAC2E68-F399-4098-A57F-8CE0C8E00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52C2616-4A86-49D9-8088-88BC14357908}"/>
              </a:ext>
            </a:extLst>
          </p:cNvPr>
          <p:cNvSpPr txBox="1"/>
          <p:nvPr/>
        </p:nvSpPr>
        <p:spPr>
          <a:xfrm>
            <a:off x="6349559" y="219888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E62A9A8-92D1-42AF-8FEB-61EE842AA28F}"/>
              </a:ext>
            </a:extLst>
          </p:cNvPr>
          <p:cNvSpPr txBox="1"/>
          <p:nvPr/>
        </p:nvSpPr>
        <p:spPr>
          <a:xfrm>
            <a:off x="5636682" y="202851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F2608B1-9896-4C10-8407-4D06CEF8E9EF}"/>
              </a:ext>
            </a:extLst>
          </p:cNvPr>
          <p:cNvSpPr txBox="1"/>
          <p:nvPr/>
        </p:nvSpPr>
        <p:spPr>
          <a:xfrm>
            <a:off x="5846934" y="20298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23AC570-025A-44C4-9E18-3DF3617E1D52}"/>
              </a:ext>
            </a:extLst>
          </p:cNvPr>
          <p:cNvSpPr txBox="1"/>
          <p:nvPr/>
        </p:nvSpPr>
        <p:spPr>
          <a:xfrm>
            <a:off x="6547021" y="220268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5C526BA-8CDC-4A28-8084-1F8714DBC142}"/>
              </a:ext>
            </a:extLst>
          </p:cNvPr>
          <p:cNvSpPr txBox="1"/>
          <p:nvPr/>
        </p:nvSpPr>
        <p:spPr>
          <a:xfrm>
            <a:off x="5861211" y="249115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789D17B-88F2-4864-9566-F6D45641E0E2}"/>
              </a:ext>
            </a:extLst>
          </p:cNvPr>
          <p:cNvSpPr txBox="1"/>
          <p:nvPr/>
        </p:nvSpPr>
        <p:spPr>
          <a:xfrm>
            <a:off x="6743985" y="220404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365376C-5367-4EC4-A4BB-9C32814DEA85}"/>
              </a:ext>
            </a:extLst>
          </p:cNvPr>
          <p:cNvSpPr txBox="1"/>
          <p:nvPr/>
        </p:nvSpPr>
        <p:spPr>
          <a:xfrm>
            <a:off x="6053082" y="24870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9D9DD57-7B83-4643-8800-F4026256CCCA}"/>
              </a:ext>
            </a:extLst>
          </p:cNvPr>
          <p:cNvSpPr txBox="1"/>
          <p:nvPr/>
        </p:nvSpPr>
        <p:spPr>
          <a:xfrm>
            <a:off x="6048999" y="302999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400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>
              <a:defRPr/>
            </a:pPr>
            <a:r>
              <a:rPr lang="vi-VN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10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56293" y="-148143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>
              <a:defRPr/>
            </a:pPr>
            <a:r>
              <a:rPr lang="en-GB" sz="426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-154781" y="3933825"/>
            <a:ext cx="1187428" cy="282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C31554-D380-4716-B0C3-4C4C77FFA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419" y="599305"/>
            <a:ext cx="2723245" cy="440397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5228F95-AD41-41EE-895D-98ED922352EA}"/>
              </a:ext>
            </a:extLst>
          </p:cNvPr>
          <p:cNvGrpSpPr/>
          <p:nvPr/>
        </p:nvGrpSpPr>
        <p:grpSpPr>
          <a:xfrm>
            <a:off x="1707596" y="1373555"/>
            <a:ext cx="2248819" cy="2507526"/>
            <a:chOff x="9059455" y="2432470"/>
            <a:chExt cx="2554897" cy="250752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04FF878-B71F-4754-8B01-212E2E74E50A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6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E4E8BAE-04AB-4FA0-BD2D-28438CBDE8B9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1 041</a:t>
              </a:r>
              <a:endParaRPr lang="vi-VN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FBE8B9F-2ED3-4F77-A545-72085ECDEB40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  <a:endParaRPr lang="vi-VN" sz="8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3BF35D9-1C5F-4259-8187-AF27B1A272B0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x</a:t>
              </a:r>
              <a:endParaRPr lang="vi-VN" sz="6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E1842D8E-8CA8-4D0D-B990-74A32B038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945A12-FDC7-42A1-90D2-88C44000B612}"/>
              </a:ext>
            </a:extLst>
          </p:cNvPr>
          <p:cNvSpPr txBox="1"/>
          <p:nvPr/>
        </p:nvSpPr>
        <p:spPr>
          <a:xfrm>
            <a:off x="3300414" y="2975527"/>
            <a:ext cx="29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368525A-D85A-4EDA-82FB-57CFF1AAB37F}"/>
              </a:ext>
            </a:extLst>
          </p:cNvPr>
          <p:cNvSpPr txBox="1"/>
          <p:nvPr/>
        </p:nvSpPr>
        <p:spPr>
          <a:xfrm>
            <a:off x="3069350" y="2975527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B0E3E8-1DB1-4550-8CDC-C2CE69B69BA2}"/>
              </a:ext>
            </a:extLst>
          </p:cNvPr>
          <p:cNvSpPr txBox="1"/>
          <p:nvPr/>
        </p:nvSpPr>
        <p:spPr>
          <a:xfrm>
            <a:off x="2808448" y="2975527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584F49-6F51-4F3D-BF60-02AD14F6B09A}"/>
              </a:ext>
            </a:extLst>
          </p:cNvPr>
          <p:cNvSpPr txBox="1"/>
          <p:nvPr/>
        </p:nvSpPr>
        <p:spPr>
          <a:xfrm>
            <a:off x="2487910" y="2975112"/>
            <a:ext cx="1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CD0DC27-7674-49CF-A85D-B5A0B7E1A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475" y="618355"/>
            <a:ext cx="4132891" cy="440397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494DD0FA-9D9B-4618-9466-B86787F0C32B}"/>
              </a:ext>
            </a:extLst>
          </p:cNvPr>
          <p:cNvGrpSpPr/>
          <p:nvPr/>
        </p:nvGrpSpPr>
        <p:grpSpPr>
          <a:xfrm>
            <a:off x="5363959" y="1567823"/>
            <a:ext cx="1929391" cy="1375402"/>
            <a:chOff x="413254" y="1441024"/>
            <a:chExt cx="1968173" cy="1631502"/>
          </a:xfrm>
        </p:grpSpPr>
        <p:sp>
          <p:nvSpPr>
            <p:cNvPr id="53" name="TextBox 43">
              <a:extLst>
                <a:ext uri="{FF2B5EF4-FFF2-40B4-BE49-F238E27FC236}">
                  <a16:creationId xmlns="" xmlns:a16="http://schemas.microsoft.com/office/drawing/2014/main" id="{92222826-E16B-4285-A38B-0B1F1FF19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83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4" name="TextBox 49">
              <a:extLst>
                <a:ext uri="{FF2B5EF4-FFF2-40B4-BE49-F238E27FC236}">
                  <a16:creationId xmlns="" xmlns:a16="http://schemas.microsoft.com/office/drawing/2014/main" id="{B0734F9E-9064-4EF8-9CDB-7E75E9E30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5"/>
              <a:ext cx="1135257" cy="15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7 168</a:t>
              </a:r>
            </a:p>
          </p:txBody>
        </p:sp>
        <p:grpSp>
          <p:nvGrpSpPr>
            <p:cNvPr id="55" name="Group 66">
              <a:extLst>
                <a:ext uri="{FF2B5EF4-FFF2-40B4-BE49-F238E27FC236}">
                  <a16:creationId xmlns="" xmlns:a16="http://schemas.microsoft.com/office/drawing/2014/main" id="{A812101D-0D45-469F-B079-E432D53C1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EDABB76B-E86E-4A11-BF3E-FF46A0C94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8AAC2E68-F399-4098-A57F-8CE0C8E00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52C2616-4A86-49D9-8088-88BC14357908}"/>
              </a:ext>
            </a:extLst>
          </p:cNvPr>
          <p:cNvSpPr txBox="1"/>
          <p:nvPr/>
        </p:nvSpPr>
        <p:spPr>
          <a:xfrm>
            <a:off x="6349558" y="219888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E62A9A8-92D1-42AF-8FEB-61EE842AA28F}"/>
              </a:ext>
            </a:extLst>
          </p:cNvPr>
          <p:cNvSpPr txBox="1"/>
          <p:nvPr/>
        </p:nvSpPr>
        <p:spPr>
          <a:xfrm>
            <a:off x="5379528" y="201898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F2608B1-9896-4C10-8407-4D06CEF8E9EF}"/>
              </a:ext>
            </a:extLst>
          </p:cNvPr>
          <p:cNvSpPr txBox="1"/>
          <p:nvPr/>
        </p:nvSpPr>
        <p:spPr>
          <a:xfrm>
            <a:off x="5639764" y="20298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23AC570-025A-44C4-9E18-3DF3617E1D52}"/>
              </a:ext>
            </a:extLst>
          </p:cNvPr>
          <p:cNvSpPr txBox="1"/>
          <p:nvPr/>
        </p:nvSpPr>
        <p:spPr>
          <a:xfrm>
            <a:off x="6547020" y="220268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5C526BA-8CDC-4A28-8084-1F8714DBC142}"/>
              </a:ext>
            </a:extLst>
          </p:cNvPr>
          <p:cNvSpPr txBox="1"/>
          <p:nvPr/>
        </p:nvSpPr>
        <p:spPr>
          <a:xfrm>
            <a:off x="5661196" y="2481628"/>
            <a:ext cx="39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789D17B-88F2-4864-9566-F6D45641E0E2}"/>
              </a:ext>
            </a:extLst>
          </p:cNvPr>
          <p:cNvSpPr txBox="1"/>
          <p:nvPr/>
        </p:nvSpPr>
        <p:spPr>
          <a:xfrm>
            <a:off x="6743984" y="220404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365376C-5367-4EC4-A4BB-9C32814DEA85}"/>
              </a:ext>
            </a:extLst>
          </p:cNvPr>
          <p:cNvSpPr txBox="1"/>
          <p:nvPr/>
        </p:nvSpPr>
        <p:spPr>
          <a:xfrm>
            <a:off x="5853051" y="24870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9D9DD57-7B83-4643-8800-F4026256CCCA}"/>
              </a:ext>
            </a:extLst>
          </p:cNvPr>
          <p:cNvSpPr txBox="1"/>
          <p:nvPr/>
        </p:nvSpPr>
        <p:spPr>
          <a:xfrm>
            <a:off x="5870383" y="2953797"/>
            <a:ext cx="38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AFD8070-0B43-4698-AB3C-72B5D811D9A8}"/>
              </a:ext>
            </a:extLst>
          </p:cNvPr>
          <p:cNvSpPr txBox="1"/>
          <p:nvPr/>
        </p:nvSpPr>
        <p:spPr>
          <a:xfrm>
            <a:off x="6070408" y="2944272"/>
            <a:ext cx="38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24177A5-6E9D-4794-A69F-AC40F6249148}"/>
              </a:ext>
            </a:extLst>
          </p:cNvPr>
          <p:cNvSpPr txBox="1"/>
          <p:nvPr/>
        </p:nvSpPr>
        <p:spPr>
          <a:xfrm>
            <a:off x="6936865" y="221356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3995FC1-79FC-428C-B659-7D890816B0D5}"/>
              </a:ext>
            </a:extLst>
          </p:cNvPr>
          <p:cNvSpPr txBox="1"/>
          <p:nvPr/>
        </p:nvSpPr>
        <p:spPr>
          <a:xfrm>
            <a:off x="6070408" y="3468147"/>
            <a:ext cx="38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399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202" y="537425"/>
            <a:ext cx="7264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vi-VN" sz="3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Máy bay A đang bay ở độ cao 6</a:t>
            </a:r>
            <a:r>
              <a:rPr lang="en-US" sz="3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504 m. Máy bay A đang bay ở độ cao gấp đôi máy bay B. Máy bay B đang bay ở độ cao gấp 3 lần độ cao máy bay C. Hỏi máy bay C đang bay ở độ cao bao nhiêu mét?</a:t>
            </a: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06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807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2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228600" y="2311400"/>
            <a:ext cx="2819400" cy="4064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352800" y="3108676"/>
            <a:ext cx="4419600" cy="2818671"/>
          </a:xfrm>
          <a:prstGeom prst="wedgeEllipseCallout">
            <a:avLst>
              <a:gd name="adj1" fmla="val -91248"/>
              <a:gd name="adj2" fmla="val -6122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5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02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805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2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152400" y="2109440"/>
            <a:ext cx="1998972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05000" y="1092199"/>
            <a:ext cx="6934200" cy="3962402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4043909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r>
                <a:rPr lang="vi-VN" sz="3733" b="1" u="sng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giải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 cao của máy bay B là: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6 504 : 2 = 3 252 (m)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 cao của máy bay C là: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3 252 : 3 = 1 084 (m)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 số: 1 084 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1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5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>
              <a:defRPr/>
            </a:pPr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898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803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>
              <a:defRPr/>
            </a:pPr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3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F1B2C61-AF32-4AC5-9996-716203D0B205}"/>
              </a:ext>
            </a:extLst>
          </p:cNvPr>
          <p:cNvSpPr/>
          <p:nvPr/>
        </p:nvSpPr>
        <p:spPr>
          <a:xfrm>
            <a:off x="1550209" y="495300"/>
            <a:ext cx="892969" cy="60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white"/>
                </a:solidFill>
              </a:rPr>
              <a:t>Số</a:t>
            </a:r>
            <a:r>
              <a:rPr lang="en-US" sz="4000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4D7BAB8-708B-4A25-8365-5C0ED1C66448}"/>
              </a:ext>
            </a:extLst>
          </p:cNvPr>
          <p:cNvGrpSpPr/>
          <p:nvPr/>
        </p:nvGrpSpPr>
        <p:grpSpPr>
          <a:xfrm>
            <a:off x="3378995" y="561975"/>
            <a:ext cx="3914775" cy="1938992"/>
            <a:chOff x="4505325" y="561975"/>
            <a:chExt cx="5219700" cy="193899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7F34D80-83D4-4627-8ED6-CFD483EC37B8}"/>
                </a:ext>
              </a:extLst>
            </p:cNvPr>
            <p:cNvSpPr txBox="1"/>
            <p:nvPr/>
          </p:nvSpPr>
          <p:spPr>
            <a:xfrm>
              <a:off x="4505325" y="561975"/>
              <a:ext cx="52197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       × 4 = 1 668</a:t>
              </a:r>
            </a:p>
            <a:p>
              <a:pPr algn="just">
                <a:lnSpc>
                  <a:spcPct val="150000"/>
                </a:lnSpc>
              </a:pPr>
              <a:r>
                <a:rPr lang="pt-BR" sz="4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      : 3 = 819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2E41A51-49F8-46E2-81CD-1E68E0B0CF8B}"/>
                </a:ext>
              </a:extLst>
            </p:cNvPr>
            <p:cNvSpPr/>
            <p:nvPr/>
          </p:nvSpPr>
          <p:spPr>
            <a:xfrm>
              <a:off x="5105400" y="771525"/>
              <a:ext cx="657225" cy="6191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DFC86AC-8A1D-45DB-A978-F00EBBDDF864}"/>
                </a:ext>
              </a:extLst>
            </p:cNvPr>
            <p:cNvSpPr/>
            <p:nvPr/>
          </p:nvSpPr>
          <p:spPr>
            <a:xfrm>
              <a:off x="5067300" y="1743075"/>
              <a:ext cx="657225" cy="6191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537601B-79B8-459D-81EB-058C13FDC4D6}"/>
              </a:ext>
            </a:extLst>
          </p:cNvPr>
          <p:cNvGrpSpPr/>
          <p:nvPr/>
        </p:nvGrpSpPr>
        <p:grpSpPr>
          <a:xfrm>
            <a:off x="692945" y="2962275"/>
            <a:ext cx="3914775" cy="1938992"/>
            <a:chOff x="4505325" y="561975"/>
            <a:chExt cx="5219700" cy="193899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1F249B2-27E6-44D7-A568-F7B80B85C1B4}"/>
                </a:ext>
              </a:extLst>
            </p:cNvPr>
            <p:cNvSpPr txBox="1"/>
            <p:nvPr/>
          </p:nvSpPr>
          <p:spPr>
            <a:xfrm>
              <a:off x="4505325" y="561975"/>
              <a:ext cx="52197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FontTx/>
                <a:buAutoNum type="alphaLcParenR"/>
              </a:pPr>
              <a:r>
                <a:rPr lang="pt-BR" sz="4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× x 4 = 1 668</a:t>
              </a:r>
            </a:p>
            <a:p>
              <a:pPr algn="just">
                <a:lnSpc>
                  <a:spcPct val="150000"/>
                </a:lnSpc>
              </a:pPr>
              <a:endPara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DD5BA2-6551-4058-B0DB-6A85500E995D}"/>
                </a:ext>
              </a:extLst>
            </p:cNvPr>
            <p:cNvSpPr/>
            <p:nvPr/>
          </p:nvSpPr>
          <p:spPr>
            <a:xfrm>
              <a:off x="5105400" y="771525"/>
              <a:ext cx="657225" cy="6191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93ABDA6-FF2E-4EBF-821E-1592CF284987}"/>
              </a:ext>
            </a:extLst>
          </p:cNvPr>
          <p:cNvSpPr/>
          <p:nvPr/>
        </p:nvSpPr>
        <p:spPr>
          <a:xfrm>
            <a:off x="1550210" y="3924333"/>
            <a:ext cx="492919" cy="6191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4D5A0C-63E8-4AA1-9E9F-06ACDEAE25E7}"/>
              </a:ext>
            </a:extLst>
          </p:cNvPr>
          <p:cNvSpPr txBox="1"/>
          <p:nvPr/>
        </p:nvSpPr>
        <p:spPr>
          <a:xfrm>
            <a:off x="2128839" y="3914791"/>
            <a:ext cx="177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1 668 : 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B71C5B1-B4E9-4D23-A0EA-233A60B6AF00}"/>
              </a:ext>
            </a:extLst>
          </p:cNvPr>
          <p:cNvSpPr/>
          <p:nvPr/>
        </p:nvSpPr>
        <p:spPr>
          <a:xfrm>
            <a:off x="1557354" y="4676808"/>
            <a:ext cx="492919" cy="6191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97A953-A3E2-4D70-9030-49F19792EC8D}"/>
              </a:ext>
            </a:extLst>
          </p:cNvPr>
          <p:cNvSpPr txBox="1"/>
          <p:nvPr/>
        </p:nvSpPr>
        <p:spPr>
          <a:xfrm>
            <a:off x="2143125" y="4591050"/>
            <a:ext cx="177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417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F9917BB-67EE-4477-A7C7-17E7DD88F003}"/>
              </a:ext>
            </a:extLst>
          </p:cNvPr>
          <p:cNvGrpSpPr/>
          <p:nvPr/>
        </p:nvGrpSpPr>
        <p:grpSpPr>
          <a:xfrm>
            <a:off x="4550570" y="2867025"/>
            <a:ext cx="3914775" cy="1938992"/>
            <a:chOff x="4505325" y="561975"/>
            <a:chExt cx="5219700" cy="1938992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E22015F-75AF-43CD-8607-418486B95AFF}"/>
                </a:ext>
              </a:extLst>
            </p:cNvPr>
            <p:cNvSpPr txBox="1"/>
            <p:nvPr/>
          </p:nvSpPr>
          <p:spPr>
            <a:xfrm>
              <a:off x="4505325" y="561975"/>
              <a:ext cx="52197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       : 3 = 819</a:t>
              </a:r>
            </a:p>
            <a:p>
              <a:pPr algn="just">
                <a:lnSpc>
                  <a:spcPct val="150000"/>
                </a:lnSpc>
              </a:pPr>
              <a:endPara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82BF9BA-1A26-4143-874A-98B7D470CDAC}"/>
                </a:ext>
              </a:extLst>
            </p:cNvPr>
            <p:cNvSpPr/>
            <p:nvPr/>
          </p:nvSpPr>
          <p:spPr>
            <a:xfrm>
              <a:off x="5105400" y="771525"/>
              <a:ext cx="657225" cy="6191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D7CA9BA-0F69-475E-9631-7168D500794B}"/>
              </a:ext>
            </a:extLst>
          </p:cNvPr>
          <p:cNvSpPr/>
          <p:nvPr/>
        </p:nvSpPr>
        <p:spPr>
          <a:xfrm>
            <a:off x="5457841" y="3781427"/>
            <a:ext cx="492919" cy="6191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D104B1A-9EE2-46E9-BD04-C1981A1FFA18}"/>
              </a:ext>
            </a:extLst>
          </p:cNvPr>
          <p:cNvSpPr txBox="1"/>
          <p:nvPr/>
        </p:nvSpPr>
        <p:spPr>
          <a:xfrm>
            <a:off x="6036471" y="3771916"/>
            <a:ext cx="177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819 x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A96236A-5DF1-47D7-B434-7185421D76B2}"/>
              </a:ext>
            </a:extLst>
          </p:cNvPr>
          <p:cNvSpPr/>
          <p:nvPr/>
        </p:nvSpPr>
        <p:spPr>
          <a:xfrm>
            <a:off x="5472128" y="4505358"/>
            <a:ext cx="492919" cy="6191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619AF98-9DD1-4BAE-AA01-7C94615211C8}"/>
              </a:ext>
            </a:extLst>
          </p:cNvPr>
          <p:cNvSpPr txBox="1"/>
          <p:nvPr/>
        </p:nvSpPr>
        <p:spPr>
          <a:xfrm>
            <a:off x="6050757" y="4495800"/>
            <a:ext cx="177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2 457</a:t>
            </a:r>
          </a:p>
        </p:txBody>
      </p:sp>
    </p:spTree>
    <p:extLst>
      <p:ext uri="{BB962C8B-B14F-4D97-AF65-F5344CB8AC3E}">
        <p14:creationId xmlns:p14="http://schemas.microsoft.com/office/powerpoint/2010/main" val="35300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  <p:bldP spid="24" grpId="0" animBg="1"/>
      <p:bldP spid="26" grpId="0"/>
      <p:bldP spid="30" grpId="0" animBg="1"/>
      <p:bldP spid="31" grpId="0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5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892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800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en-US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4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152400" y="2109430"/>
            <a:ext cx="1998972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40694" y="444501"/>
            <a:ext cx="6934200" cy="254635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103978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endParaRPr lang="vi-VN" sz="32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165594" y="614018"/>
            <a:ext cx="629871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con cà cuống A và B cùng bơi đến chỗ cụm rong. Cà cuống A bơi theo đường gấp khúc gồm 4 đoạn thằng bằng nhau, cà cuống B bơi theo đường gấp khúc gồm 3 đoạn thẳng bằng nhau. Hỏi quãng đường bơi của cà cuống nào ngắn hơn?</a:t>
            </a:r>
            <a:endParaRPr lang="en-US" sz="2800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E4E2F6-4492-4A11-B10E-E19E2DBA0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630" y="3519487"/>
            <a:ext cx="4704160" cy="26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44" y="482600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>
              <a:defRPr/>
            </a:pPr>
            <a:r>
              <a:rPr lang="vi-VN" sz="2400" dirty="0">
                <a:solidFill>
                  <a:prstClr val="white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=""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888"/>
            <a:ext cx="1510485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60798" y="-119568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>
              <a:defRPr/>
            </a:pPr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en-US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4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152400" y="2109426"/>
            <a:ext cx="1998972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78325" y="907709"/>
            <a:ext cx="6934200" cy="436880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>
                  <a:defRPr/>
                </a:pPr>
                <a:endParaRPr lang="en-GB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>
                  <a:defRPr/>
                </a:pPr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606039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>
                <a:defRPr/>
              </a:pPr>
              <a:endParaRPr lang="vi-VN" sz="32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235897" y="1394667"/>
            <a:ext cx="62987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900"/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Vì quãng đường bơi của tôm bằng quãng đường bơi của cà cuống A nên quãng đường bơi của tôm dài: 2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060m</a:t>
            </a:r>
          </a:p>
          <a:p>
            <a:pPr algn="ctr" defTabSz="1218900"/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dài mỗi đoạn của đường gấp khúc đó là: </a:t>
            </a:r>
          </a:p>
          <a:p>
            <a:pPr algn="ctr" defTabSz="1218900"/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060 : 5 = 412 (m)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defTabSz="1218900"/>
            <a:r>
              <a:rPr lang="pt-B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412 m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453</Words>
  <Application>Microsoft Office PowerPoint</Application>
  <PresentationFormat>On-screen Show (4:3)</PresentationFormat>
  <Paragraphs>117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3_Office Theme</vt:lpstr>
      <vt:lpstr>3_Office 主题</vt:lpstr>
      <vt:lpstr>4_Office 主题</vt:lpstr>
      <vt:lpstr>5_Office 主题</vt:lpstr>
      <vt:lpstr>6_Office 主题</vt:lpstr>
      <vt:lpstr>7_Office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2026-04-10T07:09:22Z</dcterms:created>
  <dcterms:modified xsi:type="dcterms:W3CDTF">2026-04-10T07:15:43Z</dcterms:modified>
</cp:coreProperties>
</file>