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82" r:id="rId4"/>
    <p:sldMasterId id="2147483687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5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1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54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25" y="3931259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712035"/>
            <a:ext cx="71469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998550" y="3261367"/>
            <a:ext cx="71469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36"/>
            <a:ext cx="9144074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7477634" y="5438873"/>
            <a:ext cx="1495707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4589638" y="6254956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6837550" y="5438890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6037450" y="5593290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4710325" y="5252157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6961375" y="6254957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29" name="Google Shape;429;p11"/>
          <p:cNvGrpSpPr/>
          <p:nvPr/>
        </p:nvGrpSpPr>
        <p:grpSpPr>
          <a:xfrm>
            <a:off x="50939" y="4947325"/>
            <a:ext cx="1324575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2645525" y="5593290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932050" y="5034490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4" name="Google Shape;464;p11"/>
          <p:cNvSpPr/>
          <p:nvPr/>
        </p:nvSpPr>
        <p:spPr>
          <a:xfrm>
            <a:off x="2465575" y="5097990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65" name="Google Shape;465;p11"/>
          <p:cNvGrpSpPr/>
          <p:nvPr/>
        </p:nvGrpSpPr>
        <p:grpSpPr>
          <a:xfrm>
            <a:off x="8760589" y="4850229"/>
            <a:ext cx="269222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8430766" y="4939129"/>
            <a:ext cx="269222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188290" y="4346662"/>
            <a:ext cx="269222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578614" y="4346662"/>
            <a:ext cx="269222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2788900" y="1581497"/>
            <a:ext cx="1458036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5407052" y="1440112"/>
            <a:ext cx="948039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12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92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25" y="4947259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178" name="Google Shape;1178;p25"/>
          <p:cNvSpPr/>
          <p:nvPr/>
        </p:nvSpPr>
        <p:spPr>
          <a:xfrm flipH="1">
            <a:off x="-357147" y="6141525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357147" y="6141525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357150" y="6344701"/>
            <a:ext cx="98582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055065" y="5860095"/>
            <a:ext cx="269222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083550" y="6559757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2838097" y="6092942"/>
            <a:ext cx="312296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3346835" y="5994584"/>
            <a:ext cx="324576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5612428" y="527397"/>
            <a:ext cx="1458036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3504275" y="385987"/>
            <a:ext cx="948039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3576751" y="6559756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47475" y="5293163"/>
            <a:ext cx="981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369390" y="5860095"/>
            <a:ext cx="269222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7732090" y="5891979"/>
            <a:ext cx="269222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7341565" y="5790995"/>
            <a:ext cx="269222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41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25" y="5150459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285" name="Google Shape;1285;p26"/>
          <p:cNvSpPr/>
          <p:nvPr/>
        </p:nvSpPr>
        <p:spPr>
          <a:xfrm>
            <a:off x="-189841" y="6090326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189841" y="6090326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527779" y="6035770"/>
            <a:ext cx="10082900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7816388" y="4429160"/>
            <a:ext cx="1232721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70676" y="4883167"/>
            <a:ext cx="870075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3824147" y="5516106"/>
            <a:ext cx="1495707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255090" y="5763562"/>
            <a:ext cx="269222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1617040" y="5763562"/>
            <a:ext cx="269222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7360615" y="5763562"/>
            <a:ext cx="269222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6846265" y="5763562"/>
            <a:ext cx="269222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5957865" y="6035742"/>
            <a:ext cx="328207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365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25" y="3931253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712035"/>
            <a:ext cx="71469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998550" y="3261367"/>
            <a:ext cx="71469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30"/>
            <a:ext cx="9144074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7477634" y="5438873"/>
            <a:ext cx="1495707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4589635" y="6254950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6837550" y="5438884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6037450" y="5593284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4710325" y="5252151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6961375" y="6254951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29" name="Google Shape;429;p11"/>
          <p:cNvGrpSpPr/>
          <p:nvPr/>
        </p:nvGrpSpPr>
        <p:grpSpPr>
          <a:xfrm>
            <a:off x="50939" y="4947319"/>
            <a:ext cx="1324575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2645525" y="5593284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932050" y="5034484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4" name="Google Shape;464;p11"/>
          <p:cNvSpPr/>
          <p:nvPr/>
        </p:nvSpPr>
        <p:spPr>
          <a:xfrm>
            <a:off x="2465575" y="5097984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65" name="Google Shape;465;p11"/>
          <p:cNvGrpSpPr/>
          <p:nvPr/>
        </p:nvGrpSpPr>
        <p:grpSpPr>
          <a:xfrm>
            <a:off x="8760589" y="4850229"/>
            <a:ext cx="269222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8430766" y="4939129"/>
            <a:ext cx="269222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188290" y="4346662"/>
            <a:ext cx="269222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578614" y="4346662"/>
            <a:ext cx="269222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2788900" y="1581497"/>
            <a:ext cx="1458036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5407052" y="1440106"/>
            <a:ext cx="948039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774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385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25" y="4947253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178" name="Google Shape;1178;p25"/>
          <p:cNvSpPr/>
          <p:nvPr/>
        </p:nvSpPr>
        <p:spPr>
          <a:xfrm flipH="1">
            <a:off x="-357147" y="6141519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357147" y="6141519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357150" y="6344701"/>
            <a:ext cx="98582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055065" y="5860095"/>
            <a:ext cx="269222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083550" y="6559751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2838097" y="6092942"/>
            <a:ext cx="312296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3346835" y="5994578"/>
            <a:ext cx="324576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5612428" y="527397"/>
            <a:ext cx="1458036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3504275" y="385987"/>
            <a:ext cx="948039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3576748" y="6559750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47475" y="5293157"/>
            <a:ext cx="981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369390" y="5860095"/>
            <a:ext cx="269222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7732090" y="5891979"/>
            <a:ext cx="269222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7341565" y="5790995"/>
            <a:ext cx="269222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83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25" y="5150453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285" name="Google Shape;1285;p26"/>
          <p:cNvSpPr/>
          <p:nvPr/>
        </p:nvSpPr>
        <p:spPr>
          <a:xfrm>
            <a:off x="-189841" y="6090320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189841" y="6090320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527779" y="6035764"/>
            <a:ext cx="10082900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7816388" y="4429160"/>
            <a:ext cx="1232721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70676" y="4883167"/>
            <a:ext cx="870075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3824147" y="5516106"/>
            <a:ext cx="1495707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255090" y="5763562"/>
            <a:ext cx="269222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1617040" y="5763562"/>
            <a:ext cx="269222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7360615" y="5763562"/>
            <a:ext cx="269222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6846265" y="5763562"/>
            <a:ext cx="269222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5957862" y="6035742"/>
            <a:ext cx="328207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20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25" y="3931245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712035"/>
            <a:ext cx="71469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998550" y="3261367"/>
            <a:ext cx="71469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22"/>
            <a:ext cx="9144074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7477634" y="5438873"/>
            <a:ext cx="1495707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4589631" y="6254942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6837550" y="543887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6037450" y="559327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4710325" y="525214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6961375" y="625494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29" name="Google Shape;429;p11"/>
          <p:cNvGrpSpPr/>
          <p:nvPr/>
        </p:nvGrpSpPr>
        <p:grpSpPr>
          <a:xfrm>
            <a:off x="50939" y="4947311"/>
            <a:ext cx="1324575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2645525" y="559327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932050" y="503447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4" name="Google Shape;464;p11"/>
          <p:cNvSpPr/>
          <p:nvPr/>
        </p:nvSpPr>
        <p:spPr>
          <a:xfrm>
            <a:off x="2465575" y="509797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65" name="Google Shape;465;p11"/>
          <p:cNvGrpSpPr/>
          <p:nvPr/>
        </p:nvGrpSpPr>
        <p:grpSpPr>
          <a:xfrm>
            <a:off x="8760589" y="4850229"/>
            <a:ext cx="269222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8430766" y="4939129"/>
            <a:ext cx="269222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188290" y="4346662"/>
            <a:ext cx="269222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578614" y="4346662"/>
            <a:ext cx="269222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2788900" y="1581497"/>
            <a:ext cx="1458036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5407052" y="1440098"/>
            <a:ext cx="948039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00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296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25" y="4947245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178" name="Google Shape;1178;p25"/>
          <p:cNvSpPr/>
          <p:nvPr/>
        </p:nvSpPr>
        <p:spPr>
          <a:xfrm flipH="1">
            <a:off x="-357147" y="6141511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357147" y="6141511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357150" y="6344701"/>
            <a:ext cx="98582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055065" y="5860095"/>
            <a:ext cx="269222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083550" y="655974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2838097" y="6092942"/>
            <a:ext cx="312296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3346835" y="5994570"/>
            <a:ext cx="324576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5612428" y="527397"/>
            <a:ext cx="1458036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3504275" y="385987"/>
            <a:ext cx="948039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3576744" y="6559742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47475" y="5293149"/>
            <a:ext cx="981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369390" y="5860095"/>
            <a:ext cx="269222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7732090" y="5891979"/>
            <a:ext cx="269222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7341565" y="5790995"/>
            <a:ext cx="269222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552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25" y="5150445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285" name="Google Shape;1285;p26"/>
          <p:cNvSpPr/>
          <p:nvPr/>
        </p:nvSpPr>
        <p:spPr>
          <a:xfrm>
            <a:off x="-189841" y="6090312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189841" y="6090312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527779" y="6035756"/>
            <a:ext cx="10082900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7816388" y="4429160"/>
            <a:ext cx="1232721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70676" y="4883167"/>
            <a:ext cx="870075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3824147" y="5516106"/>
            <a:ext cx="1495707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255090" y="5763562"/>
            <a:ext cx="269222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1617040" y="5763562"/>
            <a:ext cx="269222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7360615" y="5763562"/>
            <a:ext cx="269222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6846265" y="5763562"/>
            <a:ext cx="269222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5957858" y="6035742"/>
            <a:ext cx="328207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29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25" y="3931235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712035"/>
            <a:ext cx="71469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998550" y="3261367"/>
            <a:ext cx="71469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2"/>
            <a:ext cx="9144074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7477633" y="5438873"/>
            <a:ext cx="1495707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4589626" y="6254932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5" name="Google Shape;425;p11"/>
          <p:cNvSpPr/>
          <p:nvPr/>
        </p:nvSpPr>
        <p:spPr>
          <a:xfrm>
            <a:off x="6837550" y="54388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6" name="Google Shape;426;p11"/>
          <p:cNvSpPr/>
          <p:nvPr/>
        </p:nvSpPr>
        <p:spPr>
          <a:xfrm>
            <a:off x="6037450" y="55932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7" name="Google Shape;427;p11"/>
          <p:cNvSpPr/>
          <p:nvPr/>
        </p:nvSpPr>
        <p:spPr>
          <a:xfrm>
            <a:off x="4710325" y="525213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28" name="Google Shape;428;p11"/>
          <p:cNvSpPr/>
          <p:nvPr/>
        </p:nvSpPr>
        <p:spPr>
          <a:xfrm>
            <a:off x="6961375" y="625493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29" name="Google Shape;429;p11"/>
          <p:cNvGrpSpPr/>
          <p:nvPr/>
        </p:nvGrpSpPr>
        <p:grpSpPr>
          <a:xfrm>
            <a:off x="50939" y="4947301"/>
            <a:ext cx="1324575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2645525" y="55932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3" name="Google Shape;463;p11"/>
          <p:cNvSpPr/>
          <p:nvPr/>
        </p:nvSpPr>
        <p:spPr>
          <a:xfrm>
            <a:off x="932050" y="50344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464" name="Google Shape;464;p11"/>
          <p:cNvSpPr/>
          <p:nvPr/>
        </p:nvSpPr>
        <p:spPr>
          <a:xfrm>
            <a:off x="2465575" y="5097966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465" name="Google Shape;465;p11"/>
          <p:cNvGrpSpPr/>
          <p:nvPr/>
        </p:nvGrpSpPr>
        <p:grpSpPr>
          <a:xfrm>
            <a:off x="8760589" y="4850229"/>
            <a:ext cx="269222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8430765" y="4939129"/>
            <a:ext cx="269222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188290" y="4346662"/>
            <a:ext cx="269222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578614" y="4346662"/>
            <a:ext cx="269222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2788900" y="1581497"/>
            <a:ext cx="1458036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5407051" y="1440088"/>
            <a:ext cx="948039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99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69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25" y="4947235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178" name="Google Shape;1178;p25"/>
          <p:cNvSpPr/>
          <p:nvPr/>
        </p:nvSpPr>
        <p:spPr>
          <a:xfrm flipH="1">
            <a:off x="-357148" y="6141501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357148" y="6141501"/>
            <a:ext cx="98582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357150" y="6344701"/>
            <a:ext cx="98582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055065" y="5860095"/>
            <a:ext cx="269222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083550" y="6559733"/>
            <a:ext cx="328194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2838096" y="6092942"/>
            <a:ext cx="312296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3346835" y="5994560"/>
            <a:ext cx="324576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5612428" y="527397"/>
            <a:ext cx="1458036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3504275" y="385987"/>
            <a:ext cx="948039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3576739" y="6559732"/>
            <a:ext cx="569591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47475" y="5293139"/>
            <a:ext cx="981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400">
                  <a:solidFill>
                    <a:srgbClr val="083A52"/>
                  </a:solidFill>
                </a:endParaRPr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369390" y="5860095"/>
            <a:ext cx="269222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7732090" y="5891979"/>
            <a:ext cx="269222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7341565" y="5790995"/>
            <a:ext cx="269222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72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9144006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25" y="5150435"/>
            <a:ext cx="9144064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83A52"/>
              </a:solidFill>
            </a:endParaRPr>
          </a:p>
        </p:txBody>
      </p:sp>
      <p:sp>
        <p:nvSpPr>
          <p:cNvPr id="1285" name="Google Shape;1285;p26"/>
          <p:cNvSpPr/>
          <p:nvPr/>
        </p:nvSpPr>
        <p:spPr>
          <a:xfrm>
            <a:off x="-189841" y="6090302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189841" y="6090302"/>
            <a:ext cx="9782175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527779" y="6035746"/>
            <a:ext cx="10082900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7816387" y="4429160"/>
            <a:ext cx="1232721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70676" y="4883167"/>
            <a:ext cx="870075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3824147" y="5516106"/>
            <a:ext cx="1495707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255090" y="5763562"/>
            <a:ext cx="269222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1617040" y="5763562"/>
            <a:ext cx="269222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7360615" y="5763562"/>
            <a:ext cx="269222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6846265" y="5763562"/>
            <a:ext cx="269222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5957853" y="6035742"/>
            <a:ext cx="328207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2400">
                <a:solidFill>
                  <a:srgbClr val="083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688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6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0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1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4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57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12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5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3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7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879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79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719328"/>
            <a:ext cx="7708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802500"/>
            <a:ext cx="77118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08FD6DC-82BF-79C2-87AF-B6E49185D3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630" y="123141"/>
            <a:ext cx="1176772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69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719328"/>
            <a:ext cx="7708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802500"/>
            <a:ext cx="77118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08FD6DC-82BF-79C2-87AF-B6E49185D3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630" y="123141"/>
            <a:ext cx="1176772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102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719328"/>
            <a:ext cx="7708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802500"/>
            <a:ext cx="77118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08FD6DC-82BF-79C2-87AF-B6E49185D3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630" y="123141"/>
            <a:ext cx="1176772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2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719328"/>
            <a:ext cx="7708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802500"/>
            <a:ext cx="77118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08FD6DC-82BF-79C2-87AF-B6E49185D33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630" y="123138"/>
            <a:ext cx="1176772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3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6075"/>
            <a:ext cx="85344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58: Luyện tập chung (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217572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4" y="280155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BEE69F7-47E0-5623-5C54-193843AA86C5}"/>
              </a:ext>
            </a:extLst>
          </p:cNvPr>
          <p:cNvGrpSpPr/>
          <p:nvPr/>
        </p:nvGrpSpPr>
        <p:grpSpPr>
          <a:xfrm>
            <a:off x="831755" y="657716"/>
            <a:ext cx="5753685" cy="1588857"/>
            <a:chOff x="1257300" y="662552"/>
            <a:chExt cx="5753685" cy="119164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xmlns="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BFF7ECC3-487F-722E-7447-B69274C653EA}"/>
                </a:ext>
              </a:extLst>
            </p:cNvPr>
            <p:cNvSpPr txBox="1"/>
            <p:nvPr/>
          </p:nvSpPr>
          <p:spPr>
            <a:xfrm>
              <a:off x="1862638" y="799964"/>
              <a:ext cx="5148347" cy="1054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Tính giá trị của bi</a:t>
              </a:r>
              <a:r>
                <a:rPr lang="en-US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ể</a:t>
              </a:r>
              <a:r>
                <a:rPr lang="vi-VN" sz="42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u thức</a:t>
              </a:r>
              <a:endParaRPr lang="en-US" sz="42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C517D7-6269-4A71-B3A9-2EAF2E08DD76}"/>
              </a:ext>
            </a:extLst>
          </p:cNvPr>
          <p:cNvSpPr txBox="1"/>
          <p:nvPr/>
        </p:nvSpPr>
        <p:spPr>
          <a:xfrm>
            <a:off x="1028702" y="1800225"/>
            <a:ext cx="3686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(2 000 + 7 015) : 3</a:t>
            </a:r>
          </a:p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(102 + 901) x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F722CAF-EE5A-40D1-8D8F-C3201C51203A}"/>
              </a:ext>
            </a:extLst>
          </p:cNvPr>
          <p:cNvSpPr txBox="1"/>
          <p:nvPr/>
        </p:nvSpPr>
        <p:spPr>
          <a:xfrm>
            <a:off x="5793594" y="1724025"/>
            <a:ext cx="29003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2 515 : (1 + 4)</a:t>
            </a:r>
          </a:p>
          <a:p>
            <a:pPr algn="just">
              <a:lnSpc>
                <a:spcPct val="150000"/>
              </a:lnSpc>
            </a:pPr>
            <a:r>
              <a:rPr lang="pt-BR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 705 x (8 - 2)</a:t>
            </a:r>
          </a:p>
        </p:txBody>
      </p:sp>
    </p:spTree>
    <p:extLst>
      <p:ext uri="{BB962C8B-B14F-4D97-AF65-F5344CB8AC3E}">
        <p14:creationId xmlns:p14="http://schemas.microsoft.com/office/powerpoint/2010/main" val="6377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 flipV="1">
            <a:off x="63502" y="393432"/>
            <a:ext cx="9017000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451A22F-70D4-47B5-BC7E-E4C6176311D9}"/>
              </a:ext>
            </a:extLst>
          </p:cNvPr>
          <p:cNvSpPr txBox="1"/>
          <p:nvPr/>
        </p:nvSpPr>
        <p:spPr>
          <a:xfrm>
            <a:off x="571502" y="1047750"/>
            <a:ext cx="35851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 (2 000 + 7 015) : 3 </a:t>
            </a:r>
          </a:p>
          <a:p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= 9 015 : 3 </a:t>
            </a:r>
          </a:p>
          <a:p>
            <a:r>
              <a:rPr lang="pt-BR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= 3 005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D0E9B14-6B9F-4DE1-8195-1231B8B6BB2F}"/>
              </a:ext>
            </a:extLst>
          </p:cNvPr>
          <p:cNvSpPr txBox="1"/>
          <p:nvPr/>
        </p:nvSpPr>
        <p:spPr>
          <a:xfrm>
            <a:off x="5000637" y="1009650"/>
            <a:ext cx="3164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(102 + 901) x 7 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003 x 7 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021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1BA2FB2-883F-4795-A48D-56BDA2C89CDF}"/>
              </a:ext>
            </a:extLst>
          </p:cNvPr>
          <p:cNvSpPr txBox="1"/>
          <p:nvPr/>
        </p:nvSpPr>
        <p:spPr>
          <a:xfrm>
            <a:off x="878693" y="3286125"/>
            <a:ext cx="3164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515 : (1 + 4)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515 : 5 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503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8DA47369-E398-474D-9765-ED0A6EC5C2E8}"/>
              </a:ext>
            </a:extLst>
          </p:cNvPr>
          <p:cNvSpPr txBox="1"/>
          <p:nvPr/>
        </p:nvSpPr>
        <p:spPr>
          <a:xfrm>
            <a:off x="5022068" y="3248025"/>
            <a:ext cx="3164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705 x (8 - 2)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705 x 6</a:t>
            </a:r>
          </a:p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l-PL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8" grpId="0" build="p"/>
      <p:bldP spid="79" grpId="0" build="p"/>
      <p:bldP spid="8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11" y="280155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CBEE69F7-47E0-5623-5C54-193843AA86C5}"/>
              </a:ext>
            </a:extLst>
          </p:cNvPr>
          <p:cNvGrpSpPr/>
          <p:nvPr/>
        </p:nvGrpSpPr>
        <p:grpSpPr>
          <a:xfrm>
            <a:off x="657227" y="545655"/>
            <a:ext cx="7858125" cy="2246768"/>
            <a:chOff x="1257300" y="578508"/>
            <a:chExt cx="7683597" cy="1685076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xmlns="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xmlns="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BFF7ECC3-487F-722E-7447-B69274C653EA}"/>
                </a:ext>
              </a:extLst>
            </p:cNvPr>
            <p:cNvSpPr txBox="1"/>
            <p:nvPr/>
          </p:nvSpPr>
          <p:spPr>
            <a:xfrm>
              <a:off x="1948363" y="578508"/>
              <a:ext cx="6992534" cy="1685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  <a:defRPr/>
              </a:pPr>
              <a:r>
                <a:rPr lang="vi-VN" sz="28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Một tàu chở 7</a:t>
              </a:r>
              <a:r>
                <a:rPr lang="en-US" sz="28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vi-VN" sz="28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  <a:sym typeface="Arial"/>
                </a:rPr>
                <a:t>863 thùng hàng. Người ta dỡ xuống một số thùng hàng thì số thùng hàng còn lại bằng số thùng hàng ban đầu giảm đi 3 lần. Hỏi trên tàu còn lại bao nhiêu thùng hàng.</a:t>
              </a:r>
              <a:endParaRPr lang="en-US" sz="28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B33CCA2-3764-4DC0-8B5F-FAC808315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-228600" y="2311400"/>
            <a:ext cx="2819400" cy="4064000"/>
          </a:xfrm>
          <a:prstGeom prst="rect">
            <a:avLst/>
          </a:prstGeom>
        </p:spPr>
      </p:pic>
      <p:sp>
        <p:nvSpPr>
          <p:cNvPr id="15" name="Oval Callout 5">
            <a:extLst>
              <a:ext uri="{FF2B5EF4-FFF2-40B4-BE49-F238E27FC236}">
                <a16:creationId xmlns:a16="http://schemas.microsoft.com/office/drawing/2014/main" xmlns="" id="{B3C99E4E-843B-449B-880B-2F3EA49B3817}"/>
              </a:ext>
            </a:extLst>
          </p:cNvPr>
          <p:cNvSpPr/>
          <p:nvPr/>
        </p:nvSpPr>
        <p:spPr>
          <a:xfrm>
            <a:off x="3352802" y="3108656"/>
            <a:ext cx="4791075" cy="2818671"/>
          </a:xfrm>
          <a:prstGeom prst="wedgeEllipseCallout">
            <a:avLst>
              <a:gd name="adj1" fmla="val -86626"/>
              <a:gd name="adj2" fmla="val -27427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2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757239" y="1076325"/>
            <a:ext cx="7273912" cy="5029102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5F18F4-EECF-4B91-AF40-B152A4D019F1}"/>
              </a:ext>
            </a:extLst>
          </p:cNvPr>
          <p:cNvSpPr txBox="1"/>
          <p:nvPr/>
        </p:nvSpPr>
        <p:spPr>
          <a:xfrm>
            <a:off x="1600200" y="1562105"/>
            <a:ext cx="60078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7 863 : 3 = 2 621 (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2621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7" y="280155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xmlns="" id="{E5752D17-5DB3-47FD-ACDC-59316A6EF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2" y="403767"/>
            <a:ext cx="1510485" cy="126205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31279AF-AA81-495E-B243-786E8AF95DAF}"/>
              </a:ext>
            </a:extLst>
          </p:cNvPr>
          <p:cNvSpPr txBox="1"/>
          <p:nvPr/>
        </p:nvSpPr>
        <p:spPr>
          <a:xfrm rot="20214955">
            <a:off x="689443" y="223333"/>
            <a:ext cx="134518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00">
              <a:defRPr/>
            </a:pPr>
            <a:r>
              <a:rPr lang="en-GB" sz="4267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GB" sz="4267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571C0EA1-0E3D-415A-825D-539330A5B066}"/>
              </a:ext>
            </a:extLst>
          </p:cNvPr>
          <p:cNvSpPr/>
          <p:nvPr/>
        </p:nvSpPr>
        <p:spPr>
          <a:xfrm>
            <a:off x="1143006" y="1504950"/>
            <a:ext cx="892969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83A52"/>
                </a:solidFill>
              </a:rPr>
              <a:t>Số</a:t>
            </a:r>
            <a:r>
              <a:rPr lang="en-US" sz="4000" dirty="0">
                <a:solidFill>
                  <a:srgbClr val="083A52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FD9F82-8602-41F0-9947-2AAC5E491C13}"/>
              </a:ext>
            </a:extLst>
          </p:cNvPr>
          <p:cNvGrpSpPr/>
          <p:nvPr/>
        </p:nvGrpSpPr>
        <p:grpSpPr>
          <a:xfrm>
            <a:off x="2100269" y="552457"/>
            <a:ext cx="6607969" cy="2677656"/>
            <a:chOff x="3028950" y="581025"/>
            <a:chExt cx="8810625" cy="2677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763717E-7324-41AD-800C-6E7FF1D74FC5}"/>
                </a:ext>
              </a:extLst>
            </p:cNvPr>
            <p:cNvSpPr txBox="1"/>
            <p:nvPr/>
          </p:nvSpPr>
          <p:spPr>
            <a:xfrm>
              <a:off x="3028950" y="581025"/>
              <a:ext cx="881062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 vị quan dùng những khối đá giống nhau dạng khối hộp chữ nhật để lát một con đường dài 4</a:t>
              </a:r>
              <a:r>
                <a:rPr lang="en-US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555</a:t>
              </a:r>
              <a:r>
                <a:rPr lang="en-US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 Hình chữ nhật ở mặt trên mỗi khối đá đó có chiều dài 5</a:t>
              </a:r>
              <a:r>
                <a:rPr lang="en-US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m.</a:t>
              </a:r>
            </a:p>
            <a:p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Vị quan ấy dùng </a:t>
              </a:r>
              <a:r>
                <a:rPr lang="en-US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khối đá.</a:t>
              </a:r>
              <a:endParaRPr lang="en-US" sz="2800" b="1" dirty="0">
                <a:solidFill>
                  <a:srgbClr val="083A5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D8F54AC-A509-44DC-BDA9-F42F8BCF1897}"/>
                </a:ext>
              </a:extLst>
            </p:cNvPr>
            <p:cNvSpPr/>
            <p:nvPr/>
          </p:nvSpPr>
          <p:spPr>
            <a:xfrm>
              <a:off x="5791200" y="2324100"/>
              <a:ext cx="571500" cy="4762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68858A8-BDB9-4B95-B57D-26B05519D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768" y="3575407"/>
            <a:ext cx="3814763" cy="165859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EA08D2-374F-4F9C-A9B3-507099246316}"/>
              </a:ext>
            </a:extLst>
          </p:cNvPr>
          <p:cNvSpPr txBox="1"/>
          <p:nvPr/>
        </p:nvSpPr>
        <p:spPr>
          <a:xfrm>
            <a:off x="750100" y="3267082"/>
            <a:ext cx="4264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b="1" u="sng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4555 : 5 = 911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911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8AC6EFC3-7F73-66EF-4056-C421BB4161A9}"/>
              </a:ext>
            </a:extLst>
          </p:cNvPr>
          <p:cNvGrpSpPr/>
          <p:nvPr/>
        </p:nvGrpSpPr>
        <p:grpSpPr>
          <a:xfrm>
            <a:off x="5" y="280155"/>
            <a:ext cx="9038417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13" name="Tam giác Cân 4">
            <a:extLst>
              <a:ext uri="{FF2B5EF4-FFF2-40B4-BE49-F238E27FC236}">
                <a16:creationId xmlns:a16="http://schemas.microsoft.com/office/drawing/2014/main" xmlns="" id="{8F42F269-28E0-4D45-A5EF-AD3DD505B28A}"/>
              </a:ext>
            </a:extLst>
          </p:cNvPr>
          <p:cNvSpPr/>
          <p:nvPr/>
        </p:nvSpPr>
        <p:spPr>
          <a:xfrm>
            <a:off x="807245" y="600078"/>
            <a:ext cx="542925" cy="6191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675351-CC98-47F9-A640-4EED372454F7}"/>
              </a:ext>
            </a:extLst>
          </p:cNvPr>
          <p:cNvSpPr txBox="1"/>
          <p:nvPr/>
        </p:nvSpPr>
        <p:spPr>
          <a:xfrm>
            <a:off x="1328739" y="581029"/>
            <a:ext cx="75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83A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b="1" dirty="0">
              <a:solidFill>
                <a:srgbClr val="083A5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E5387E7-4C65-4362-B151-3652B96E03A4}"/>
              </a:ext>
            </a:extLst>
          </p:cNvPr>
          <p:cNvGrpSpPr/>
          <p:nvPr/>
        </p:nvGrpSpPr>
        <p:grpSpPr>
          <a:xfrm>
            <a:off x="1978819" y="657225"/>
            <a:ext cx="6515100" cy="3539430"/>
            <a:chOff x="2638425" y="657225"/>
            <a:chExt cx="8686800" cy="35394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451E648-472A-4C94-A6BF-A54C2C708A3D}"/>
                </a:ext>
              </a:extLst>
            </p:cNvPr>
            <p:cNvSpPr txBox="1"/>
            <p:nvPr/>
          </p:nvSpPr>
          <p:spPr>
            <a:xfrm>
              <a:off x="2638425" y="657225"/>
              <a:ext cx="86868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 ta xây một bức tường thành bao quanh một khu đất có dạng hình vuông ABCD. Mỗi cạnh dài 2324 bước chân.</a:t>
              </a:r>
            </a:p>
            <a:p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a) Bức tường thành dài </a:t>
              </a:r>
              <a:r>
                <a:rPr lang="en-US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</a:t>
              </a:r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</a:p>
            <a:p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b) Người ta xây một chòi canh gác ở trung điểm I của cạnh AB. Đoạn AI dài </a:t>
              </a:r>
              <a:r>
                <a:rPr lang="en-US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vi-VN" sz="2800" b="1" dirty="0">
                  <a:solidFill>
                    <a:srgbClr val="083A5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bước chân.</a:t>
              </a:r>
              <a:endParaRPr lang="en-US" sz="2800" b="1" dirty="0">
                <a:solidFill>
                  <a:srgbClr val="083A5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966E346-5E4F-480E-B826-3482931A3016}"/>
                </a:ext>
              </a:extLst>
            </p:cNvPr>
            <p:cNvSpPr/>
            <p:nvPr/>
          </p:nvSpPr>
          <p:spPr>
            <a:xfrm>
              <a:off x="6677025" y="1924050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43CD957-0BAC-4095-A1EB-568BC6F96234}"/>
                </a:ext>
              </a:extLst>
            </p:cNvPr>
            <p:cNvSpPr/>
            <p:nvPr/>
          </p:nvSpPr>
          <p:spPr>
            <a:xfrm>
              <a:off x="6810375" y="2847975"/>
              <a:ext cx="571500" cy="47625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ABC478F-7E34-495E-8446-173A00CFE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600" l="7350" r="61500">
                        <a14:foregroundMark x1="21750" y1="37900" x2="26950" y2="37900"/>
                        <a14:foregroundMark x1="22150" y1="57300" x2="27350" y2="58150"/>
                        <a14:foregroundMark x1="20500" y1="47500" x2="29450" y2="48750"/>
                        <a14:foregroundMark x1="22350" y1="63350" x2="25700" y2="69400"/>
                        <a14:foregroundMark x1="52150" y1="54800" x2="58400" y2="45650"/>
                        <a14:backgroundMark x1="48400" y1="76650" x2="60050" y2="56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53" r="37313" b="16952"/>
          <a:stretch/>
        </p:blipFill>
        <p:spPr>
          <a:xfrm>
            <a:off x="78581" y="2663825"/>
            <a:ext cx="2819400" cy="4064000"/>
          </a:xfrm>
          <a:prstGeom prst="rect">
            <a:avLst/>
          </a:prstGeom>
        </p:spPr>
      </p:pic>
      <p:sp>
        <p:nvSpPr>
          <p:cNvPr id="24" name="Oval Callout 5">
            <a:extLst>
              <a:ext uri="{FF2B5EF4-FFF2-40B4-BE49-F238E27FC236}">
                <a16:creationId xmlns:a16="http://schemas.microsoft.com/office/drawing/2014/main" xmlns="" id="{3920E029-857F-4B85-B32E-919C7AECD366}"/>
              </a:ext>
            </a:extLst>
          </p:cNvPr>
          <p:cNvSpPr/>
          <p:nvPr/>
        </p:nvSpPr>
        <p:spPr>
          <a:xfrm>
            <a:off x="2686055" y="3461069"/>
            <a:ext cx="3393281" cy="2818671"/>
          </a:xfrm>
          <a:prstGeom prst="wedgeEllipseCallout">
            <a:avLst>
              <a:gd name="adj1" fmla="val -76731"/>
              <a:gd name="adj2" fmla="val -28779"/>
            </a:avLst>
          </a:prstGeom>
          <a:solidFill>
            <a:schemeClr val="accent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00"/>
            <a:r>
              <a:rPr lang="vi-VN" sz="3733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Thảo luận nhóm đôi và nêu các bước giải bài toán trên.</a:t>
            </a:r>
            <a:endParaRPr lang="en-US" sz="3733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266FA8-FD7E-4FCB-B077-E64EFA6A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264053"/>
            <a:ext cx="1943100" cy="26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4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952A50F-5BF2-4D3F-A7D9-A2BB89AFA666}"/>
              </a:ext>
            </a:extLst>
          </p:cNvPr>
          <p:cNvGrpSpPr/>
          <p:nvPr/>
        </p:nvGrpSpPr>
        <p:grpSpPr>
          <a:xfrm>
            <a:off x="92870" y="276225"/>
            <a:ext cx="8815387" cy="6324600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xmlns="" id="{2EB3E90A-6582-461C-87E8-A131A81C1E3E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xmlns="" id="{01500865-1245-420F-95DE-5B1657BFF097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08544-A135-47D2-9E31-00280066629E}"/>
              </a:ext>
            </a:extLst>
          </p:cNvPr>
          <p:cNvSpPr txBox="1"/>
          <p:nvPr/>
        </p:nvSpPr>
        <p:spPr>
          <a:xfrm>
            <a:off x="1121570" y="390526"/>
            <a:ext cx="672226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 tường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x 4 =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Đoạn AI dài số bước chân là: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324 : 2 = 1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(bước chân)</a:t>
            </a: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a) 9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296 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</a:t>
            </a:r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chân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447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3_Office Theme</vt:lpstr>
      <vt:lpstr>Organic Poultry Farm MK Campaign by Slidesgo</vt:lpstr>
      <vt:lpstr>1_Organic Poultry Farm MK Campaign by Slidesgo</vt:lpstr>
      <vt:lpstr>2_Organic Poultry Farm MK Campaign by Slidesgo</vt:lpstr>
      <vt:lpstr>3_Organic Poultry Farm MK Campaign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2026-04-10T07:20:01Z</dcterms:created>
  <dcterms:modified xsi:type="dcterms:W3CDTF">2026-04-10T07:22:11Z</dcterms:modified>
</cp:coreProperties>
</file>