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62" r:id="rId2"/>
    <p:sldId id="3107" r:id="rId3"/>
    <p:sldId id="3108" r:id="rId4"/>
    <p:sldId id="3109" r:id="rId5"/>
    <p:sldId id="3110" r:id="rId6"/>
    <p:sldId id="3114" r:id="rId7"/>
    <p:sldId id="3113"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82" d="100"/>
          <a:sy n="82" d="100"/>
        </p:scale>
        <p:origin x="739"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6593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A80D7A3-4DED-4A27-B709-589EFE98C04D}"/>
              </a:ext>
            </a:extLst>
          </p:cNvPr>
          <p:cNvPicPr>
            <a:picLocks noChangeAspect="1"/>
          </p:cNvPicPr>
          <p:nvPr userDrawn="1"/>
        </p:nvPicPr>
        <p:blipFill>
          <a:blip r:embed="rId2"/>
          <a:stretch>
            <a:fillRect/>
          </a:stretch>
        </p:blipFill>
        <p:spPr>
          <a:xfrm>
            <a:off x="11328949" y="269639"/>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2F9B2541-B087-451D-ACA0-8DB1E0E81A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263" y="719306"/>
            <a:ext cx="8638781" cy="199966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3058997C-18E0-4A22-8D39-4A21AA81080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560" b="96117" l="5903" r="91319">
                        <a14:foregroundMark x1="56597" y1="3560" x2="56597" y2="3560"/>
                        <a14:foregroundMark x1="57639" y1="35599" x2="57639" y2="35599"/>
                        <a14:foregroundMark x1="56597" y1="36246" x2="56597" y2="38188"/>
                        <a14:foregroundMark x1="5903" y1="50485" x2="5903" y2="50485"/>
                        <a14:foregroundMark x1="21181" y1="96117" x2="21181" y2="96117"/>
                        <a14:foregroundMark x1="91319" y1="46926" x2="91319" y2="46926"/>
                      </a14:backgroundRemoval>
                    </a14:imgEffect>
                  </a14:imgLayer>
                </a14:imgProps>
              </a:ext>
              <a:ext uri="{28A0092B-C50C-407E-A947-70E740481C1C}">
                <a14:useLocalDpi xmlns:a14="http://schemas.microsoft.com/office/drawing/2010/main" val="0"/>
              </a:ext>
            </a:extLst>
          </a:blip>
          <a:srcRect b="4998"/>
          <a:stretch/>
        </p:blipFill>
        <p:spPr>
          <a:xfrm rot="654775">
            <a:off x="3373592" y="2535970"/>
            <a:ext cx="3006124" cy="3064128"/>
          </a:xfrm>
          <a:prstGeom prst="rect">
            <a:avLst/>
          </a:prstGeom>
        </p:spPr>
      </p:pic>
      <p:pic>
        <p:nvPicPr>
          <p:cNvPr id="8" name="图片 3">
            <a:extLst>
              <a:ext uri="{FF2B5EF4-FFF2-40B4-BE49-F238E27FC236}">
                <a16:creationId xmlns:a16="http://schemas.microsoft.com/office/drawing/2014/main" id="{EF484D5D-3737-4367-8BFA-D91482289102}"/>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6" name="Picture 5">
            <a:extLst>
              <a:ext uri="{FF2B5EF4-FFF2-40B4-BE49-F238E27FC236}">
                <a16:creationId xmlns:a16="http://schemas.microsoft.com/office/drawing/2014/main" id="{E8F49DEC-0FF8-401F-AB12-26D7F9A04E45}"/>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9ED1001B-2810-485A-9E26-E5781330E989}"/>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3396702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35773EA-06C3-4D17-9CA4-42BB90626366}"/>
              </a:ext>
            </a:extLst>
          </p:cNvPr>
          <p:cNvSpPr/>
          <p:nvPr/>
        </p:nvSpPr>
        <p:spPr>
          <a:xfrm>
            <a:off x="963889" y="1552655"/>
            <a:ext cx="8533638" cy="567848"/>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Hình nào sau đây minh hoạ cách cầm chuột đúng?</a:t>
            </a:r>
          </a:p>
        </p:txBody>
      </p:sp>
      <p:pic>
        <p:nvPicPr>
          <p:cNvPr id="31" name="Picture 30">
            <a:extLst>
              <a:ext uri="{FF2B5EF4-FFF2-40B4-BE49-F238E27FC236}">
                <a16:creationId xmlns:a16="http://schemas.microsoft.com/office/drawing/2014/main" id="{CE75A5FA-8B18-4F0C-8263-0B8596FB88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EB3CF6EE-B360-415B-A363-30B6E266637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169" b="93310" l="3912" r="97433">
                        <a14:foregroundMark x1="11980" y1="34507" x2="11980" y2="34507"/>
                        <a14:foregroundMark x1="19804" y1="44014" x2="8068" y2="34507"/>
                        <a14:foregroundMark x1="8068" y1="34507" x2="3667" y2="53169"/>
                        <a14:foregroundMark x1="3667" y1="53169" x2="8313" y2="72183"/>
                        <a14:foregroundMark x1="8313" y1="72183" x2="12347" y2="66901"/>
                        <a14:foregroundMark x1="90098" y1="59507" x2="83130" y2="48592"/>
                        <a14:foregroundMark x1="83130" y1="48592" x2="76284" y2="63732"/>
                        <a14:foregroundMark x1="76284" y1="63732" x2="84963" y2="85211"/>
                        <a14:foregroundMark x1="84963" y1="85211" x2="92665" y2="71831"/>
                        <a14:foregroundMark x1="92665" y1="71831" x2="93521" y2="50352"/>
                        <a14:foregroundMark x1="92176" y1="35915" x2="97433" y2="55282"/>
                        <a14:foregroundMark x1="97433" y1="55282" x2="96822" y2="68662"/>
                        <a14:foregroundMark x1="5257" y1="27817" x2="4034" y2="63732"/>
                        <a14:foregroundMark x1="47800" y1="47183" x2="47800" y2="47183"/>
                        <a14:foregroundMark x1="53545" y1="93310" x2="53545" y2="93310"/>
                        <a14:foregroundMark x1="14181" y1="17606" x2="14181" y2="17606"/>
                        <a14:foregroundMark x1="14059" y1="3169" x2="14059" y2="3169"/>
                        <a14:foregroundMark x1="14059" y1="3169" x2="14059" y2="3169"/>
                        <a14:foregroundMark x1="15159" y1="7042" x2="15159" y2="7042"/>
                        <a14:foregroundMark x1="49633" y1="5986" x2="49633" y2="5986"/>
                        <a14:foregroundMark x1="89242" y1="7746" x2="89242" y2="7746"/>
                      </a14:backgroundRemoval>
                    </a14:imgEffect>
                  </a14:imgLayer>
                </a14:imgProps>
              </a:ext>
            </a:extLst>
          </a:blip>
          <a:stretch>
            <a:fillRect/>
          </a:stretch>
        </p:blipFill>
        <p:spPr>
          <a:xfrm>
            <a:off x="2842396" y="2173240"/>
            <a:ext cx="6233700" cy="2164268"/>
          </a:xfrm>
          <a:prstGeom prst="rect">
            <a:avLst/>
          </a:prstGeom>
        </p:spPr>
      </p:pic>
      <p:sp>
        <p:nvSpPr>
          <p:cNvPr id="28" name="Rectangle 27">
            <a:extLst>
              <a:ext uri="{FF2B5EF4-FFF2-40B4-BE49-F238E27FC236}">
                <a16:creationId xmlns:a16="http://schemas.microsoft.com/office/drawing/2014/main" id="{10EC0DCB-F8ED-410D-9957-7D85129DB7F2}"/>
              </a:ext>
            </a:extLst>
          </p:cNvPr>
          <p:cNvSpPr/>
          <p:nvPr/>
        </p:nvSpPr>
        <p:spPr>
          <a:xfrm>
            <a:off x="3407410"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A</a:t>
            </a:r>
            <a:endParaRPr lang="vi-VN" sz="24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5F317908-4F30-4414-859C-DD817D254F72}"/>
              </a:ext>
            </a:extLst>
          </p:cNvPr>
          <p:cNvSpPr/>
          <p:nvPr/>
        </p:nvSpPr>
        <p:spPr>
          <a:xfrm>
            <a:off x="5750084"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B</a:t>
            </a:r>
            <a:endParaRPr lang="vi-VN" sz="24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1CB86505-9CB7-4F61-8B44-6E1849AE6B4A}"/>
              </a:ext>
            </a:extLst>
          </p:cNvPr>
          <p:cNvSpPr/>
          <p:nvPr/>
        </p:nvSpPr>
        <p:spPr>
          <a:xfrm>
            <a:off x="8092759"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C</a:t>
            </a:r>
            <a:endParaRPr lang="vi-VN" sz="2400">
              <a:latin typeface="UTM Avo" panose="020406030505060202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CB0A76A7-BD4B-4A40-8FD8-A334DDC59C36}"/>
              </a:ext>
            </a:extLst>
          </p:cNvPr>
          <p:cNvSpPr/>
          <p:nvPr/>
        </p:nvSpPr>
        <p:spPr>
          <a:xfrm>
            <a:off x="963889" y="5132486"/>
            <a:ext cx="10264222"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cầm chuột đúng cách, thực hiện thật chính xác và nhanh chóng các thao tác với chuột. </a:t>
            </a:r>
          </a:p>
        </p:txBody>
      </p:sp>
      <p:pic>
        <p:nvPicPr>
          <p:cNvPr id="11" name="Picture 4" descr="Káº¿t quáº£ hÃ¬nh áº£nh cho right icon">
            <a:extLst>
              <a:ext uri="{FF2B5EF4-FFF2-40B4-BE49-F238E27FC236}">
                <a16:creationId xmlns:a16="http://schemas.microsoft.com/office/drawing/2014/main" id="{4D41ABC8-93FB-4582-90AC-E95F2D45CC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2166" y="3877726"/>
            <a:ext cx="686912" cy="68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902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randombar(horizontal)">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2" grpId="1"/>
      <p:bldP spid="28" grpId="0"/>
      <p:bldP spid="29" grpId="0"/>
      <p:bldP spid="30"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930B782-FE7B-45AD-AA97-96F6CD2EE0FF}"/>
              </a:ext>
            </a:extLst>
          </p:cNvPr>
          <p:cNvSpPr/>
          <p:nvPr/>
        </p:nvSpPr>
        <p:spPr>
          <a:xfrm>
            <a:off x="949124" y="1811868"/>
            <a:ext cx="6041985" cy="464364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Nháy đúp chuột vào biểu tượng </a:t>
            </a:r>
            <a:r>
              <a:rPr lang="vi-VN" sz="2000">
                <a:solidFill>
                  <a:schemeClr val="bg1"/>
                </a:solidFill>
                <a:latin typeface="UTM Avo" panose="02040603050506020204" pitchFamily="18" charset="0"/>
                <a:cs typeface="Times New Roman" panose="02020603050405020304" pitchFamily="18" charset="0"/>
              </a:rPr>
              <a:t>khác</a:t>
            </a:r>
            <a:r>
              <a:rPr lang="vi-VN" sz="2000">
                <a:latin typeface="UTM Avo" panose="02040603050506020204" pitchFamily="18" charset="0"/>
                <a:cs typeface="Times New Roman" panose="02020603050405020304" pitchFamily="18" charset="0"/>
              </a:rPr>
              <a:t> trên màn hình nền để khởi động phần mềm luyện tập chuột </a:t>
            </a:r>
            <a:r>
              <a:rPr lang="vi-VN" sz="2000">
                <a:solidFill>
                  <a:srgbClr val="0998D7"/>
                </a:solidFill>
                <a:latin typeface="UTM Avo" panose="02040603050506020204" pitchFamily="18" charset="0"/>
                <a:cs typeface="Times New Roman" panose="02020603050405020304" pitchFamily="18" charset="0"/>
              </a:rPr>
              <a:t>Basic Mouse Skills</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Khi màn hình phần mềm hiện ra, nhấn phím bất kì trên bàn phím hoặc nháy chuột để bắt đầu.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T</a:t>
            </a:r>
            <a:r>
              <a:rPr lang="vi-VN" sz="2000">
                <a:latin typeface="UTM Avo" panose="02040603050506020204" pitchFamily="18" charset="0"/>
                <a:cs typeface="Times New Roman" panose="02020603050405020304" pitchFamily="18" charset="0"/>
              </a:rPr>
              <a:t>rên màn hình sẽ xuất hiện một hình vuông, nhiệm vụ của em là di chuyển con trỏ chuột đến vị trí hình vuông đỏ và thực hiện thao tác tương ứng với chuột.</a:t>
            </a:r>
          </a:p>
        </p:txBody>
      </p:sp>
      <p:sp>
        <p:nvSpPr>
          <p:cNvPr id="7" name="Rectangle 6">
            <a:extLst>
              <a:ext uri="{FF2B5EF4-FFF2-40B4-BE49-F238E27FC236}">
                <a16:creationId xmlns:a16="http://schemas.microsoft.com/office/drawing/2014/main" id="{559C6AFC-3B14-4BBC-A6F1-AB870A3E40FA}"/>
              </a:ext>
            </a:extLst>
          </p:cNvPr>
          <p:cNvSpPr/>
          <p:nvPr/>
        </p:nvSpPr>
        <p:spPr>
          <a:xfrm>
            <a:off x="2135554" y="343158"/>
            <a:ext cx="922913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Thực hành đúng thao tác di chuyển chuột, kéo thả chuột, nháy chuột, nháy nút phải chuột, nháy đúp chuột.</a:t>
            </a:r>
          </a:p>
        </p:txBody>
      </p:sp>
      <p:grpSp>
        <p:nvGrpSpPr>
          <p:cNvPr id="9" name="Group 8">
            <a:extLst>
              <a:ext uri="{FF2B5EF4-FFF2-40B4-BE49-F238E27FC236}">
                <a16:creationId xmlns:a16="http://schemas.microsoft.com/office/drawing/2014/main" id="{363716CA-1B0E-4B16-B5B7-81AE36E82D69}"/>
              </a:ext>
            </a:extLst>
          </p:cNvPr>
          <p:cNvGrpSpPr/>
          <p:nvPr/>
        </p:nvGrpSpPr>
        <p:grpSpPr>
          <a:xfrm>
            <a:off x="581290" y="339119"/>
            <a:ext cx="1526272" cy="492699"/>
            <a:chOff x="581290" y="1091471"/>
            <a:chExt cx="1526272" cy="492699"/>
          </a:xfrm>
        </p:grpSpPr>
        <p:sp>
          <p:nvSpPr>
            <p:cNvPr id="8" name="Rectangle 7">
              <a:extLst>
                <a:ext uri="{FF2B5EF4-FFF2-40B4-BE49-F238E27FC236}">
                  <a16:creationId xmlns:a16="http://schemas.microsoft.com/office/drawing/2014/main"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CEBE3B1-6D78-45E0-902F-A199D68DD0BB}"/>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FE9FEF3F-9E04-44CD-86C8-B63C40C1D614}"/>
              </a:ext>
            </a:extLst>
          </p:cNvPr>
          <p:cNvSpPr/>
          <p:nvPr/>
        </p:nvSpPr>
        <p:spPr>
          <a:xfrm>
            <a:off x="581290" y="1319169"/>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pic>
        <p:nvPicPr>
          <p:cNvPr id="11" name="Picture 10" descr="A picture containing box, container&#10;&#10;Description automatically generated">
            <a:extLst>
              <a:ext uri="{FF2B5EF4-FFF2-40B4-BE49-F238E27FC236}">
                <a16:creationId xmlns:a16="http://schemas.microsoft.com/office/drawing/2014/main" id="{42D56E78-DE46-4D5C-BA13-FFBD599EB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3043" y="779279"/>
            <a:ext cx="4319634" cy="5759817"/>
          </a:xfrm>
          <a:prstGeom prst="rect">
            <a:avLst/>
          </a:prstGeom>
        </p:spPr>
      </p:pic>
      <p:pic>
        <p:nvPicPr>
          <p:cNvPr id="16" name="Picture 15">
            <a:extLst>
              <a:ext uri="{FF2B5EF4-FFF2-40B4-BE49-F238E27FC236}">
                <a16:creationId xmlns:a16="http://schemas.microsoft.com/office/drawing/2014/main" id="{A472CB0A-D04A-4DC7-A0FF-762D7177ECAB}"/>
              </a:ext>
            </a:extLst>
          </p:cNvPr>
          <p:cNvPicPr>
            <a:picLocks noChangeAspect="1"/>
          </p:cNvPicPr>
          <p:nvPr/>
        </p:nvPicPr>
        <p:blipFill>
          <a:blip r:embed="rId3"/>
          <a:stretch>
            <a:fillRect/>
          </a:stretch>
        </p:blipFill>
        <p:spPr>
          <a:xfrm>
            <a:off x="6257920" y="1458083"/>
            <a:ext cx="838273" cy="800169"/>
          </a:xfrm>
          <a:prstGeom prst="rect">
            <a:avLst/>
          </a:prstGeom>
        </p:spPr>
      </p:pic>
    </p:spTree>
    <p:extLst>
      <p:ext uri="{BB962C8B-B14F-4D97-AF65-F5344CB8AC3E}">
        <p14:creationId xmlns:p14="http://schemas.microsoft.com/office/powerpoint/2010/main" val="959230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58D1C7-49C1-41A0-AF77-6A3A8DD0542F}"/>
              </a:ext>
            </a:extLst>
          </p:cNvPr>
          <p:cNvPicPr>
            <a:picLocks noChangeAspect="1"/>
          </p:cNvPicPr>
          <p:nvPr/>
        </p:nvPicPr>
        <p:blipFill rotWithShape="1">
          <a:blip r:embed="rId2"/>
          <a:srcRect b="12364"/>
          <a:stretch/>
        </p:blipFill>
        <p:spPr>
          <a:xfrm>
            <a:off x="784728" y="742103"/>
            <a:ext cx="10622544" cy="4126092"/>
          </a:xfrm>
          <a:prstGeom prst="rect">
            <a:avLst/>
          </a:prstGeom>
        </p:spPr>
      </p:pic>
      <p:sp>
        <p:nvSpPr>
          <p:cNvPr id="9" name="Rectangle 8">
            <a:extLst>
              <a:ext uri="{FF2B5EF4-FFF2-40B4-BE49-F238E27FC236}">
                <a16:creationId xmlns:a16="http://schemas.microsoft.com/office/drawing/2014/main" id="{A072FC27-586B-471F-BD42-87360BBC11C7}"/>
              </a:ext>
            </a:extLst>
          </p:cNvPr>
          <p:cNvSpPr/>
          <p:nvPr/>
        </p:nvSpPr>
        <p:spPr>
          <a:xfrm>
            <a:off x="2731625" y="4884729"/>
            <a:ext cx="5903089"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Hình 77. </a:t>
            </a:r>
            <a:r>
              <a:rPr lang="en-US" sz="2400">
                <a:latin typeface="UTM Avo" panose="02040603050506020204" pitchFamily="18" charset="0"/>
                <a:cs typeface="Times New Roman" panose="02020603050405020304" pitchFamily="18" charset="0"/>
              </a:rPr>
              <a:t>Màn hình luyện tập với chuột</a:t>
            </a:r>
            <a:endParaRPr lang="vi-VN" sz="2400">
              <a:latin typeface="UTM Avo" panose="02040603050506020204" pitchFamily="18" charset="0"/>
              <a:cs typeface="Times New Roman" panose="02020603050405020304" pitchFamily="18" charset="0"/>
            </a:endParaRPr>
          </a:p>
        </p:txBody>
      </p:sp>
      <p:pic>
        <p:nvPicPr>
          <p:cNvPr id="11" name="Picture 10" descr="A picture containing text, indoor&#10;&#10;Description automatically generated">
            <a:extLst>
              <a:ext uri="{FF2B5EF4-FFF2-40B4-BE49-F238E27FC236}">
                <a16:creationId xmlns:a16="http://schemas.microsoft.com/office/drawing/2014/main" id="{458343A4-AB1D-487C-AF1E-4254D614C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11" y="4887114"/>
            <a:ext cx="2066925" cy="1571625"/>
          </a:xfrm>
          <a:prstGeom prst="rect">
            <a:avLst/>
          </a:prstGeom>
        </p:spPr>
      </p:pic>
      <p:pic>
        <p:nvPicPr>
          <p:cNvPr id="12" name="Picture 11" descr="A picture containing toy, doll, clipart&#10;&#10;Description automatically generated">
            <a:extLst>
              <a:ext uri="{FF2B5EF4-FFF2-40B4-BE49-F238E27FC236}">
                <a16:creationId xmlns:a16="http://schemas.microsoft.com/office/drawing/2014/main" id="{12B8D8FD-0B7B-40D9-ADD5-EE85E9C26E0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222272" y="4057927"/>
            <a:ext cx="2299866" cy="2800073"/>
          </a:xfrm>
          <a:prstGeom prst="rect">
            <a:avLst/>
          </a:prstGeom>
        </p:spPr>
      </p:pic>
    </p:spTree>
    <p:extLst>
      <p:ext uri="{BB962C8B-B14F-4D97-AF65-F5344CB8AC3E}">
        <p14:creationId xmlns:p14="http://schemas.microsoft.com/office/powerpoint/2010/main" val="1875850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A6AD87-8C1E-4292-A133-F49C958A8C78}"/>
              </a:ext>
            </a:extLst>
          </p:cNvPr>
          <p:cNvSpPr/>
          <p:nvPr/>
        </p:nvSpPr>
        <p:spPr>
          <a:xfrm>
            <a:off x="751402" y="377882"/>
            <a:ext cx="10823282"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Phần mềm </a:t>
            </a:r>
            <a:r>
              <a:rPr lang="vi-VN" sz="2200">
                <a:solidFill>
                  <a:srgbClr val="0998D7"/>
                </a:solidFill>
                <a:latin typeface="UTM Avo" panose="02040603050506020204" pitchFamily="18" charset="0"/>
                <a:cs typeface="Times New Roman" panose="02020603050405020304" pitchFamily="18" charset="0"/>
              </a:rPr>
              <a:t>Basic Mouse Skills </a:t>
            </a:r>
            <a:r>
              <a:rPr lang="en-US" sz="2200">
                <a:latin typeface="UTM Avo" panose="02040603050506020204" pitchFamily="18" charset="0"/>
                <a:cs typeface="Times New Roman" panose="02020603050405020304" pitchFamily="18" charset="0"/>
              </a:rPr>
              <a:t>có </a:t>
            </a:r>
            <a:r>
              <a:rPr lang="vi-VN" sz="2200">
                <a:latin typeface="UTM Avo" panose="02040603050506020204" pitchFamily="18" charset="0"/>
                <a:cs typeface="Times New Roman" panose="02020603050405020304" pitchFamily="18" charset="0"/>
              </a:rPr>
              <a:t>các bài tập theo 5 mức:</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a:t>
            </a:r>
            <a:r>
              <a:rPr lang="vi-VN" sz="2200">
                <a:latin typeface="UTM Avo" panose="02040603050506020204" pitchFamily="18" charset="0"/>
                <a:cs typeface="Times New Roman" panose="02020603050405020304" pitchFamily="18" charset="0"/>
              </a:rPr>
              <a:t> Mức 1: Luyện thao tác di chuyển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2: Luyện thao tác nháy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3: Luyện thao tác nháy đúp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4: Luyện thao tác nháy nút phải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5: Luyện thao tác kéo thả chuột.</a:t>
            </a:r>
            <a:endParaRPr lang="en-US" sz="2200">
              <a:latin typeface="UTM Avo" panose="02040603050506020204" pitchFamily="18" charset="0"/>
              <a:cs typeface="Times New Roman" panose="02020603050405020304" pitchFamily="18" charset="0"/>
            </a:endParaRPr>
          </a:p>
        </p:txBody>
      </p:sp>
      <p:pic>
        <p:nvPicPr>
          <p:cNvPr id="11" name="Picture 10" descr="Icon&#10;&#10;Description automatically generated with medium confidence">
            <a:extLst>
              <a:ext uri="{FF2B5EF4-FFF2-40B4-BE49-F238E27FC236}">
                <a16:creationId xmlns:a16="http://schemas.microsoft.com/office/drawing/2014/main" id="{A0B2FB40-D5BF-45F7-8F4A-F782DE260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5185" y="146387"/>
            <a:ext cx="2789499" cy="2789499"/>
          </a:xfrm>
          <a:prstGeom prst="rect">
            <a:avLst/>
          </a:prstGeom>
        </p:spPr>
      </p:pic>
      <p:pic>
        <p:nvPicPr>
          <p:cNvPr id="17" name="Picture 16" descr="A picture containing box, container&#10;&#10;Description automatically generated">
            <a:extLst>
              <a:ext uri="{FF2B5EF4-FFF2-40B4-BE49-F238E27FC236}">
                <a16:creationId xmlns:a16="http://schemas.microsoft.com/office/drawing/2014/main" id="{06DAB0EE-F913-4A78-855A-8F13E9CC0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7691" y="2623081"/>
            <a:ext cx="2986270" cy="4386670"/>
          </a:xfrm>
          <a:prstGeom prst="rect">
            <a:avLst/>
          </a:prstGeom>
        </p:spPr>
      </p:pic>
      <p:sp>
        <p:nvSpPr>
          <p:cNvPr id="18" name="Rectangle 17">
            <a:extLst>
              <a:ext uri="{FF2B5EF4-FFF2-40B4-BE49-F238E27FC236}">
                <a16:creationId xmlns:a16="http://schemas.microsoft.com/office/drawing/2014/main" id="{1E8EDAAE-74A7-417B-BF91-6063E37740A8}"/>
              </a:ext>
            </a:extLst>
          </p:cNvPr>
          <p:cNvSpPr/>
          <p:nvPr/>
        </p:nvSpPr>
        <p:spPr>
          <a:xfrm>
            <a:off x="3753961" y="3700555"/>
            <a:ext cx="7473577" cy="1543949"/>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V</a:t>
            </a:r>
            <a:r>
              <a:rPr lang="vi-VN" sz="2200">
                <a:latin typeface="UTM Avo" panose="02040603050506020204" pitchFamily="18" charset="0"/>
                <a:cs typeface="Times New Roman" panose="02020603050405020304" pitchFamily="18" charset="0"/>
              </a:rPr>
              <a:t>ới mỗi mức, phần mềm quy định 10 lần luyện tập. Phần mềm sẽ tính điểm cho từng mức và thông báo tổng số điểm khi em hoàn thành xong cả 5 mức. </a:t>
            </a:r>
          </a:p>
        </p:txBody>
      </p:sp>
    </p:spTree>
    <p:extLst>
      <p:ext uri="{BB962C8B-B14F-4D97-AF65-F5344CB8AC3E}">
        <p14:creationId xmlns:p14="http://schemas.microsoft.com/office/powerpoint/2010/main" val="2325316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indoor&#10;&#10;Description automatically generated">
            <a:extLst>
              <a:ext uri="{FF2B5EF4-FFF2-40B4-BE49-F238E27FC236}">
                <a16:creationId xmlns:a16="http://schemas.microsoft.com/office/drawing/2014/main" id="{0BF5B60B-2E5A-48C5-B72F-F2D54B8FA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02" y="4966063"/>
            <a:ext cx="1856625" cy="1411719"/>
          </a:xfrm>
          <a:prstGeom prst="rect">
            <a:avLst/>
          </a:prstGeom>
        </p:spPr>
      </p:pic>
      <p:sp>
        <p:nvSpPr>
          <p:cNvPr id="13" name="Rectangle 12">
            <a:extLst>
              <a:ext uri="{FF2B5EF4-FFF2-40B4-BE49-F238E27FC236}">
                <a16:creationId xmlns:a16="http://schemas.microsoft.com/office/drawing/2014/main" id="{14BF2FF3-F443-45AB-A62A-397A3CF7DC3D}"/>
              </a:ext>
            </a:extLst>
          </p:cNvPr>
          <p:cNvSpPr/>
          <p:nvPr/>
        </p:nvSpPr>
        <p:spPr>
          <a:xfrm>
            <a:off x="740780" y="4081291"/>
            <a:ext cx="6852756"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Hình 78. </a:t>
            </a:r>
            <a:r>
              <a:rPr lang="en-US" sz="2400">
                <a:latin typeface="UTM Avo" panose="02040603050506020204" pitchFamily="18" charset="0"/>
                <a:cs typeface="Times New Roman" panose="02020603050405020304" pitchFamily="18" charset="0"/>
              </a:rPr>
              <a:t>Màn hình luyện tập kéo thả chuột</a:t>
            </a:r>
            <a:endParaRPr lang="vi-VN" sz="24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4F78C92-3856-47D0-9D96-115B5C263575}"/>
              </a:ext>
            </a:extLst>
          </p:cNvPr>
          <p:cNvPicPr>
            <a:picLocks noChangeAspect="1"/>
          </p:cNvPicPr>
          <p:nvPr/>
        </p:nvPicPr>
        <p:blipFill rotWithShape="1">
          <a:blip r:embed="rId3"/>
          <a:srcRect b="11573"/>
          <a:stretch/>
        </p:blipFill>
        <p:spPr>
          <a:xfrm>
            <a:off x="740780" y="559464"/>
            <a:ext cx="6551272" cy="3530169"/>
          </a:xfrm>
          <a:prstGeom prst="rect">
            <a:avLst/>
          </a:prstGeom>
        </p:spPr>
      </p:pic>
      <p:sp>
        <p:nvSpPr>
          <p:cNvPr id="10" name="Rectangle 9">
            <a:extLst>
              <a:ext uri="{FF2B5EF4-FFF2-40B4-BE49-F238E27FC236}">
                <a16:creationId xmlns:a16="http://schemas.microsoft.com/office/drawing/2014/main" id="{0219A626-85C2-4309-9555-6136964FAB50}"/>
              </a:ext>
            </a:extLst>
          </p:cNvPr>
          <p:cNvSpPr/>
          <p:nvPr/>
        </p:nvSpPr>
        <p:spPr>
          <a:xfrm>
            <a:off x="2882097" y="4701939"/>
            <a:ext cx="7442522" cy="167584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N</a:t>
            </a:r>
            <a:r>
              <a:rPr lang="vi-VN" sz="2400">
                <a:latin typeface="UTM Avo" panose="02040603050506020204" pitchFamily="18" charset="0"/>
                <a:cs typeface="Times New Roman" panose="02020603050405020304" pitchFamily="18" charset="0"/>
              </a:rPr>
              <a:t> để chuyển sang mức tiếp theo.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F2</a:t>
            </a:r>
            <a:r>
              <a:rPr lang="vi-VN" sz="2400">
                <a:latin typeface="UTM Avo" panose="02040603050506020204" pitchFamily="18" charset="0"/>
                <a:cs typeface="Times New Roman" panose="02020603050405020304" pitchFamily="18" charset="0"/>
              </a:rPr>
              <a:t> để luyện tập lại từ đầu.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Q</a:t>
            </a:r>
            <a:r>
              <a:rPr lang="en-US" sz="2400">
                <a:solidFill>
                  <a:srgbClr val="0998D7"/>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để kết thúc luyện tập.</a:t>
            </a:r>
          </a:p>
        </p:txBody>
      </p:sp>
      <p:pic>
        <p:nvPicPr>
          <p:cNvPr id="9" name="Picture 8" descr="Logo&#10;&#10;Description automatically generated">
            <a:extLst>
              <a:ext uri="{FF2B5EF4-FFF2-40B4-BE49-F238E27FC236}">
                <a16:creationId xmlns:a16="http://schemas.microsoft.com/office/drawing/2014/main" id="{96AB2C53-DEDE-4C8B-813A-5938A35B2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599990" y="23839"/>
            <a:ext cx="3353162" cy="4693108"/>
          </a:xfrm>
          <a:prstGeom prst="rect">
            <a:avLst/>
          </a:prstGeom>
        </p:spPr>
      </p:pic>
    </p:spTree>
    <p:extLst>
      <p:ext uri="{BB962C8B-B14F-4D97-AF65-F5344CB8AC3E}">
        <p14:creationId xmlns:p14="http://schemas.microsoft.com/office/powerpoint/2010/main" val="1840943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347B0-2F1E-41CC-BF69-8B954B8BBA1F}"/>
              </a:ext>
            </a:extLst>
          </p:cNvPr>
          <p:cNvPicPr>
            <a:picLocks noChangeAspect="1"/>
          </p:cNvPicPr>
          <p:nvPr/>
        </p:nvPicPr>
        <p:blipFill rotWithShape="1">
          <a:blip r:embed="rId2"/>
          <a:srcRect b="10740"/>
          <a:stretch/>
        </p:blipFill>
        <p:spPr>
          <a:xfrm>
            <a:off x="2013937" y="1611030"/>
            <a:ext cx="7141638" cy="3960074"/>
          </a:xfrm>
          <a:prstGeom prst="rect">
            <a:avLst/>
          </a:prstGeom>
        </p:spPr>
      </p:pic>
      <p:pic>
        <p:nvPicPr>
          <p:cNvPr id="7" name="Picture 6" descr="A picture containing text, indoor&#10;&#10;Description automatically generated">
            <a:extLst>
              <a:ext uri="{FF2B5EF4-FFF2-40B4-BE49-F238E27FC236}">
                <a16:creationId xmlns:a16="http://schemas.microsoft.com/office/drawing/2014/main" id="{0BF5B60B-2E5A-48C5-B72F-F2D54B8FA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11" y="4887114"/>
            <a:ext cx="2066925" cy="1571625"/>
          </a:xfrm>
          <a:prstGeom prst="rect">
            <a:avLst/>
          </a:prstGeom>
        </p:spPr>
      </p:pic>
      <p:pic>
        <p:nvPicPr>
          <p:cNvPr id="12" name="Picture 11" descr="A picture containing toy, doll, clipart&#10;&#10;Description automatically generated">
            <a:extLst>
              <a:ext uri="{FF2B5EF4-FFF2-40B4-BE49-F238E27FC236}">
                <a16:creationId xmlns:a16="http://schemas.microsoft.com/office/drawing/2014/main" id="{1B05B6B5-73B4-4FF5-AD0D-0EA63D51B7E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247120" y="3985191"/>
            <a:ext cx="2299866" cy="2800073"/>
          </a:xfrm>
          <a:prstGeom prst="rect">
            <a:avLst/>
          </a:prstGeom>
        </p:spPr>
      </p:pic>
      <p:sp>
        <p:nvSpPr>
          <p:cNvPr id="13" name="Rectangle 12">
            <a:extLst>
              <a:ext uri="{FF2B5EF4-FFF2-40B4-BE49-F238E27FC236}">
                <a16:creationId xmlns:a16="http://schemas.microsoft.com/office/drawing/2014/main" id="{14BF2FF3-F443-45AB-A62A-397A3CF7DC3D}"/>
              </a:ext>
            </a:extLst>
          </p:cNvPr>
          <p:cNvSpPr/>
          <p:nvPr/>
        </p:nvSpPr>
        <p:spPr>
          <a:xfrm>
            <a:off x="4050596" y="5781908"/>
            <a:ext cx="5104979" cy="533223"/>
          </a:xfrm>
          <a:prstGeom prst="rect">
            <a:avLst/>
          </a:prstGeom>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Hình 79. </a:t>
            </a:r>
            <a:r>
              <a:rPr lang="en-US" sz="2200">
                <a:latin typeface="UTM Avo" panose="02040603050506020204" pitchFamily="18" charset="0"/>
                <a:cs typeface="Times New Roman" panose="02020603050405020304" pitchFamily="18" charset="0"/>
              </a:rPr>
              <a:t>Màn hình tổng kết điểm</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DD7D73B-2609-4475-B33E-FB207B6E02CA}"/>
              </a:ext>
            </a:extLst>
          </p:cNvPr>
          <p:cNvSpPr/>
          <p:nvPr/>
        </p:nvSpPr>
        <p:spPr>
          <a:xfrm>
            <a:off x="949124" y="422907"/>
            <a:ext cx="6041985"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Tổng kết</a:t>
            </a: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4B24536-A93F-4BC0-9729-AF4F49B5F1C7}"/>
              </a:ext>
            </a:extLst>
          </p:cNvPr>
          <p:cNvSpPr/>
          <p:nvPr/>
        </p:nvSpPr>
        <p:spPr>
          <a:xfrm>
            <a:off x="949124" y="911567"/>
            <a:ext cx="9641711"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kết thúc 5 mức luyện tập, phần mềm sẽ đưa ra tổng điểm của em.</a:t>
            </a:r>
          </a:p>
        </p:txBody>
      </p:sp>
    </p:spTree>
    <p:extLst>
      <p:ext uri="{BB962C8B-B14F-4D97-AF65-F5344CB8AC3E}">
        <p14:creationId xmlns:p14="http://schemas.microsoft.com/office/powerpoint/2010/main" val="109956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D883F8A5-3D68-45E6-A056-D1883F50056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5619</TotalTime>
  <Words>365</Words>
  <Application>Microsoft Office PowerPoint</Application>
  <PresentationFormat>Widescreen</PresentationFormat>
  <Paragraphs>41</Paragraphs>
  <Slides>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等线</vt:lpstr>
      <vt:lpstr>Arial</vt:lpstr>
      <vt:lpstr>Calibri</vt:lpstr>
      <vt:lpstr>iCiel Cadena</vt:lpstr>
      <vt:lpstr>SVN-SAF</vt:lpstr>
      <vt:lpstr>Times New Roman</vt:lpstr>
      <vt:lpstr>UTM Avo</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Minh Bùi Nguyệt</cp:lastModifiedBy>
  <cp:revision>183</cp:revision>
  <dcterms:created xsi:type="dcterms:W3CDTF">2021-11-14T08:33:55Z</dcterms:created>
  <dcterms:modified xsi:type="dcterms:W3CDTF">2026-04-11T16:56:37Z</dcterms:modified>
</cp:coreProperties>
</file>