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2964" r:id="rId2"/>
    <p:sldId id="3086" r:id="rId3"/>
    <p:sldId id="3087" r:id="rId4"/>
    <p:sldId id="3088" r:id="rId5"/>
    <p:sldId id="3089" r:id="rId6"/>
    <p:sldId id="3090" r:id="rId7"/>
    <p:sldId id="28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725"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12/04/2026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2010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E1C4984-B598-48EF-A38A-C02B38BF8F90}"/>
              </a:ext>
            </a:extLst>
          </p:cNvPr>
          <p:cNvPicPr>
            <a:picLocks noChangeAspect="1"/>
          </p:cNvPicPr>
          <p:nvPr userDrawn="1"/>
        </p:nvPicPr>
        <p:blipFill>
          <a:blip r:embed="rId2"/>
          <a:stretch>
            <a:fillRect/>
          </a:stretch>
        </p:blipFill>
        <p:spPr>
          <a:xfrm>
            <a:off x="11327946" y="26595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2.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59065A65-0BBE-4FB4-81AB-25A923DDD45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061" y="920292"/>
            <a:ext cx="8565622" cy="1999661"/>
          </a:xfrm>
          <a:prstGeom prst="rect">
            <a:avLst/>
          </a:prstGeom>
        </p:spPr>
      </p:pic>
      <p:pic>
        <p:nvPicPr>
          <p:cNvPr id="5" name="Picture 4">
            <a:extLst>
              <a:ext uri="{FF2B5EF4-FFF2-40B4-BE49-F238E27FC236}">
                <a16:creationId xmlns:a16="http://schemas.microsoft.com/office/drawing/2014/main" id="{6B3ED546-AC35-42BE-91CA-F6AE40163254}"/>
              </a:ext>
            </a:extLst>
          </p:cNvPr>
          <p:cNvPicPr>
            <a:picLocks noChangeAspect="1"/>
          </p:cNvPicPr>
          <p:nvPr/>
        </p:nvPicPr>
        <p:blipFill>
          <a:blip r:embed="rId9"/>
          <a:stretch>
            <a:fillRect/>
          </a:stretch>
        </p:blipFill>
        <p:spPr>
          <a:xfrm>
            <a:off x="0" y="192093"/>
            <a:ext cx="1735904" cy="548770"/>
          </a:xfrm>
          <a:prstGeom prst="rect">
            <a:avLst/>
          </a:prstGeom>
        </p:spPr>
      </p:pic>
      <p:pic>
        <p:nvPicPr>
          <p:cNvPr id="8" name="Picture 7">
            <a:extLst>
              <a:ext uri="{FF2B5EF4-FFF2-40B4-BE49-F238E27FC236}">
                <a16:creationId xmlns:a16="http://schemas.microsoft.com/office/drawing/2014/main" id="{76A8961C-A4D0-4A83-9711-113C12343771}"/>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3664770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4887A39-7735-4207-A78B-68076D1A4286}"/>
              </a:ext>
            </a:extLst>
          </p:cNvPr>
          <p:cNvGrpSpPr/>
          <p:nvPr/>
        </p:nvGrpSpPr>
        <p:grpSpPr>
          <a:xfrm>
            <a:off x="614526" y="1311620"/>
            <a:ext cx="10962947" cy="5031401"/>
            <a:chOff x="512219" y="900102"/>
            <a:chExt cx="10962947" cy="5031401"/>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Em sẽ làm gì?</a:t>
              </a:r>
              <a:endParaRPr lang="vi-VN" sz="2800" b="1">
                <a:solidFill>
                  <a:srgbClr val="7FC354"/>
                </a:solidFill>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4910067"/>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10506269" cy="488660"/>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Em hãy quan sát hại tình huống sau và trả lời câu hỏi.</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cs typeface="Times New Roman" panose="02020603050405020304" pitchFamily="18" charset="0"/>
                </a:endParaRPr>
              </a:p>
            </p:txBody>
          </p:sp>
        </p:grpSp>
      </p:grpSp>
      <p:sp>
        <p:nvSpPr>
          <p:cNvPr id="26" name="Rectangle 25">
            <a:extLst>
              <a:ext uri="{FF2B5EF4-FFF2-40B4-BE49-F238E27FC236}">
                <a16:creationId xmlns:a16="http://schemas.microsoft.com/office/drawing/2014/main" id="{035773EA-06C3-4D17-9CA4-42BB90626366}"/>
              </a:ext>
            </a:extLst>
          </p:cNvPr>
          <p:cNvSpPr/>
          <p:nvPr/>
        </p:nvSpPr>
        <p:spPr>
          <a:xfrm>
            <a:off x="823988"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1. Chuẩn bị đi học, em thấy trời mưa, em sẽ chọn đồ vật nào trên móc treo?</a:t>
            </a:r>
          </a:p>
        </p:txBody>
      </p:sp>
      <p:sp>
        <p:nvSpPr>
          <p:cNvPr id="27" name="Rectangle 26">
            <a:extLst>
              <a:ext uri="{FF2B5EF4-FFF2-40B4-BE49-F238E27FC236}">
                <a16:creationId xmlns:a16="http://schemas.microsoft.com/office/drawing/2014/main" id="{25A0314A-3F54-4634-AEC4-1508A509C08F}"/>
              </a:ext>
            </a:extLst>
          </p:cNvPr>
          <p:cNvSpPr/>
          <p:nvPr/>
        </p:nvSpPr>
        <p:spPr>
          <a:xfrm>
            <a:off x="6189737" y="5159132"/>
            <a:ext cx="5156287"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2. Đèn giao thông dành cho người đi bộ màu gì thì em có thể sang đường?</a:t>
            </a:r>
          </a:p>
        </p:txBody>
      </p:sp>
      <p:pic>
        <p:nvPicPr>
          <p:cNvPr id="23" name="Picture 22">
            <a:extLst>
              <a:ext uri="{FF2B5EF4-FFF2-40B4-BE49-F238E27FC236}">
                <a16:creationId xmlns:a16="http://schemas.microsoft.com/office/drawing/2014/main" id="{13B29E96-2243-43CD-B596-FF095D1466D1}"/>
              </a:ext>
            </a:extLst>
          </p:cNvPr>
          <p:cNvPicPr>
            <a:picLocks noChangeAspect="1"/>
          </p:cNvPicPr>
          <p:nvPr/>
        </p:nvPicPr>
        <p:blipFill>
          <a:blip r:embed="rId4"/>
          <a:stretch>
            <a:fillRect/>
          </a:stretch>
        </p:blipFill>
        <p:spPr>
          <a:xfrm>
            <a:off x="1776845" y="2827488"/>
            <a:ext cx="3404811" cy="2330635"/>
          </a:xfrm>
          <a:prstGeom prst="rect">
            <a:avLst/>
          </a:prstGeom>
        </p:spPr>
      </p:pic>
      <p:pic>
        <p:nvPicPr>
          <p:cNvPr id="28" name="Picture 27">
            <a:extLst>
              <a:ext uri="{FF2B5EF4-FFF2-40B4-BE49-F238E27FC236}">
                <a16:creationId xmlns:a16="http://schemas.microsoft.com/office/drawing/2014/main" id="{D6253B46-B0B3-433B-BFC8-C70F2B57E919}"/>
              </a:ext>
            </a:extLst>
          </p:cNvPr>
          <p:cNvPicPr>
            <a:picLocks noChangeAspect="1"/>
          </p:cNvPicPr>
          <p:nvPr/>
        </p:nvPicPr>
        <p:blipFill>
          <a:blip r:embed="rId5"/>
          <a:stretch>
            <a:fillRect/>
          </a:stretch>
        </p:blipFill>
        <p:spPr>
          <a:xfrm>
            <a:off x="6970486" y="2821395"/>
            <a:ext cx="3433230" cy="2330635"/>
          </a:xfrm>
          <a:prstGeom prst="rect">
            <a:avLst/>
          </a:prstGeom>
        </p:spPr>
      </p:pic>
      <p:pic>
        <p:nvPicPr>
          <p:cNvPr id="31" name="Picture 30">
            <a:extLst>
              <a:ext uri="{FF2B5EF4-FFF2-40B4-BE49-F238E27FC236}">
                <a16:creationId xmlns:a16="http://schemas.microsoft.com/office/drawing/2014/main" id="{CE75A5FA-8B18-4F0C-8263-0B8596FB88F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7882" y="411046"/>
            <a:ext cx="1158339" cy="914479"/>
          </a:xfrm>
          <a:prstGeom prst="rect">
            <a:avLst/>
          </a:prstGeom>
        </p:spPr>
      </p:pic>
      <p:sp>
        <p:nvSpPr>
          <p:cNvPr id="32" name="Rectangle 31">
            <a:extLst>
              <a:ext uri="{FF2B5EF4-FFF2-40B4-BE49-F238E27FC236}">
                <a16:creationId xmlns:a16="http://schemas.microsoft.com/office/drawing/2014/main" id="{E5D28AA9-E7CE-4E7B-8400-9044A92194BC}"/>
              </a:ext>
            </a:extLst>
          </p:cNvPr>
          <p:cNvSpPr/>
          <p:nvPr/>
        </p:nvSpPr>
        <p:spPr>
          <a:xfrm>
            <a:off x="1692427" y="411069"/>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7363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iterate type="lt">
                                    <p:tmPct val="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34" presetClass="emph" presetSubtype="0" fill="hold" grpId="0" nodeType="afterEffect">
                                  <p:stCondLst>
                                    <p:cond delay="0"/>
                                  </p:stCondLst>
                                  <p:iterate type="lt">
                                    <p:tmPct val="10000"/>
                                  </p:iterate>
                                  <p:childTnLst>
                                    <p:animMotion origin="layout" path="M -3.95833E-6 -4.07407E-6 L -3.95833E-6 -0.07222 " pathEditMode="relative" rAng="0" ptsTypes="AA">
                                      <p:cBhvr>
                                        <p:cTn id="10" dur="250" accel="50000" decel="50000" autoRev="1" fill="hold">
                                          <p:stCondLst>
                                            <p:cond delay="0"/>
                                          </p:stCondLst>
                                        </p:cTn>
                                        <p:tgtEl>
                                          <p:spTgt spid="32"/>
                                        </p:tgtEl>
                                        <p:attrNameLst>
                                          <p:attrName>ppt_x</p:attrName>
                                          <p:attrName>ppt_y</p:attrName>
                                        </p:attrNameLst>
                                      </p:cBhvr>
                                      <p:rCtr x="0" y="-3611"/>
                                    </p:animMotion>
                                    <p:animRot by="1500000">
                                      <p:cBhvr>
                                        <p:cTn id="11" dur="125" fill="hold">
                                          <p:stCondLst>
                                            <p:cond delay="0"/>
                                          </p:stCondLst>
                                        </p:cTn>
                                        <p:tgtEl>
                                          <p:spTgt spid="32"/>
                                        </p:tgtEl>
                                        <p:attrNameLst>
                                          <p:attrName>r</p:attrName>
                                        </p:attrNameLst>
                                      </p:cBhvr>
                                    </p:animRot>
                                    <p:animRot by="-1500000">
                                      <p:cBhvr>
                                        <p:cTn id="12" dur="125" fill="hold">
                                          <p:stCondLst>
                                            <p:cond delay="125"/>
                                          </p:stCondLst>
                                        </p:cTn>
                                        <p:tgtEl>
                                          <p:spTgt spid="32"/>
                                        </p:tgtEl>
                                        <p:attrNameLst>
                                          <p:attrName>r</p:attrName>
                                        </p:attrNameLst>
                                      </p:cBhvr>
                                    </p:animRot>
                                    <p:animRot by="-1500000">
                                      <p:cBhvr>
                                        <p:cTn id="13" dur="125" fill="hold">
                                          <p:stCondLst>
                                            <p:cond delay="250"/>
                                          </p:stCondLst>
                                        </p:cTn>
                                        <p:tgtEl>
                                          <p:spTgt spid="32"/>
                                        </p:tgtEl>
                                        <p:attrNameLst>
                                          <p:attrName>r</p:attrName>
                                        </p:attrNameLst>
                                      </p:cBhvr>
                                    </p:animRot>
                                    <p:animRot by="1500000">
                                      <p:cBhvr>
                                        <p:cTn id="14" dur="125" fill="hold">
                                          <p:stCondLst>
                                            <p:cond delay="375"/>
                                          </p:stCondLst>
                                        </p:cTn>
                                        <p:tgtEl>
                                          <p:spTgt spid="3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randombar(horizontal)">
                                      <p:cBhvr>
                                        <p:cTn id="32" dur="500"/>
                                        <p:tgtEl>
                                          <p:spTgt spid="2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randombar(horizontal)">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2" grpId="0"/>
      <p:bldP spid="3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73E9F5-C95F-411C-AE22-0A1CFB2445F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CÔNG VIỆC TUỲ THUỘC VÀO ĐIỀU KIỆN</a:t>
            </a:r>
            <a:endParaRPr lang="vi-VN" sz="2800" b="1">
              <a:solidFill>
                <a:srgbClr val="F03C69"/>
              </a:solidFill>
              <a:cs typeface="Times New Roman" panose="02020603050405020304" pitchFamily="18" charset="0"/>
            </a:endParaRPr>
          </a:p>
        </p:txBody>
      </p:sp>
      <p:sp>
        <p:nvSpPr>
          <p:cNvPr id="3" name="Rectangle 2">
            <a:extLst>
              <a:ext uri="{FF2B5EF4-FFF2-40B4-BE49-F238E27FC236}">
                <a16:creationId xmlns:a16="http://schemas.microsoft.com/office/drawing/2014/main" id="{8596D8CE-8B7B-4D04-8178-8F49B8AD3ACF}"/>
              </a:ext>
            </a:extLst>
          </p:cNvPr>
          <p:cNvSpPr/>
          <p:nvPr/>
        </p:nvSpPr>
        <p:spPr>
          <a:xfrm>
            <a:off x="1315617" y="1082092"/>
            <a:ext cx="7173756" cy="2116028"/>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Trong cuộc sống,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những việc chúng ta chỉ thực hiện nếu một điều kiện nào đó xảy ra. Ví dụ, chuẩn bị đi học, thấy trời mưa nên em mặc áo mưa để không bị ướt. Như vậy, việc mặc áo mưa tuỳ thuộc vào điều kiện trời có mưa hay không.</a:t>
            </a:r>
          </a:p>
        </p:txBody>
      </p:sp>
      <p:pic>
        <p:nvPicPr>
          <p:cNvPr id="4" name="Picture 3">
            <a:extLst>
              <a:ext uri="{FF2B5EF4-FFF2-40B4-BE49-F238E27FC236}">
                <a16:creationId xmlns:a16="http://schemas.microsoft.com/office/drawing/2014/main" id="{2AA35106-DB37-42EC-8BFB-B4C4567FACE0}"/>
              </a:ext>
            </a:extLst>
          </p:cNvPr>
          <p:cNvPicPr>
            <a:picLocks noChangeAspect="1"/>
          </p:cNvPicPr>
          <p:nvPr/>
        </p:nvPicPr>
        <p:blipFill>
          <a:blip r:embed="rId2"/>
          <a:stretch>
            <a:fillRect/>
          </a:stretch>
        </p:blipFill>
        <p:spPr>
          <a:xfrm>
            <a:off x="415636" y="1161495"/>
            <a:ext cx="899980" cy="800445"/>
          </a:xfrm>
          <a:prstGeom prst="rect">
            <a:avLst/>
          </a:prstGeom>
        </p:spPr>
      </p:pic>
      <p:sp>
        <p:nvSpPr>
          <p:cNvPr id="5" name="Rectangle 4">
            <a:extLst>
              <a:ext uri="{FF2B5EF4-FFF2-40B4-BE49-F238E27FC236}">
                <a16:creationId xmlns:a16="http://schemas.microsoft.com/office/drawing/2014/main" id="{DCBA29D3-67F9-4C84-A9F5-A442C052F0DE}"/>
              </a:ext>
            </a:extLst>
          </p:cNvPr>
          <p:cNvSpPr/>
          <p:nvPr/>
        </p:nvSpPr>
        <p:spPr>
          <a:xfrm>
            <a:off x="1315617" y="3255361"/>
            <a:ext cx="7173756"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Đang đi đến ngã tư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đèn tín hiệu giao thông, em dừng lại hay đi tiếp phụ thuộc vào màu đèn giao thông dành cho người đi bộ.</a:t>
            </a:r>
          </a:p>
        </p:txBody>
      </p:sp>
      <p:grpSp>
        <p:nvGrpSpPr>
          <p:cNvPr id="6" name="Group 5">
            <a:extLst>
              <a:ext uri="{FF2B5EF4-FFF2-40B4-BE49-F238E27FC236}">
                <a16:creationId xmlns:a16="http://schemas.microsoft.com/office/drawing/2014/main" id="{8790C52F-BD40-401E-BC5C-3B4343F8EAAC}"/>
              </a:ext>
            </a:extLst>
          </p:cNvPr>
          <p:cNvGrpSpPr/>
          <p:nvPr/>
        </p:nvGrpSpPr>
        <p:grpSpPr>
          <a:xfrm>
            <a:off x="1421956" y="4678330"/>
            <a:ext cx="9348087" cy="1631750"/>
            <a:chOff x="176038" y="533052"/>
            <a:chExt cx="9348087" cy="1631750"/>
          </a:xfrm>
        </p:grpSpPr>
        <p:grpSp>
          <p:nvGrpSpPr>
            <p:cNvPr id="7" name="Group 6">
              <a:extLst>
                <a:ext uri="{FF2B5EF4-FFF2-40B4-BE49-F238E27FC236}">
                  <a16:creationId xmlns:a16="http://schemas.microsoft.com/office/drawing/2014/main" id="{2DFDA0A9-B72E-4D95-AFCB-6343E716C766}"/>
                </a:ext>
              </a:extLst>
            </p:cNvPr>
            <p:cNvGrpSpPr/>
            <p:nvPr/>
          </p:nvGrpSpPr>
          <p:grpSpPr>
            <a:xfrm>
              <a:off x="176038" y="533052"/>
              <a:ext cx="9348087" cy="1631750"/>
              <a:chOff x="176038" y="533052"/>
              <a:chExt cx="9348087" cy="1631750"/>
            </a:xfrm>
          </p:grpSpPr>
          <p:grpSp>
            <p:nvGrpSpPr>
              <p:cNvPr id="9" name="Group 8">
                <a:extLst>
                  <a:ext uri="{FF2B5EF4-FFF2-40B4-BE49-F238E27FC236}">
                    <a16:creationId xmlns:a16="http://schemas.microsoft.com/office/drawing/2014/main" id="{2FEEE374-3F22-4BFA-B5CE-0C6E93C74AB1}"/>
                  </a:ext>
                </a:extLst>
              </p:cNvPr>
              <p:cNvGrpSpPr/>
              <p:nvPr/>
            </p:nvGrpSpPr>
            <p:grpSpPr>
              <a:xfrm>
                <a:off x="552795" y="917810"/>
                <a:ext cx="8971330" cy="1246992"/>
                <a:chOff x="1338207" y="943284"/>
                <a:chExt cx="8070998" cy="1839657"/>
              </a:xfrm>
            </p:grpSpPr>
            <p:sp>
              <p:nvSpPr>
                <p:cNvPr id="11" name="Rectangle: Rounded Corners 10">
                  <a:extLst>
                    <a:ext uri="{FF2B5EF4-FFF2-40B4-BE49-F238E27FC236}">
                      <a16:creationId xmlns:a16="http://schemas.microsoft.com/office/drawing/2014/main" id="{EFA09279-65FE-4161-84FA-5A66CEF512EE}"/>
                    </a:ext>
                  </a:extLst>
                </p:cNvPr>
                <p:cNvSpPr/>
                <p:nvPr/>
              </p:nvSpPr>
              <p:spPr>
                <a:xfrm>
                  <a:off x="1424711" y="1063553"/>
                  <a:ext cx="7984494"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B0E48A9-B66E-4D36-B0BC-B99C79082F77}"/>
                    </a:ext>
                  </a:extLst>
                </p:cNvPr>
                <p:cNvSpPr/>
                <p:nvPr/>
              </p:nvSpPr>
              <p:spPr>
                <a:xfrm>
                  <a:off x="1338207" y="943284"/>
                  <a:ext cx="7984498"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94526273-0F58-4DF3-8410-97093100B9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8" name="Rectangle 7">
              <a:extLst>
                <a:ext uri="{FF2B5EF4-FFF2-40B4-BE49-F238E27FC236}">
                  <a16:creationId xmlns:a16="http://schemas.microsoft.com/office/drawing/2014/main" id="{B96D2396-B622-4231-92A2-9C6FBD951161}"/>
                </a:ext>
              </a:extLst>
            </p:cNvPr>
            <p:cNvSpPr/>
            <p:nvPr/>
          </p:nvSpPr>
          <p:spPr>
            <a:xfrm>
              <a:off x="771339" y="975051"/>
              <a:ext cx="858870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Có những việc được thực hiện hay không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tuỳ thuộc vào một điều kiện nào đó có xảy ra hay không.</a:t>
              </a:r>
            </a:p>
          </p:txBody>
        </p:sp>
      </p:grpSp>
      <p:pic>
        <p:nvPicPr>
          <p:cNvPr id="13" name="Picture 12">
            <a:extLst>
              <a:ext uri="{FF2B5EF4-FFF2-40B4-BE49-F238E27FC236}">
                <a16:creationId xmlns:a16="http://schemas.microsoft.com/office/drawing/2014/main" id="{AF368D85-6B71-4898-830C-17CD9A1FCA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777" b="94972" l="9943" r="89675">
                        <a14:foregroundMark x1="43021" y1="88268" x2="43021" y2="88268"/>
                        <a14:foregroundMark x1="41874" y1="89106" x2="41874" y2="89106"/>
                        <a14:foregroundMark x1="51052" y1="88268" x2="51052" y2="88268"/>
                        <a14:foregroundMark x1="51052" y1="89665" x2="51052" y2="89665"/>
                        <a14:foregroundMark x1="18547" y1="83799" x2="18547" y2="83799"/>
                        <a14:foregroundMark x1="22562" y1="93296" x2="22562" y2="93296"/>
                        <a14:foregroundMark x1="10134" y1="86034" x2="22945" y2="94972"/>
                        <a14:foregroundMark x1="22945" y1="94972" x2="26769" y2="84358"/>
                        <a14:foregroundMark x1="45507" y1="45531" x2="45507" y2="45531"/>
                        <a14:foregroundMark x1="43595" y1="50000" x2="43595" y2="50000"/>
                        <a14:foregroundMark x1="43595" y1="45810" x2="43595" y2="45810"/>
                        <a14:foregroundMark x1="46080" y1="42458" x2="47228" y2="42458"/>
                        <a14:foregroundMark x1="44933" y1="43296" x2="42639" y2="46927"/>
                        <a14:foregroundMark x1="43403" y1="48045" x2="44168" y2="48045"/>
                        <a14:foregroundMark x1="35373" y1="62570" x2="35373" y2="62570"/>
                        <a14:foregroundMark x1="42639" y1="78492" x2="42639" y2="78492"/>
                        <a14:foregroundMark x1="47610" y1="78492" x2="47610" y2="78492"/>
                      </a14:backgroundRemoval>
                    </a14:imgEffect>
                  </a14:imgLayer>
                </a14:imgProps>
              </a:ext>
            </a:extLst>
          </a:blip>
          <a:stretch>
            <a:fillRect/>
          </a:stretch>
        </p:blipFill>
        <p:spPr>
          <a:xfrm>
            <a:off x="8958332" y="1082092"/>
            <a:ext cx="2378150" cy="1627873"/>
          </a:xfrm>
          <a:prstGeom prst="rect">
            <a:avLst/>
          </a:prstGeom>
        </p:spPr>
      </p:pic>
      <p:pic>
        <p:nvPicPr>
          <p:cNvPr id="14" name="Picture 13">
            <a:extLst>
              <a:ext uri="{FF2B5EF4-FFF2-40B4-BE49-F238E27FC236}">
                <a16:creationId xmlns:a16="http://schemas.microsoft.com/office/drawing/2014/main" id="{AE5C0E0D-608F-4BDD-9905-6A1CD6A7880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365" b="89802" l="10000" r="90000">
                        <a14:foregroundMark x1="28462" y1="7932" x2="28462" y2="7932"/>
                        <a14:foregroundMark x1="28462" y1="9632" x2="28462" y2="9632"/>
                        <a14:foregroundMark x1="28462" y1="46459" x2="28462" y2="46459"/>
                        <a14:foregroundMark x1="28269" y1="33994" x2="28269" y2="33994"/>
                        <a14:foregroundMark x1="27885" y1="30595" x2="27885" y2="30595"/>
                        <a14:foregroundMark x1="27885" y1="27762" x2="29808" y2="40227"/>
                        <a14:foregroundMark x1="12115" y1="46176" x2="27692" y2="40793"/>
                        <a14:foregroundMark x1="27692" y1="40793" x2="35769" y2="47875"/>
                        <a14:foregroundMark x1="26731" y1="20397" x2="26731" y2="20397"/>
                        <a14:foregroundMark x1="32692" y1="9915" x2="30577" y2="9915"/>
                        <a14:foregroundMark x1="46346" y1="7365" x2="46346" y2="7365"/>
                        <a14:foregroundMark x1="84754" y1="22148" x2="84808" y2="22946"/>
                        <a14:foregroundMark x1="87308" y1="19263" x2="85962" y2="20680"/>
                        <a14:foregroundMark x1="59038" y1="21246" x2="59038" y2="21246"/>
                        <a14:backgroundMark x1="60000" y1="8782" x2="60000" y2="8782"/>
                        <a14:backgroundMark x1="46923" y1="6799" x2="46923" y2="6799"/>
                        <a14:backgroundMark x1="63846" y1="14164" x2="65385" y2="34844"/>
                        <a14:backgroundMark x1="65385" y1="34844" x2="89423" y2="44759"/>
                        <a14:backgroundMark x1="80769" y1="17280" x2="85769" y2="20397"/>
                      </a14:backgroundRemoval>
                    </a14:imgEffect>
                  </a14:imgLayer>
                </a14:imgProps>
              </a:ext>
            </a:extLst>
          </a:blip>
          <a:stretch>
            <a:fillRect/>
          </a:stretch>
        </p:blipFill>
        <p:spPr>
          <a:xfrm>
            <a:off x="8789988" y="2946123"/>
            <a:ext cx="3040876" cy="2064287"/>
          </a:xfrm>
          <a:prstGeom prst="rect">
            <a:avLst/>
          </a:prstGeom>
        </p:spPr>
      </p:pic>
    </p:spTree>
    <p:extLst>
      <p:ext uri="{BB962C8B-B14F-4D97-AF65-F5344CB8AC3E}">
        <p14:creationId xmlns:p14="http://schemas.microsoft.com/office/powerpoint/2010/main" val="3502364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par>
                                <p:cTn id="20" presetID="14" presetClass="entr" presetSubtype="1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par>
                                <p:cTn id="28" presetID="14" presetClass="entr" presetSubtype="1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A5842D-D3D8-405D-8289-DEF4F5A241D0}"/>
              </a:ext>
            </a:extLst>
          </p:cNvPr>
          <p:cNvPicPr>
            <a:picLocks noChangeAspect="1"/>
          </p:cNvPicPr>
          <p:nvPr/>
        </p:nvPicPr>
        <p:blipFill>
          <a:blip r:embed="rId2"/>
          <a:stretch>
            <a:fillRect/>
          </a:stretch>
        </p:blipFill>
        <p:spPr>
          <a:xfrm>
            <a:off x="479340" y="422567"/>
            <a:ext cx="745392" cy="733836"/>
          </a:xfrm>
          <a:prstGeom prst="rect">
            <a:avLst/>
          </a:prstGeom>
        </p:spPr>
      </p:pic>
      <p:sp>
        <p:nvSpPr>
          <p:cNvPr id="3" name="Rectangle 2">
            <a:extLst>
              <a:ext uri="{FF2B5EF4-FFF2-40B4-BE49-F238E27FC236}">
                <a16:creationId xmlns:a16="http://schemas.microsoft.com/office/drawing/2014/main" id="{AFD90627-63EF-41B3-9B99-E608F8CCA3D3}"/>
              </a:ext>
            </a:extLst>
          </p:cNvPr>
          <p:cNvSpPr/>
          <p:nvPr/>
        </p:nvSpPr>
        <p:spPr>
          <a:xfrm>
            <a:off x="1303953" y="519231"/>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4" name="Picture 3">
            <a:extLst>
              <a:ext uri="{FF2B5EF4-FFF2-40B4-BE49-F238E27FC236}">
                <a16:creationId xmlns:a16="http://schemas.microsoft.com/office/drawing/2014/main" id="{9322FAC9-218A-4261-B139-B7821517D7BE}"/>
              </a:ext>
            </a:extLst>
          </p:cNvPr>
          <p:cNvPicPr>
            <a:picLocks noChangeAspect="1"/>
          </p:cNvPicPr>
          <p:nvPr/>
        </p:nvPicPr>
        <p:blipFill>
          <a:blip r:embed="rId3"/>
          <a:stretch>
            <a:fillRect/>
          </a:stretch>
        </p:blipFill>
        <p:spPr>
          <a:xfrm>
            <a:off x="1819813" y="1156403"/>
            <a:ext cx="7902625" cy="2438611"/>
          </a:xfrm>
          <a:prstGeom prst="rect">
            <a:avLst/>
          </a:prstGeom>
        </p:spPr>
      </p:pic>
      <p:sp>
        <p:nvSpPr>
          <p:cNvPr id="5" name="Rectangle 4">
            <a:extLst>
              <a:ext uri="{FF2B5EF4-FFF2-40B4-BE49-F238E27FC236}">
                <a16:creationId xmlns:a16="http://schemas.microsoft.com/office/drawing/2014/main" id="{E4C4A9B0-40FD-4058-A0EC-7AD8AB26DB6C}"/>
              </a:ext>
            </a:extLst>
          </p:cNvPr>
          <p:cNvSpPr/>
          <p:nvPr/>
        </p:nvSpPr>
        <p:spPr>
          <a:xfrm>
            <a:off x="1303953" y="3595014"/>
            <a:ext cx="9842272" cy="488660"/>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Mỗi việc sau đây được thực hiện nếu điều gì xảy ra?</a:t>
            </a:r>
          </a:p>
        </p:txBody>
      </p:sp>
      <p:sp>
        <p:nvSpPr>
          <p:cNvPr id="6" name="Rectangle 5">
            <a:extLst>
              <a:ext uri="{FF2B5EF4-FFF2-40B4-BE49-F238E27FC236}">
                <a16:creationId xmlns:a16="http://schemas.microsoft.com/office/drawing/2014/main" id="{077350AA-6B03-419F-927B-45B4049C549D}"/>
              </a:ext>
            </a:extLst>
          </p:cNvPr>
          <p:cNvSpPr/>
          <p:nvPr/>
        </p:nvSpPr>
        <p:spPr>
          <a:xfrm>
            <a:off x="1693718" y="4083674"/>
            <a:ext cx="5476010" cy="2335319"/>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a) Gọi số điện thoại bảo vệ trẻ em 111. </a:t>
            </a:r>
          </a:p>
          <a:p>
            <a:pPr algn="just" defTabSz="342900">
              <a:lnSpc>
                <a:spcPct val="150000"/>
              </a:lnSpc>
            </a:pPr>
            <a:r>
              <a:rPr lang="en-US" sz="2000">
                <a:latin typeface="UTM Avo" panose="02040603050506020204" pitchFamily="18" charset="0"/>
                <a:cs typeface="Times New Roman" panose="02020603050405020304" pitchFamily="18" charset="0"/>
              </a:rPr>
              <a:t>b) Gọi số điện thoại cứu nạn 112. </a:t>
            </a:r>
          </a:p>
          <a:p>
            <a:pPr algn="just" defTabSz="342900">
              <a:lnSpc>
                <a:spcPct val="150000"/>
              </a:lnSpc>
            </a:pPr>
            <a:r>
              <a:rPr lang="en-US" sz="2000">
                <a:latin typeface="UTM Avo" panose="02040603050506020204" pitchFamily="18" charset="0"/>
                <a:cs typeface="Times New Roman" panose="02020603050405020304" pitchFamily="18" charset="0"/>
              </a:rPr>
              <a:t>c) Gọi số điện thoại cho cảnh sát 113. </a:t>
            </a:r>
          </a:p>
          <a:p>
            <a:pPr algn="just" defTabSz="342900">
              <a:lnSpc>
                <a:spcPct val="150000"/>
              </a:lnSpc>
            </a:pPr>
            <a:r>
              <a:rPr lang="en-US" sz="2000">
                <a:latin typeface="UTM Avo" panose="02040603050506020204" pitchFamily="18" charset="0"/>
                <a:cs typeface="Times New Roman" panose="02020603050405020304" pitchFamily="18" charset="0"/>
              </a:rPr>
              <a:t>d) Gọi số điện thoại báo cháy 114.</a:t>
            </a:r>
          </a:p>
          <a:p>
            <a:pPr algn="just" defTabSz="342900">
              <a:lnSpc>
                <a:spcPct val="150000"/>
              </a:lnSpc>
            </a:pPr>
            <a:r>
              <a:rPr lang="en-US" sz="2000">
                <a:latin typeface="UTM Avo" panose="02040603050506020204" pitchFamily="18" charset="0"/>
                <a:cs typeface="Times New Roman" panose="02020603050405020304" pitchFamily="18" charset="0"/>
              </a:rPr>
              <a:t>e) Gọi số điện thoại cấp cứu 115</a:t>
            </a:r>
          </a:p>
        </p:txBody>
      </p:sp>
    </p:spTree>
    <p:extLst>
      <p:ext uri="{BB962C8B-B14F-4D97-AF65-F5344CB8AC3E}">
        <p14:creationId xmlns:p14="http://schemas.microsoft.com/office/powerpoint/2010/main" val="3046195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SỬ DỤNG CÁCH NÓI “NẾU... THÌ ...”</a:t>
            </a:r>
            <a:endParaRPr lang="vi-VN" sz="2800" b="1">
              <a:solidFill>
                <a:srgbClr val="F03C69"/>
              </a:solidFill>
              <a:cs typeface="Times New Roman" panose="02020603050405020304" pitchFamily="18" charset="0"/>
            </a:endParaRPr>
          </a:p>
        </p:txBody>
      </p:sp>
      <p:grpSp>
        <p:nvGrpSpPr>
          <p:cNvPr id="8" name="Group 7">
            <a:extLst>
              <a:ext uri="{FF2B5EF4-FFF2-40B4-BE49-F238E27FC236}">
                <a16:creationId xmlns:a16="http://schemas.microsoft.com/office/drawing/2014/main" id="{AE72414E-0B87-4570-BC57-25D1E8CC94A1}"/>
              </a:ext>
            </a:extLst>
          </p:cNvPr>
          <p:cNvGrpSpPr/>
          <p:nvPr/>
        </p:nvGrpSpPr>
        <p:grpSpPr>
          <a:xfrm>
            <a:off x="614526" y="1136857"/>
            <a:ext cx="10962947" cy="4017035"/>
            <a:chOff x="512219" y="900102"/>
            <a:chExt cx="10962947" cy="4017035"/>
          </a:xfrm>
        </p:grpSpPr>
        <p:sp>
          <p:nvSpPr>
            <p:cNvPr id="9" name="Rectangle 8">
              <a:extLst>
                <a:ext uri="{FF2B5EF4-FFF2-40B4-BE49-F238E27FC236}">
                  <a16:creationId xmlns:a16="http://schemas.microsoft.com/office/drawing/2014/main" id="{89DDA988-B801-4369-A060-E26346D4991A}"/>
                </a:ext>
              </a:extLst>
            </p:cNvPr>
            <p:cNvSpPr/>
            <p:nvPr/>
          </p:nvSpPr>
          <p:spPr>
            <a:xfrm>
              <a:off x="3379791" y="1086631"/>
              <a:ext cx="7173355" cy="684803"/>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Nếu ... thì...</a:t>
              </a:r>
              <a:endParaRPr lang="vi-VN" sz="2800" b="1">
                <a:solidFill>
                  <a:srgbClr val="7FC354"/>
                </a:solidFill>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5EB6C30F-1E9C-4319-A95E-715ADE688353}"/>
                </a:ext>
              </a:extLst>
            </p:cNvPr>
            <p:cNvSpPr/>
            <p:nvPr/>
          </p:nvSpPr>
          <p:spPr>
            <a:xfrm>
              <a:off x="512219" y="1021437"/>
              <a:ext cx="10962947" cy="3895700"/>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10">
              <a:extLst>
                <a:ext uri="{FF2B5EF4-FFF2-40B4-BE49-F238E27FC236}">
                  <a16:creationId xmlns:a16="http://schemas.microsoft.com/office/drawing/2014/main" id="{7E552BF8-9FAF-41BC-BEEE-41E255FE2456}"/>
                </a:ext>
              </a:extLst>
            </p:cNvPr>
            <p:cNvSpPr/>
            <p:nvPr/>
          </p:nvSpPr>
          <p:spPr>
            <a:xfrm>
              <a:off x="796888" y="1912439"/>
              <a:ext cx="6861474" cy="2559611"/>
            </a:xfrm>
            <a:prstGeom prst="rect">
              <a:avLst/>
            </a:prstGeom>
          </p:spPr>
          <p:txBody>
            <a:bodyPr wrap="square">
              <a:spAutoFit/>
            </a:bodyPr>
            <a:lstStyle/>
            <a:p>
              <a:pPr algn="just" defTabSz="342900">
                <a:lnSpc>
                  <a:spcPct val="150000"/>
                </a:lnSpc>
              </a:pPr>
              <a:r>
                <a:rPr lang="vi-VN" sz="2200">
                  <a:latin typeface="UTM Avo" panose="02040603050506020204" pitchFamily="18" charset="0"/>
                  <a:cs typeface="Times New Roman" panose="02020603050405020304" pitchFamily="18" charset="0"/>
                </a:rPr>
                <a:t>Hôm nay là Chủ nhật, Khoa dự định buổi chiều sẽ đá bóng cùng các bạn. Việc đá bóng của bạn Khoa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diễn ra hay không phụ thuộc vào thời tiết. Em hãy chọn cách nói “Nếu ... thì ..." để diễn đạt dự định của bạn Khoa cho phù hợp.</a:t>
              </a:r>
            </a:p>
          </p:txBody>
        </p:sp>
        <p:grpSp>
          <p:nvGrpSpPr>
            <p:cNvPr id="12" name="Group 11">
              <a:extLst>
                <a:ext uri="{FF2B5EF4-FFF2-40B4-BE49-F238E27FC236}">
                  <a16:creationId xmlns:a16="http://schemas.microsoft.com/office/drawing/2014/main" id="{F530EC52-89B7-4147-A5F4-05B7D3C90380}"/>
                </a:ext>
              </a:extLst>
            </p:cNvPr>
            <p:cNvGrpSpPr/>
            <p:nvPr/>
          </p:nvGrpSpPr>
          <p:grpSpPr>
            <a:xfrm>
              <a:off x="522612" y="900102"/>
              <a:ext cx="2898644" cy="880803"/>
              <a:chOff x="522612" y="900102"/>
              <a:chExt cx="2898644" cy="880803"/>
            </a:xfrm>
          </p:grpSpPr>
          <p:grpSp>
            <p:nvGrpSpPr>
              <p:cNvPr id="13" name="Group 12">
                <a:extLst>
                  <a:ext uri="{FF2B5EF4-FFF2-40B4-BE49-F238E27FC236}">
                    <a16:creationId xmlns:a16="http://schemas.microsoft.com/office/drawing/2014/main" id="{04CDA596-1B26-4085-8212-5AA324C0CCDF}"/>
                  </a:ext>
                </a:extLst>
              </p:cNvPr>
              <p:cNvGrpSpPr/>
              <p:nvPr/>
            </p:nvGrpSpPr>
            <p:grpSpPr>
              <a:xfrm>
                <a:off x="522612" y="1095583"/>
                <a:ext cx="2372989" cy="661656"/>
                <a:chOff x="5906375" y="1404722"/>
                <a:chExt cx="2372989" cy="661656"/>
              </a:xfrm>
            </p:grpSpPr>
            <p:sp>
              <p:nvSpPr>
                <p:cNvPr id="20" name="Rectangle: Top Corners Rounded 19">
                  <a:extLst>
                    <a:ext uri="{FF2B5EF4-FFF2-40B4-BE49-F238E27FC236}">
                      <a16:creationId xmlns:a16="http://schemas.microsoft.com/office/drawing/2014/main" id="{36102304-628E-4B91-88B3-5793403C22EF}"/>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UTM Bienvenue" panose="02040603050506020204" pitchFamily="18" charset="0"/>
                  </a:endParaRPr>
                </a:p>
              </p:txBody>
            </p:sp>
            <p:sp>
              <p:nvSpPr>
                <p:cNvPr id="21" name="Rectangle 20">
                  <a:extLst>
                    <a:ext uri="{FF2B5EF4-FFF2-40B4-BE49-F238E27FC236}">
                      <a16:creationId xmlns:a16="http://schemas.microsoft.com/office/drawing/2014/main" id="{57655036-5A57-4763-80DB-548A5EB0B627}"/>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4" name="Group 13">
                <a:extLst>
                  <a:ext uri="{FF2B5EF4-FFF2-40B4-BE49-F238E27FC236}">
                    <a16:creationId xmlns:a16="http://schemas.microsoft.com/office/drawing/2014/main" id="{EED9454D-9326-4542-811C-2A0A4076E4EE}"/>
                  </a:ext>
                </a:extLst>
              </p:cNvPr>
              <p:cNvGrpSpPr/>
              <p:nvPr/>
            </p:nvGrpSpPr>
            <p:grpSpPr>
              <a:xfrm rot="20419193">
                <a:off x="2468303" y="900102"/>
                <a:ext cx="952953" cy="880803"/>
                <a:chOff x="8974078" y="279854"/>
                <a:chExt cx="3397172" cy="3224225"/>
              </a:xfrm>
            </p:grpSpPr>
            <p:pic>
              <p:nvPicPr>
                <p:cNvPr id="16" name="Picture 5">
                  <a:extLst>
                    <a:ext uri="{FF2B5EF4-FFF2-40B4-BE49-F238E27FC236}">
                      <a16:creationId xmlns:a16="http://schemas.microsoft.com/office/drawing/2014/main" id="{C7CC1D3C-5DCB-4B72-9B35-344873F7DED6}"/>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8974078" y="279854"/>
                  <a:ext cx="3397172" cy="3224225"/>
                </a:xfrm>
                <a:prstGeom prst="rect">
                  <a:avLst/>
                </a:prstGeom>
              </p:spPr>
            </p:pic>
            <p:pic>
              <p:nvPicPr>
                <p:cNvPr id="17" name="Picture 6">
                  <a:extLst>
                    <a:ext uri="{FF2B5EF4-FFF2-40B4-BE49-F238E27FC236}">
                      <a16:creationId xmlns:a16="http://schemas.microsoft.com/office/drawing/2014/main" id="{836B325B-2341-497E-BDC2-DA78F6814E8F}"/>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64793" y="565916"/>
                  <a:ext cx="2916628" cy="2768146"/>
                </a:xfrm>
                <a:prstGeom prst="rect">
                  <a:avLst/>
                </a:prstGeom>
              </p:spPr>
            </p:pic>
          </p:grpSp>
          <p:sp>
            <p:nvSpPr>
              <p:cNvPr id="15" name="Rectangle 14">
                <a:extLst>
                  <a:ext uri="{FF2B5EF4-FFF2-40B4-BE49-F238E27FC236}">
                    <a16:creationId xmlns:a16="http://schemas.microsoft.com/office/drawing/2014/main" id="{17A61A7B-C9BE-4102-8A88-C89F18A3B087}"/>
                  </a:ext>
                </a:extLst>
              </p:cNvPr>
              <p:cNvSpPr/>
              <p:nvPr/>
            </p:nvSpPr>
            <p:spPr>
              <a:xfrm>
                <a:off x="2792351" y="1002361"/>
                <a:ext cx="363894" cy="684803"/>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cs typeface="Times New Roman" panose="02020603050405020304" pitchFamily="18" charset="0"/>
                </a:endParaRPr>
              </a:p>
            </p:txBody>
          </p:sp>
        </p:grpSp>
      </p:grpSp>
      <p:pic>
        <p:nvPicPr>
          <p:cNvPr id="22" name="Picture 21">
            <a:extLst>
              <a:ext uri="{FF2B5EF4-FFF2-40B4-BE49-F238E27FC236}">
                <a16:creationId xmlns:a16="http://schemas.microsoft.com/office/drawing/2014/main" id="{EB1B9DB0-9F2E-4E57-ADF3-EA29A683E8A8}"/>
              </a:ext>
            </a:extLst>
          </p:cNvPr>
          <p:cNvPicPr>
            <a:picLocks noChangeAspect="1"/>
          </p:cNvPicPr>
          <p:nvPr/>
        </p:nvPicPr>
        <p:blipFill>
          <a:blip r:embed="rId4"/>
          <a:stretch>
            <a:fillRect/>
          </a:stretch>
        </p:blipFill>
        <p:spPr>
          <a:xfrm>
            <a:off x="8045337" y="1704108"/>
            <a:ext cx="3071126" cy="3010161"/>
          </a:xfrm>
          <a:prstGeom prst="rect">
            <a:avLst/>
          </a:prstGeom>
        </p:spPr>
      </p:pic>
    </p:spTree>
    <p:extLst>
      <p:ext uri="{BB962C8B-B14F-4D97-AF65-F5344CB8AC3E}">
        <p14:creationId xmlns:p14="http://schemas.microsoft.com/office/powerpoint/2010/main" val="2761915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1B5F7C-9ABE-4C5A-8A21-496D0559CAD6}"/>
              </a:ext>
            </a:extLst>
          </p:cNvPr>
          <p:cNvSpPr/>
          <p:nvPr/>
        </p:nvSpPr>
        <p:spPr>
          <a:xfrm>
            <a:off x="1315617" y="422339"/>
            <a:ext cx="9937102" cy="141647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Chúng ta sử dụng cách nói “Nếu ... thì.." để diễn đạt một việc </a:t>
            </a:r>
            <a:r>
              <a:rPr lang="en-US" sz="2000">
                <a:latin typeface="UTM Avo" panose="02040603050506020204" pitchFamily="18" charset="0"/>
                <a:cs typeface="Times New Roman" panose="02020603050405020304" pitchFamily="18" charset="0"/>
              </a:rPr>
              <a:t>có </a:t>
            </a:r>
            <a:r>
              <a:rPr lang="vi-VN" sz="2000">
                <a:latin typeface="UTM Avo" panose="02040603050506020204" pitchFamily="18" charset="0"/>
                <a:cs typeface="Times New Roman" panose="02020603050405020304" pitchFamily="18" charset="0"/>
              </a:rPr>
              <a:t>được thực hiện hay không tuỳ thuộc vào một điều kiện có xảy ra hay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Ví dụ: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a:t>
            </a:r>
            <a:r>
              <a:rPr lang="vi-VN" sz="2000" b="1">
                <a:solidFill>
                  <a:srgbClr val="3DC3EC"/>
                </a:solidFill>
                <a:latin typeface="UTM Avo" panose="02040603050506020204" pitchFamily="18" charset="0"/>
                <a:cs typeface="Times New Roman" panose="02020603050405020304" pitchFamily="18" charset="0"/>
              </a:rPr>
              <a:t>Nếu</a:t>
            </a:r>
            <a:r>
              <a:rPr lang="vi-VN" sz="2000">
                <a:latin typeface="UTM Avo" panose="02040603050506020204" pitchFamily="18" charset="0"/>
                <a:cs typeface="Times New Roman" panose="02020603050405020304" pitchFamily="18" charset="0"/>
              </a:rPr>
              <a:t> trời không mưa </a:t>
            </a:r>
            <a:r>
              <a:rPr lang="vi-VN" sz="2000" b="1">
                <a:solidFill>
                  <a:srgbClr val="3DC3EC"/>
                </a:solidFill>
                <a:latin typeface="UTM Avo" panose="02040603050506020204" pitchFamily="18" charset="0"/>
                <a:cs typeface="Times New Roman" panose="02020603050405020304" pitchFamily="18" charset="0"/>
              </a:rPr>
              <a:t>thì</a:t>
            </a:r>
            <a:r>
              <a:rPr lang="vi-VN" sz="2000">
                <a:latin typeface="UTM Avo" panose="02040603050506020204" pitchFamily="18" charset="0"/>
                <a:cs typeface="Times New Roman" panose="02020603050405020304" pitchFamily="18" charset="0"/>
              </a:rPr>
              <a:t> Khoa sẽ đi đá bóng”.</a:t>
            </a:r>
          </a:p>
        </p:txBody>
      </p:sp>
      <p:pic>
        <p:nvPicPr>
          <p:cNvPr id="5" name="Picture 4">
            <a:extLst>
              <a:ext uri="{FF2B5EF4-FFF2-40B4-BE49-F238E27FC236}">
                <a16:creationId xmlns:a16="http://schemas.microsoft.com/office/drawing/2014/main" id="{3926985C-8AFB-45BE-B465-50CE4EA36B41}"/>
              </a:ext>
            </a:extLst>
          </p:cNvPr>
          <p:cNvPicPr>
            <a:picLocks noChangeAspect="1"/>
          </p:cNvPicPr>
          <p:nvPr/>
        </p:nvPicPr>
        <p:blipFill>
          <a:blip r:embed="rId2"/>
          <a:stretch>
            <a:fillRect/>
          </a:stretch>
        </p:blipFill>
        <p:spPr>
          <a:xfrm>
            <a:off x="581103" y="355561"/>
            <a:ext cx="734513" cy="653278"/>
          </a:xfrm>
          <a:prstGeom prst="rect">
            <a:avLst/>
          </a:prstGeom>
        </p:spPr>
      </p:pic>
      <p:sp>
        <p:nvSpPr>
          <p:cNvPr id="18" name="Rectangle 17">
            <a:extLst>
              <a:ext uri="{FF2B5EF4-FFF2-40B4-BE49-F238E27FC236}">
                <a16:creationId xmlns:a16="http://schemas.microsoft.com/office/drawing/2014/main" id="{4B02388E-1D19-46FC-B94A-8B15CA6DE51C}"/>
              </a:ext>
            </a:extLst>
          </p:cNvPr>
          <p:cNvSpPr/>
          <p:nvPr/>
        </p:nvSpPr>
        <p:spPr>
          <a:xfrm>
            <a:off x="334677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điều kiện</a:t>
            </a:r>
            <a:endParaRPr lang="vi-VN" sz="2000">
              <a:latin typeface="UTM Avo" panose="02040603050506020204" pitchFamily="18" charset="0"/>
              <a:cs typeface="Times New Roman" panose="02020603050405020304" pitchFamily="18" charset="0"/>
            </a:endParaRPr>
          </a:p>
        </p:txBody>
      </p:sp>
      <p:sp>
        <p:nvSpPr>
          <p:cNvPr id="2" name="Left Brace 1">
            <a:extLst>
              <a:ext uri="{FF2B5EF4-FFF2-40B4-BE49-F238E27FC236}">
                <a16:creationId xmlns:a16="http://schemas.microsoft.com/office/drawing/2014/main" id="{4385B141-91B1-4F5E-A874-9F458C47593A}"/>
              </a:ext>
            </a:extLst>
          </p:cNvPr>
          <p:cNvSpPr/>
          <p:nvPr/>
        </p:nvSpPr>
        <p:spPr>
          <a:xfrm rot="16200000">
            <a:off x="3966364" y="942604"/>
            <a:ext cx="208558" cy="1875556"/>
          </a:xfrm>
          <a:prstGeom prst="leftBrace">
            <a:avLst>
              <a:gd name="adj1" fmla="val 84783"/>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Left Brace 6">
            <a:extLst>
              <a:ext uri="{FF2B5EF4-FFF2-40B4-BE49-F238E27FC236}">
                <a16:creationId xmlns:a16="http://schemas.microsoft.com/office/drawing/2014/main" id="{0DEC316B-DFF3-4B4A-AEF8-609C1D9F19F7}"/>
              </a:ext>
            </a:extLst>
          </p:cNvPr>
          <p:cNvSpPr/>
          <p:nvPr/>
        </p:nvSpPr>
        <p:spPr>
          <a:xfrm rot="16200000">
            <a:off x="6579084" y="656262"/>
            <a:ext cx="208558" cy="2448239"/>
          </a:xfrm>
          <a:prstGeom prst="leftBrace">
            <a:avLst>
              <a:gd name="adj1" fmla="val 75040"/>
              <a:gd name="adj2" fmla="val 50000"/>
            </a:avLst>
          </a:prstGeom>
          <a:ln w="19050"/>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C490747F-E892-454D-9AE9-00306FAE7849}"/>
              </a:ext>
            </a:extLst>
          </p:cNvPr>
          <p:cNvSpPr/>
          <p:nvPr/>
        </p:nvSpPr>
        <p:spPr>
          <a:xfrm>
            <a:off x="5966115" y="1984661"/>
            <a:ext cx="1447736" cy="454035"/>
          </a:xfrm>
          <a:prstGeom prst="rect">
            <a:avLst/>
          </a:prstGeom>
        </p:spPr>
        <p:txBody>
          <a:bodyPr wrap="square">
            <a:spAutoFit/>
          </a:bodyPr>
          <a:lstStyle/>
          <a:p>
            <a:pPr algn="ctr" defTabSz="342900">
              <a:lnSpc>
                <a:spcPct val="135000"/>
              </a:lnSpc>
            </a:pPr>
            <a:r>
              <a:rPr lang="en-US" sz="2000">
                <a:latin typeface="UTM Avo" panose="02040603050506020204" pitchFamily="18" charset="0"/>
                <a:cs typeface="Times New Roman" panose="02020603050405020304" pitchFamily="18" charset="0"/>
              </a:rPr>
              <a:t>việc</a:t>
            </a:r>
            <a:endParaRPr lang="vi-VN" sz="2000">
              <a:latin typeface="UTM Avo" panose="020406030505060202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68BCC3A7-A21D-44B1-B3DF-CA6F94F5DB28}"/>
              </a:ext>
            </a:extLst>
          </p:cNvPr>
          <p:cNvGrpSpPr/>
          <p:nvPr/>
        </p:nvGrpSpPr>
        <p:grpSpPr>
          <a:xfrm>
            <a:off x="1421956" y="2376705"/>
            <a:ext cx="9348087" cy="1119562"/>
            <a:chOff x="176038" y="533052"/>
            <a:chExt cx="9348087" cy="1119562"/>
          </a:xfrm>
        </p:grpSpPr>
        <p:grpSp>
          <p:nvGrpSpPr>
            <p:cNvPr id="10" name="Group 9">
              <a:extLst>
                <a:ext uri="{FF2B5EF4-FFF2-40B4-BE49-F238E27FC236}">
                  <a16:creationId xmlns:a16="http://schemas.microsoft.com/office/drawing/2014/main" id="{C41745C0-D2C7-40C7-B72A-C7B39E3C3A8E}"/>
                </a:ext>
              </a:extLst>
            </p:cNvPr>
            <p:cNvGrpSpPr/>
            <p:nvPr/>
          </p:nvGrpSpPr>
          <p:grpSpPr>
            <a:xfrm>
              <a:off x="176038" y="533052"/>
              <a:ext cx="9348087" cy="1119562"/>
              <a:chOff x="176038" y="533052"/>
              <a:chExt cx="9348087" cy="1119562"/>
            </a:xfrm>
          </p:grpSpPr>
          <p:grpSp>
            <p:nvGrpSpPr>
              <p:cNvPr id="12" name="Group 11">
                <a:extLst>
                  <a:ext uri="{FF2B5EF4-FFF2-40B4-BE49-F238E27FC236}">
                    <a16:creationId xmlns:a16="http://schemas.microsoft.com/office/drawing/2014/main" id="{6E50AC26-A835-402A-89E2-6EB6039F959F}"/>
                  </a:ext>
                </a:extLst>
              </p:cNvPr>
              <p:cNvGrpSpPr/>
              <p:nvPr/>
            </p:nvGrpSpPr>
            <p:grpSpPr>
              <a:xfrm>
                <a:off x="552795" y="917810"/>
                <a:ext cx="8971330" cy="734804"/>
                <a:chOff x="1338207" y="943284"/>
                <a:chExt cx="8070998" cy="1084038"/>
              </a:xfrm>
            </p:grpSpPr>
            <p:sp>
              <p:nvSpPr>
                <p:cNvPr id="14" name="Rectangle: Rounded Corners 13">
                  <a:extLst>
                    <a:ext uri="{FF2B5EF4-FFF2-40B4-BE49-F238E27FC236}">
                      <a16:creationId xmlns:a16="http://schemas.microsoft.com/office/drawing/2014/main" id="{ED4931D1-B8BD-410D-905F-213F0FD6BA51}"/>
                    </a:ext>
                  </a:extLst>
                </p:cNvPr>
                <p:cNvSpPr/>
                <p:nvPr/>
              </p:nvSpPr>
              <p:spPr>
                <a:xfrm>
                  <a:off x="1424711" y="1063554"/>
                  <a:ext cx="7984494" cy="96376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115BA8A4-239B-443C-A2E9-601715041E0F}"/>
                    </a:ext>
                  </a:extLst>
                </p:cNvPr>
                <p:cNvSpPr/>
                <p:nvPr/>
              </p:nvSpPr>
              <p:spPr>
                <a:xfrm>
                  <a:off x="1338207" y="943284"/>
                  <a:ext cx="7984498" cy="96376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BF209E7B-8C74-4121-9AC6-00D33E4981E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737755" cy="653279"/>
              </a:xfrm>
              <a:prstGeom prst="rect">
                <a:avLst/>
              </a:prstGeom>
            </p:spPr>
          </p:pic>
        </p:grpSp>
        <p:sp>
          <p:nvSpPr>
            <p:cNvPr id="11" name="Rectangle 10">
              <a:extLst>
                <a:ext uri="{FF2B5EF4-FFF2-40B4-BE49-F238E27FC236}">
                  <a16:creationId xmlns:a16="http://schemas.microsoft.com/office/drawing/2014/main" id="{7649CCA0-6D67-4D5E-B9D4-0FA5F396C504}"/>
                </a:ext>
              </a:extLst>
            </p:cNvPr>
            <p:cNvSpPr/>
            <p:nvPr/>
          </p:nvSpPr>
          <p:spPr>
            <a:xfrm>
              <a:off x="771339" y="975051"/>
              <a:ext cx="8588709" cy="496161"/>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Nếu &lt;điều kiện xảy ra&gt; thì &lt;thực hiện việc</a:t>
              </a:r>
              <a:r>
                <a:rPr lang="en-US" sz="2200" b="1">
                  <a:solidFill>
                    <a:srgbClr val="F03C69"/>
                  </a:solidFill>
                  <a:latin typeface="UTM Avo" panose="02040603050506020204" pitchFamily="18" charset="0"/>
                  <a:cs typeface="Times New Roman" panose="02020603050405020304" pitchFamily="18" charset="0"/>
                </a:rPr>
                <a:t>&gt;</a:t>
              </a:r>
              <a:endParaRPr lang="vi-VN" sz="2200" b="1">
                <a:solidFill>
                  <a:srgbClr val="F03C69"/>
                </a:solidFill>
                <a:latin typeface="UTM Avo" panose="02040603050506020204" pitchFamily="18" charset="0"/>
                <a:cs typeface="Times New Roman" panose="02020603050405020304" pitchFamily="18" charset="0"/>
              </a:endParaRPr>
            </a:p>
          </p:txBody>
        </p:sp>
      </p:grpSp>
      <p:pic>
        <p:nvPicPr>
          <p:cNvPr id="16" name="Picture 15">
            <a:extLst>
              <a:ext uri="{FF2B5EF4-FFF2-40B4-BE49-F238E27FC236}">
                <a16:creationId xmlns:a16="http://schemas.microsoft.com/office/drawing/2014/main" id="{71BF30F2-B490-40FE-ACA0-DAFCB232D5E7}"/>
              </a:ext>
            </a:extLst>
          </p:cNvPr>
          <p:cNvPicPr>
            <a:picLocks noChangeAspect="1"/>
          </p:cNvPicPr>
          <p:nvPr/>
        </p:nvPicPr>
        <p:blipFill>
          <a:blip r:embed="rId4"/>
          <a:stretch>
            <a:fillRect/>
          </a:stretch>
        </p:blipFill>
        <p:spPr>
          <a:xfrm>
            <a:off x="693493" y="3640846"/>
            <a:ext cx="745392" cy="733836"/>
          </a:xfrm>
          <a:prstGeom prst="rect">
            <a:avLst/>
          </a:prstGeom>
        </p:spPr>
      </p:pic>
      <p:sp>
        <p:nvSpPr>
          <p:cNvPr id="17" name="Rectangle 16">
            <a:extLst>
              <a:ext uri="{FF2B5EF4-FFF2-40B4-BE49-F238E27FC236}">
                <a16:creationId xmlns:a16="http://schemas.microsoft.com/office/drawing/2014/main" id="{14711334-C8CD-4686-84C2-0A37D172E5C4}"/>
              </a:ext>
            </a:extLst>
          </p:cNvPr>
          <p:cNvSpPr/>
          <p:nvPr/>
        </p:nvSpPr>
        <p:spPr>
          <a:xfrm>
            <a:off x="1518106" y="3737510"/>
            <a:ext cx="436314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Em hãy ghép mỗi mục ở cột A với một mục thích hợp ở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ột B.</a:t>
            </a:r>
          </a:p>
        </p:txBody>
      </p:sp>
      <p:pic>
        <p:nvPicPr>
          <p:cNvPr id="19" name="Picture 18">
            <a:extLst>
              <a:ext uri="{FF2B5EF4-FFF2-40B4-BE49-F238E27FC236}">
                <a16:creationId xmlns:a16="http://schemas.microsoft.com/office/drawing/2014/main" id="{553CCAA6-6E22-4424-B36D-E51B8CB4FF32}"/>
              </a:ext>
            </a:extLst>
          </p:cNvPr>
          <p:cNvPicPr>
            <a:picLocks noChangeAspect="1"/>
          </p:cNvPicPr>
          <p:nvPr/>
        </p:nvPicPr>
        <p:blipFill>
          <a:blip r:embed="rId5"/>
          <a:stretch>
            <a:fillRect/>
          </a:stretch>
        </p:blipFill>
        <p:spPr>
          <a:xfrm>
            <a:off x="5960476" y="3737510"/>
            <a:ext cx="5476387" cy="2754238"/>
          </a:xfrm>
          <a:prstGeom prst="rect">
            <a:avLst/>
          </a:prstGeom>
        </p:spPr>
      </p:pic>
      <p:sp>
        <p:nvSpPr>
          <p:cNvPr id="20" name="Rectangle 19">
            <a:extLst>
              <a:ext uri="{FF2B5EF4-FFF2-40B4-BE49-F238E27FC236}">
                <a16:creationId xmlns:a16="http://schemas.microsoft.com/office/drawing/2014/main" id="{85849C7D-50A4-4BD0-ACE3-2CB638E03D4B}"/>
              </a:ext>
            </a:extLst>
          </p:cNvPr>
          <p:cNvSpPr/>
          <p:nvPr/>
        </p:nvSpPr>
        <p:spPr>
          <a:xfrm>
            <a:off x="2770622" y="4728271"/>
            <a:ext cx="1152305" cy="1707390"/>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d</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4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endParaRPr lang="vi-VN" sz="2000">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188696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randombar(horizontal)">
                                      <p:cBhvr>
                                        <p:cTn id="49" dur="500"/>
                                        <p:tgtEl>
                                          <p:spTgt spid="17"/>
                                        </p:tgtEl>
                                      </p:cBhvr>
                                    </p:animEffect>
                                  </p:childTnLst>
                                </p:cTn>
                              </p:par>
                            </p:childTnLst>
                          </p:cTn>
                        </p:par>
                        <p:par>
                          <p:cTn id="50" fill="hold">
                            <p:stCondLst>
                              <p:cond delay="500"/>
                            </p:stCondLst>
                            <p:childTnLst>
                              <p:par>
                                <p:cTn id="51" presetID="53" presetClass="entr" presetSubtype="16"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60" dur="500"/>
                                        <p:tgtEl>
                                          <p:spTgt spid="20">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65" dur="500"/>
                                        <p:tgtEl>
                                          <p:spTgt spid="2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70" dur="500"/>
                                        <p:tgtEl>
                                          <p:spTgt spid="20">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nodeType="clickEffect">
                                  <p:stCondLst>
                                    <p:cond delay="0"/>
                                  </p:stCondLst>
                                  <p:childTnLst>
                                    <p:set>
                                      <p:cBhvr>
                                        <p:cTn id="74" dur="1" fill="hold">
                                          <p:stCondLst>
                                            <p:cond delay="0"/>
                                          </p:stCondLst>
                                        </p:cTn>
                                        <p:tgtEl>
                                          <p:spTgt spid="20">
                                            <p:txEl>
                                              <p:pRg st="3" end="3"/>
                                            </p:txEl>
                                          </p:spTgt>
                                        </p:tgtEl>
                                        <p:attrNameLst>
                                          <p:attrName>style.visibility</p:attrName>
                                        </p:attrNameLst>
                                      </p:cBhvr>
                                      <p:to>
                                        <p:strVal val="visible"/>
                                      </p:to>
                                    </p:set>
                                    <p:animEffect transition="in" filter="randombar(horizontal)">
                                      <p:cBhvr>
                                        <p:cTn id="75"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2" grpId="0" animBg="1"/>
      <p:bldP spid="7" grpId="0" animBg="1"/>
      <p:bldP spid="8"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981D933B-E8C3-4860-930A-5D825F8F7354}"/>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5545</TotalTime>
  <Words>469</Words>
  <Application>Microsoft Office PowerPoint</Application>
  <PresentationFormat>Widescreen</PresentationFormat>
  <Paragraphs>47</Paragraphs>
  <Slides>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等线</vt:lpstr>
      <vt:lpstr>Arial</vt:lpstr>
      <vt:lpstr>Calibri</vt:lpstr>
      <vt:lpstr>iCiel Cadena</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Minh Bùi Nguyệt</cp:lastModifiedBy>
  <cp:revision>183</cp:revision>
  <dcterms:created xsi:type="dcterms:W3CDTF">2021-11-14T08:33:55Z</dcterms:created>
  <dcterms:modified xsi:type="dcterms:W3CDTF">2026-04-11T17:03:45Z</dcterms:modified>
</cp:coreProperties>
</file>