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9"/>
  </p:notesMasterIdLst>
  <p:sldIdLst>
    <p:sldId id="257" r:id="rId3"/>
    <p:sldId id="7583" r:id="rId4"/>
    <p:sldId id="7618" r:id="rId5"/>
    <p:sldId id="7619" r:id="rId6"/>
    <p:sldId id="7620" r:id="rId7"/>
    <p:sldId id="763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0" autoAdjust="0"/>
    <p:restoredTop sz="94660"/>
  </p:normalViewPr>
  <p:slideViewPr>
    <p:cSldViewPr snapToGrid="0">
      <p:cViewPr varScale="1">
        <p:scale>
          <a:sx n="73" d="100"/>
          <a:sy n="73" d="100"/>
        </p:scale>
        <p:origin x="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2FC47F-B2CA-4F08-80E2-682038344922}" type="datetimeFigureOut">
              <a:rPr lang="en-US" smtClean="0"/>
              <a:t>11/4/2026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F17C11-A789-4F7B-A04E-627A875765A7}" type="slidenum">
              <a:rPr lang="en-US" smtClean="0"/>
              <a:t>‹#›</a:t>
            </a:fld>
            <a:endParaRPr lang="en-US"/>
          </a:p>
        </p:txBody>
      </p:sp>
    </p:spTree>
    <p:extLst>
      <p:ext uri="{BB962C8B-B14F-4D97-AF65-F5344CB8AC3E}">
        <p14:creationId xmlns:p14="http://schemas.microsoft.com/office/powerpoint/2010/main" val="92337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434195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077067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32915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682156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921144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24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33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404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45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45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650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A150170-5DFD-450A-BE45-E205F09B2ABE}"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BDCDB8-050D-412A-BE3A-8CF446AB36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549205"/>
      </p:ext>
    </p:extLst>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150170-5DFD-450A-BE45-E205F09B2ABE}"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BDCDB8-050D-412A-BE3A-8CF446AB36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8901737"/>
      </p:ext>
    </p:extLst>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150170-5DFD-450A-BE45-E205F09B2ABE}"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BDCDB8-050D-412A-BE3A-8CF446AB36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3580110"/>
      </p:ext>
    </p:extLst>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150170-5DFD-450A-BE45-E205F09B2ABE}" type="datetimeFigureOut">
              <a:rPr lang="en-US" smtClean="0">
                <a:solidFill>
                  <a:prstClr val="black">
                    <a:tint val="75000"/>
                  </a:prstClr>
                </a:solidFill>
              </a:rPr>
              <a:pPr/>
              <a:t>11/4/2026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BDCDB8-050D-412A-BE3A-8CF446AB36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548581"/>
      </p:ext>
    </p:extLst>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150170-5DFD-450A-BE45-E205F09B2ABE}" type="datetimeFigureOut">
              <a:rPr lang="en-US" smtClean="0">
                <a:solidFill>
                  <a:prstClr val="black">
                    <a:tint val="75000"/>
                  </a:prstClr>
                </a:solidFill>
              </a:rPr>
              <a:pPr/>
              <a:t>11/4/2026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0BDCDB8-050D-412A-BE3A-8CF446AB36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280995"/>
      </p:ext>
    </p:extLst>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150170-5DFD-450A-BE45-E205F09B2ABE}" type="datetimeFigureOut">
              <a:rPr lang="en-US" smtClean="0">
                <a:solidFill>
                  <a:prstClr val="black">
                    <a:tint val="75000"/>
                  </a:prstClr>
                </a:solidFill>
              </a:rPr>
              <a:pPr/>
              <a:t>11/4/2026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0BDCDB8-050D-412A-BE3A-8CF446AB36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1365708"/>
      </p:ext>
    </p:extLst>
  </p:cSld>
  <p:clrMapOvr>
    <a:masterClrMapping/>
  </p:clrMapOvr>
  <p:transition spd="slow">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150170-5DFD-450A-BE45-E205F09B2ABE}" type="datetimeFigureOut">
              <a:rPr lang="en-US" smtClean="0">
                <a:solidFill>
                  <a:prstClr val="black">
                    <a:tint val="75000"/>
                  </a:prstClr>
                </a:solidFill>
              </a:rPr>
              <a:pPr/>
              <a:t>11/4/2026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0BDCDB8-050D-412A-BE3A-8CF446AB36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0276892"/>
      </p:ext>
    </p:extLst>
  </p:cSld>
  <p:clrMapOvr>
    <a:masterClrMapping/>
  </p:clrMapOvr>
  <p:transition spd="slow">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A150170-5DFD-450A-BE45-E205F09B2ABE}" type="datetimeFigureOut">
              <a:rPr lang="en-US" smtClean="0">
                <a:solidFill>
                  <a:prstClr val="black">
                    <a:tint val="75000"/>
                  </a:prstClr>
                </a:solidFill>
              </a:rPr>
              <a:pPr/>
              <a:t>11/4/2026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BDCDB8-050D-412A-BE3A-8CF446AB36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182242"/>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656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A150170-5DFD-450A-BE45-E205F09B2ABE}" type="datetimeFigureOut">
              <a:rPr lang="en-US" smtClean="0">
                <a:solidFill>
                  <a:prstClr val="black">
                    <a:tint val="75000"/>
                  </a:prstClr>
                </a:solidFill>
              </a:rPr>
              <a:pPr/>
              <a:t>11/4/2026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BDCDB8-050D-412A-BE3A-8CF446AB36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5932020"/>
      </p:ext>
    </p:extLst>
  </p:cSld>
  <p:clrMapOvr>
    <a:masterClrMapping/>
  </p:clrMapOvr>
  <p:transition spd="slow">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150170-5DFD-450A-BE45-E205F09B2ABE}"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BDCDB8-050D-412A-BE3A-8CF446AB36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6538987"/>
      </p:ext>
    </p:extLst>
  </p:cSld>
  <p:clrMapOvr>
    <a:masterClrMapping/>
  </p:clrMapOvr>
  <p:transition spd="slow">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150170-5DFD-450A-BE45-E205F09B2ABE}"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BDCDB8-050D-412A-BE3A-8CF446AB36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8086123"/>
      </p:ext>
    </p:extLst>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4870070"/>
      </p:ext>
    </p:extLst>
  </p:cSld>
  <p:clrMapOvr>
    <a:masterClrMapping/>
  </p:clrMapOvr>
  <p:transition spd="slow">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06836251"/>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7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900">
                <a:solidFill>
                  <a:schemeClr val="tx1">
                    <a:tint val="75000"/>
                  </a:schemeClr>
                </a:solidFill>
              </a:defRPr>
            </a:lvl2pPr>
            <a:lvl3pPr marL="914377" indent="0">
              <a:buNone/>
              <a:defRPr sz="1600">
                <a:solidFill>
                  <a:schemeClr val="tx1">
                    <a:tint val="75000"/>
                  </a:schemeClr>
                </a:solidFill>
              </a:defRPr>
            </a:lvl3pPr>
            <a:lvl4pPr marL="1371566" indent="0">
              <a:buNone/>
              <a:defRPr sz="1500">
                <a:solidFill>
                  <a:schemeClr val="tx1">
                    <a:tint val="75000"/>
                  </a:schemeClr>
                </a:solidFill>
              </a:defRPr>
            </a:lvl4pPr>
            <a:lvl5pPr marL="1828754" indent="0">
              <a:buNone/>
              <a:defRPr sz="1500">
                <a:solidFill>
                  <a:schemeClr val="tx1">
                    <a:tint val="75000"/>
                  </a:schemeClr>
                </a:solidFill>
              </a:defRPr>
            </a:lvl5pPr>
            <a:lvl6pPr marL="2285943" indent="0">
              <a:buNone/>
              <a:defRPr sz="1500">
                <a:solidFill>
                  <a:schemeClr val="tx1">
                    <a:tint val="75000"/>
                  </a:schemeClr>
                </a:solidFill>
              </a:defRPr>
            </a:lvl6pPr>
            <a:lvl7pPr marL="2743131" indent="0">
              <a:buNone/>
              <a:defRPr sz="1500">
                <a:solidFill>
                  <a:schemeClr val="tx1">
                    <a:tint val="75000"/>
                  </a:schemeClr>
                </a:solidFill>
              </a:defRPr>
            </a:lvl7pPr>
            <a:lvl8pPr marL="3200320" indent="0">
              <a:buNone/>
              <a:defRPr sz="1500">
                <a:solidFill>
                  <a:schemeClr val="tx1">
                    <a:tint val="75000"/>
                  </a:schemeClr>
                </a:solidFill>
              </a:defRPr>
            </a:lvl8pPr>
            <a:lvl9pPr marL="3657509"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337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552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910" y="1535117"/>
            <a:ext cx="5389033"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910"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5533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09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0513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861"/>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8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1106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141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8150"/>
            <a:ext cx="7315200" cy="8048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525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7164"/>
            <a:ext cx="28448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pPr defTabSz="914377"/>
            <a:fld id="{8B90786B-46E6-43E4-AB7B-89DAEC1A0F28}" type="datetimeFigureOut">
              <a:rPr lang="en-US" smtClean="0">
                <a:solidFill>
                  <a:prstClr val="black">
                    <a:tint val="75000"/>
                  </a:prstClr>
                </a:solidFill>
              </a:rPr>
              <a:pPr defTabSz="914377"/>
              <a:t>11/4/2026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7164"/>
            <a:ext cx="38608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pPr defTabSz="914377"/>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7164"/>
            <a:ext cx="28448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pPr defTabSz="914377"/>
            <a:fld id="{01E9F89B-F421-455A-9212-27966ACE0FCC}"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983569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77" rtl="0" eaLnBrk="1" latinLnBrk="0" hangingPunct="1">
        <a:spcBef>
          <a:spcPct val="0"/>
        </a:spcBef>
        <a:buNone/>
        <a:defRPr sz="4400" b="0" i="0" u="none"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BA150170-5DFD-450A-BE45-E205F09B2ABE}"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0BDCDB8-050D-412A-BE3A-8CF446AB3699}" type="slidenum">
              <a:rPr lang="en-US" smtClean="0">
                <a:solidFill>
                  <a:prstClr val="black">
                    <a:tint val="75000"/>
                  </a:prstClr>
                </a:solidFill>
              </a:rPr>
              <a:pPr/>
              <a:t>‹#›</a:t>
            </a:fld>
            <a:endParaRPr lang="en-US">
              <a:solidFill>
                <a:prstClr val="black">
                  <a:tint val="75000"/>
                </a:prstClr>
              </a:solidFill>
            </a:endParaRPr>
          </a:p>
        </p:txBody>
      </p:sp>
      <p:pic>
        <p:nvPicPr>
          <p:cNvPr id="8" name="Picture 7" descr="A round pink circle with white text and a black background&#10;&#10;AI-generated content may be incorrect.">
            <a:extLst>
              <a:ext uri="{FF2B5EF4-FFF2-40B4-BE49-F238E27FC236}">
                <a16:creationId xmlns:a16="http://schemas.microsoft.com/office/drawing/2014/main" id="{CD4DEEF3-EEE9-5468-A04C-F676877203C7}"/>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734207" y="228241"/>
            <a:ext cx="1519104" cy="1519104"/>
          </a:xfrm>
          <a:prstGeom prst="rect">
            <a:avLst/>
          </a:prstGeom>
        </p:spPr>
      </p:pic>
    </p:spTree>
    <p:extLst>
      <p:ext uri="{BB962C8B-B14F-4D97-AF65-F5344CB8AC3E}">
        <p14:creationId xmlns:p14="http://schemas.microsoft.com/office/powerpoint/2010/main" val="4658592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slow">
    <p:random/>
  </p:transition>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2.png"/><Relationship Id="rId5" Type="http://schemas.microsoft.com/office/2007/relationships/hdphoto" Target="../media/hdphoto3.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2.png"/><Relationship Id="rId5" Type="http://schemas.microsoft.com/office/2007/relationships/hdphoto" Target="../media/hdphoto3.wdp"/><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6948" y="0"/>
            <a:ext cx="11887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24000" y="686143"/>
            <a:ext cx="9144000" cy="3016194"/>
          </a:xfrm>
          <a:prstGeom prst="rect">
            <a:avLst/>
          </a:prstGeom>
        </p:spPr>
        <p:txBody>
          <a:bodyPr wrap="square" lIns="91426" tIns="45712" rIns="91426" bIns="45712">
            <a:spAutoFit/>
            <a:scene3d>
              <a:camera prst="perspectiveFront"/>
              <a:lightRig rig="threePt" dir="t"/>
            </a:scene3d>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en-US" sz="1900" b="1" i="0" u="none" strike="noStrike" kern="10" cap="none" spc="0" normalizeH="0" baseline="0" noProof="0" dirty="0">
                <a:ln w="9525">
                  <a:round/>
                  <a:headEnd/>
                  <a:tailEnd/>
                </a:ln>
                <a:solidFill>
                  <a:srgbClr val="FF0000"/>
                </a:solidFill>
                <a:effectLst>
                  <a:outerShdw blurRad="50800" dist="50800" dir="5400000" algn="ctr" rotWithShape="0">
                    <a:srgbClr val="F79646">
                      <a:lumMod val="75000"/>
                      <a:alpha val="91000"/>
                    </a:srgbClr>
                  </a:outerShdw>
                </a:effectLst>
                <a:uLnTx/>
                <a:uFillTx/>
                <a:latin typeface="Times New Roman" panose="02020603050405020304" pitchFamily="18" charset="0"/>
                <a:ea typeface="+mn-ea"/>
                <a:cs typeface="Times New Roman" panose="02020603050405020304" pitchFamily="18" charset="0"/>
              </a:rPr>
              <a:t>UBND PHƯỜNG HƯNG ĐẠO</a:t>
            </a: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en-US" sz="1900" b="1" i="0" u="none" strike="noStrike" kern="10" cap="none" spc="0" normalizeH="0" baseline="0" noProof="0" dirty="0">
                <a:ln w="9525">
                  <a:round/>
                  <a:headEnd/>
                  <a:tailEnd/>
                </a:ln>
                <a:solidFill>
                  <a:srgbClr val="FF0000"/>
                </a:solidFill>
                <a:effectLst>
                  <a:outerShdw blurRad="50800" dist="50800" dir="5400000" algn="ctr" rotWithShape="0">
                    <a:srgbClr val="F79646">
                      <a:lumMod val="75000"/>
                      <a:alpha val="91000"/>
                    </a:srgbClr>
                  </a:outerShdw>
                </a:effectLst>
                <a:uLnTx/>
                <a:uFillTx/>
                <a:latin typeface="Times New Roman" panose="02020603050405020304" pitchFamily="18" charset="0"/>
                <a:ea typeface="+mn-ea"/>
                <a:cs typeface="Times New Roman" panose="02020603050405020304" pitchFamily="18" charset="0"/>
              </a:rPr>
              <a:t>TRƯỜNG TIỂU HỌC ĐA PHÚC</a:t>
            </a:r>
            <a:endParaRPr kumimoji="0" lang="en-US" sz="19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32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40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Môn : Toán</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000" b="1" i="0" u="none" strike="noStrike" kern="10" cap="none" spc="0" normalizeH="0" baseline="0" noProof="0" dirty="0" err="1">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40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40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53: Luyện tập chung </a:t>
            </a:r>
            <a:r>
              <a:rPr kumimoji="0" lang="en-US" sz="40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40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T3</a:t>
            </a:r>
            <a:r>
              <a:rPr kumimoji="0" lang="en-US" sz="40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000" b="1" i="0" u="none" strike="noStrike" kern="10" cap="none" spc="0" normalizeH="0" baseline="0" noProof="0" dirty="0">
                <a:ln w="9525">
                  <a:round/>
                  <a:headEnd/>
                  <a:tailEnd/>
                </a:ln>
                <a:solidFill>
                  <a:srgbClr val="EEECE1">
                    <a:lumMod val="25000"/>
                  </a:srgbClr>
                </a:solidFill>
                <a:effectLst/>
                <a:uLnTx/>
                <a:uFillTx/>
                <a:latin typeface="Times New Roman" panose="02020603050405020304" pitchFamily="18" charset="0"/>
                <a:ea typeface="+mn-ea"/>
                <a:cs typeface="Times New Roman" panose="02020603050405020304" pitchFamily="18" charset="0"/>
              </a:rPr>
              <a:t>Giáo viên thực hiện: Đào Thị Nhung</a:t>
            </a:r>
          </a:p>
        </p:txBody>
      </p:sp>
    </p:spTree>
    <p:extLst>
      <p:ext uri="{BB962C8B-B14F-4D97-AF65-F5344CB8AC3E}">
        <p14:creationId xmlns:p14="http://schemas.microsoft.com/office/powerpoint/2010/main" val="1265017301"/>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4000" y="1"/>
            <a:ext cx="12225999" cy="6858000"/>
          </a:xfrm>
          <a:prstGeom prst="rect">
            <a:avLst/>
          </a:prstGeom>
        </p:spPr>
      </p:pic>
      <p:sp>
        <p:nvSpPr>
          <p:cNvPr id="2" name="Rectangle: Folded Corner 1">
            <a:extLst>
              <a:ext uri="{FF2B5EF4-FFF2-40B4-BE49-F238E27FC236}">
                <a16:creationId xmlns:a16="http://schemas.microsoft.com/office/drawing/2014/main" id="{87EE6279-D6A6-4525-BB9D-FE96343F90CC}"/>
              </a:ext>
            </a:extLst>
          </p:cNvPr>
          <p:cNvSpPr/>
          <p:nvPr/>
        </p:nvSpPr>
        <p:spPr>
          <a:xfrm>
            <a:off x="275467" y="1857617"/>
            <a:ext cx="10880922" cy="4288983"/>
          </a:xfrm>
          <a:prstGeom prst="foldedCorner">
            <a:avLst/>
          </a:prstGeom>
          <a:solidFill>
            <a:schemeClr val="bg1">
              <a:alpha val="89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Baloo 2" pitchFamily="2" charset="0"/>
            </a:endParaRPr>
          </a:p>
        </p:txBody>
      </p:sp>
      <p:sp>
        <p:nvSpPr>
          <p:cNvPr id="12" name="Rectangle 3">
            <a:extLst>
              <a:ext uri="{FF2B5EF4-FFF2-40B4-BE49-F238E27FC236}">
                <a16:creationId xmlns:a16="http://schemas.microsoft.com/office/drawing/2014/main" id="{C8DF8883-13E8-4F0A-9CF2-30F2AD427661}"/>
              </a:ext>
            </a:extLst>
          </p:cNvPr>
          <p:cNvSpPr txBox="1">
            <a:spLocks noChangeArrowheads="1"/>
          </p:cNvSpPr>
          <p:nvPr/>
        </p:nvSpPr>
        <p:spPr bwMode="auto">
          <a:xfrm>
            <a:off x="861910" y="155756"/>
            <a:ext cx="10922079"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
                <a:srgbClr val="333399"/>
              </a:buClr>
              <a:buSzTx/>
              <a:buFontTx/>
              <a:buNone/>
              <a:tabLst/>
              <a:defRPr/>
            </a:pPr>
            <a:endParaRPr kumimoji="0" lang="en-US" altLang="en-US" sz="3200" b="1" i="0" u="none" strike="noStrike" kern="1200" cap="none" spc="0" normalizeH="0" baseline="0" noProof="0" dirty="0">
              <a:ln>
                <a:noFill/>
              </a:ln>
              <a:solidFill>
                <a:srgbClr val="002060"/>
              </a:solidFill>
              <a:effectLst/>
              <a:uLnTx/>
              <a:uFillTx/>
              <a:latin typeface="Calibri"/>
              <a:ea typeface="+mn-ea"/>
              <a:cs typeface="Baloo 2" pitchFamily="2" charset="0"/>
            </a:endParaRPr>
          </a:p>
        </p:txBody>
      </p:sp>
      <p:pic>
        <p:nvPicPr>
          <p:cNvPr id="17" name="Picture 2" descr="Clip nghệ thuật Đồ họa mạng di động Minh họa Silhouette Vẽ - phim hoạt hình  hoa cỏ png tải về - Miễn phí trong suốt Xanh png Tải về.">
            <a:extLst>
              <a:ext uri="{FF2B5EF4-FFF2-40B4-BE49-F238E27FC236}">
                <a16:creationId xmlns:a16="http://schemas.microsoft.com/office/drawing/2014/main" id="{36C14E14-0C83-42AD-94A5-F525D9517239}"/>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458" b="90000" l="10000" r="90000">
                        <a14:foregroundMark x1="47000" y1="1458" x2="41667" y2="13125"/>
                        <a14:foregroundMark x1="57000" y1="12708" x2="56444" y2="1354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118289" y="6257583"/>
            <a:ext cx="1331400" cy="7100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lip nghệ thuật Đồ họa mạng di động Minh họa Silhouette Vẽ - phim hoạt hình  hoa cỏ png tải về - Miễn phí trong suốt Xanh png Tải về.">
            <a:extLst>
              <a:ext uri="{FF2B5EF4-FFF2-40B4-BE49-F238E27FC236}">
                <a16:creationId xmlns:a16="http://schemas.microsoft.com/office/drawing/2014/main" id="{3A192888-1381-4CDF-B972-A1D09699ED35}"/>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458" b="90000" l="10000" r="90000">
                        <a14:foregroundMark x1="47000" y1="1458" x2="41667" y2="13125"/>
                        <a14:foregroundMark x1="57000" y1="12708" x2="56444" y2="13542"/>
                      </a14:backgroundRemoval>
                    </a14:imgEffect>
                  </a14:imgLayer>
                </a14:imgProps>
              </a:ext>
              <a:ext uri="{28A0092B-C50C-407E-A947-70E740481C1C}">
                <a14:useLocalDpi xmlns:a14="http://schemas.microsoft.com/office/drawing/2010/main" val="0"/>
              </a:ext>
            </a:extLst>
          </a:blip>
          <a:srcRect/>
          <a:stretch>
            <a:fillRect/>
          </a:stretch>
        </p:blipFill>
        <p:spPr bwMode="auto">
          <a:xfrm>
            <a:off x="-388297" y="5607472"/>
            <a:ext cx="2632669" cy="140409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147484" y="145924"/>
            <a:ext cx="11492066" cy="1435226"/>
            <a:chOff x="147484" y="145924"/>
            <a:chExt cx="11492066" cy="1435226"/>
          </a:xfrm>
        </p:grpSpPr>
        <p:sp>
          <p:nvSpPr>
            <p:cNvPr id="4" name="Rounded Rectangle 3"/>
            <p:cNvSpPr/>
            <p:nvPr/>
          </p:nvSpPr>
          <p:spPr>
            <a:xfrm>
              <a:off x="147484" y="145924"/>
              <a:ext cx="11492066" cy="1435226"/>
            </a:xfrm>
            <a:prstGeom prst="roundRect">
              <a:avLst>
                <a:gd name="adj" fmla="val 50000"/>
              </a:avLst>
            </a:prstGeom>
            <a:solidFill>
              <a:srgbClr val="66FF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p:cNvGrpSpPr/>
            <p:nvPr/>
          </p:nvGrpSpPr>
          <p:grpSpPr>
            <a:xfrm>
              <a:off x="521985" y="219999"/>
              <a:ext cx="543619" cy="614402"/>
              <a:chOff x="0" y="-20416"/>
              <a:chExt cx="252000" cy="300873"/>
            </a:xfrm>
          </p:grpSpPr>
          <p:sp>
            <p:nvSpPr>
              <p:cNvPr id="14" name="Oval 13"/>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 Box 2"/>
              <p:cNvSpPr txBox="1">
                <a:spLocks noChangeArrowheads="1"/>
              </p:cNvSpPr>
              <p:nvPr/>
            </p:nvSpPr>
            <p:spPr bwMode="auto">
              <a:xfrm>
                <a:off x="8674" y="-20416"/>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a:ea typeface="Calibri" panose="020F0502020204030204" pitchFamily="34" charset="0"/>
                    <a:cs typeface="Times New Roman" panose="02020603050405020304" pitchFamily="18" charset="0"/>
                  </a:rPr>
                  <a:t>1</a:t>
                </a:r>
                <a:endParaRPr kumimoji="0" lang="en-US"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grpSp>
        <p:sp>
          <p:nvSpPr>
            <p:cNvPr id="20" name="Text Box 10"/>
            <p:cNvSpPr txBox="1">
              <a:spLocks noChangeArrowheads="1"/>
            </p:cNvSpPr>
            <p:nvPr/>
          </p:nvSpPr>
          <p:spPr bwMode="auto">
            <a:xfrm>
              <a:off x="1204470" y="214160"/>
              <a:ext cx="1005407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rPr>
                <a:t>Để</a:t>
              </a:r>
              <a:r>
                <a:rPr kumimoji="0" lang="en-US" sz="2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rPr>
                <a:t>sửa</a:t>
              </a:r>
              <a:r>
                <a:rPr kumimoji="0" lang="en-US" sz="2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rPr>
                <a:t>một</a:t>
              </a:r>
              <a:r>
                <a:rPr kumimoji="0" lang="en-US" sz="2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rPr>
                <a:t>mảng</a:t>
              </a:r>
              <a:r>
                <a:rPr kumimoji="0" lang="en-US" sz="2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rPr>
                <a:t>nền</a:t>
              </a:r>
              <a:r>
                <a:rPr kumimoji="0" lang="en-US" sz="2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rPr>
                <a:t>nhà</a:t>
              </a:r>
              <a:r>
                <a:rPr kumimoji="0" lang="en-US" sz="2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rPr>
                <a:t>cần</a:t>
              </a:r>
              <a:r>
                <a:rPr kumimoji="0" lang="en-US" sz="2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rPr>
                <a:t>dùng</a:t>
              </a:r>
              <a:r>
                <a:rPr kumimoji="0" lang="en-US" sz="2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9 </a:t>
              </a:r>
              <a:r>
                <a:rPr kumimoji="0" lang="en-US" sz="2400" b="1"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rPr>
                <a:t>tấm</a:t>
              </a:r>
              <a:r>
                <a:rPr kumimoji="0" lang="en-US" sz="2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rPr>
                <a:t>gỗ</a:t>
              </a:r>
              <a:r>
                <a:rPr kumimoji="0" lang="en-US" sz="2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rPr>
                <a:t>lát</a:t>
              </a:r>
              <a:r>
                <a:rPr kumimoji="0" lang="en-US" sz="2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rPr>
                <a:t>sàn</a:t>
              </a:r>
              <a:r>
                <a:rPr kumimoji="0" lang="en-US" sz="2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rPr>
                <a:t>mỗi</a:t>
              </a:r>
              <a:r>
                <a:rPr kumimoji="0" lang="en-US" sz="2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rPr>
                <a:t>tấm</a:t>
              </a:r>
              <a:r>
                <a:rPr kumimoji="0" lang="en-US" sz="2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rPr>
                <a:t>có</a:t>
              </a:r>
              <a:r>
                <a:rPr kumimoji="0" lang="en-US" sz="2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rPr>
                <a:t>dạng</a:t>
              </a:r>
              <a:r>
                <a:rPr kumimoji="0" lang="en-US" sz="2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rPr>
                <a:t>hình</a:t>
              </a:r>
              <a:r>
                <a:rPr kumimoji="0" lang="en-US" sz="2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rPr>
                <a:t>chữ</a:t>
              </a:r>
              <a:r>
                <a:rPr kumimoji="0" lang="en-US" sz="2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rPr>
                <a:t>nhật</a:t>
              </a:r>
              <a:r>
                <a:rPr kumimoji="0" lang="en-US" sz="2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rPr>
                <a:t>với</a:t>
              </a:r>
              <a:r>
                <a:rPr kumimoji="0" lang="en-US" sz="2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rPr>
                <a:t>chiều</a:t>
              </a:r>
              <a:r>
                <a:rPr kumimoji="0" lang="en-US" sz="2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rPr>
                <a:t>dài</a:t>
              </a:r>
              <a:r>
                <a:rPr kumimoji="0" lang="en-US" sz="2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45 cm </a:t>
              </a:r>
              <a:r>
                <a:rPr kumimoji="0" lang="en-US" sz="2400" b="1"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rPr>
                <a:t>và</a:t>
              </a:r>
              <a:r>
                <a:rPr kumimoji="0" lang="en-US" sz="2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rPr>
                <a:t>chiều</a:t>
              </a:r>
              <a:r>
                <a:rPr kumimoji="0" lang="en-US" sz="2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rPr>
                <a:t>rộng</a:t>
              </a:r>
              <a:r>
                <a:rPr kumimoji="0" lang="en-US" sz="2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9 cm. </a:t>
              </a:r>
              <a:r>
                <a:rPr kumimoji="0" lang="en-US" sz="2400" b="1"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rPr>
                <a:t>Hỏi</a:t>
              </a:r>
              <a:r>
                <a:rPr kumimoji="0" lang="en-US" sz="2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rPr>
                <a:t>diện</a:t>
              </a:r>
              <a:r>
                <a:rPr kumimoji="0" lang="en-US" sz="2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rPr>
                <a:t>tích</a:t>
              </a:r>
              <a:r>
                <a:rPr kumimoji="0" lang="en-US" sz="2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rPr>
                <a:t>mảng</a:t>
              </a:r>
              <a:r>
                <a:rPr kumimoji="0" lang="en-US" sz="2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rPr>
                <a:t>nền</a:t>
              </a:r>
              <a:r>
                <a:rPr kumimoji="0" lang="en-US" sz="2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rPr>
                <a:t>nhà</a:t>
              </a:r>
              <a:r>
                <a:rPr kumimoji="0" lang="en-US" sz="2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rPr>
                <a:t>cần</a:t>
              </a:r>
              <a:r>
                <a:rPr kumimoji="0" lang="en-US" sz="2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rPr>
                <a:t>sửa</a:t>
              </a:r>
              <a:r>
                <a:rPr kumimoji="0" lang="en-US" sz="2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rPr>
                <a:t>chữa</a:t>
              </a:r>
              <a:r>
                <a:rPr kumimoji="0" lang="en-US" sz="2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rPr>
                <a:t>là</a:t>
              </a:r>
              <a:r>
                <a:rPr kumimoji="0" lang="en-US" sz="2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bao </a:t>
              </a:r>
              <a:r>
                <a:rPr kumimoji="0" lang="en-US" sz="2400" b="1"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rPr>
                <a:t>nhiêu</a:t>
              </a:r>
              <a:r>
                <a:rPr kumimoji="0" lang="en-US" sz="2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rPr>
                <a:t>xăng</a:t>
              </a:r>
              <a:r>
                <a:rPr kumimoji="0" lang="en-US" sz="2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 </a:t>
              </a:r>
              <a:r>
                <a:rPr kumimoji="0" lang="en-US" sz="2400" b="1"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rPr>
                <a:t>ti</a:t>
              </a:r>
              <a:r>
                <a:rPr kumimoji="0" lang="en-US" sz="2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 </a:t>
              </a:r>
              <a:r>
                <a:rPr kumimoji="0" lang="en-US" sz="2400" b="1"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rPr>
                <a:t>mét</a:t>
              </a:r>
              <a:r>
                <a:rPr kumimoji="0" lang="en-US" sz="2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2400" b="1"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rPr>
                <a:t>vuông</a:t>
              </a:r>
              <a:r>
                <a:rPr kumimoji="0" lang="en-US" sz="2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t>
              </a:r>
              <a:endParaRPr kumimoji="0" lang="vi-VN" altLang="en-U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Baloo 2" pitchFamily="2" charset="0"/>
              </a:endParaRPr>
            </a:p>
          </p:txBody>
        </p:sp>
      </p:grpSp>
      <p:pic>
        <p:nvPicPr>
          <p:cNvPr id="32" name="Picture 31">
            <a:extLst>
              <a:ext uri="{FF2B5EF4-FFF2-40B4-BE49-F238E27FC236}">
                <a16:creationId xmlns:a16="http://schemas.microsoft.com/office/drawing/2014/main" id="{B027C552-D093-422A-B803-F33EF5367BB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93430" y="5132489"/>
            <a:ext cx="1695843" cy="1646827"/>
          </a:xfrm>
          <a:prstGeom prst="rect">
            <a:avLst/>
          </a:prstGeom>
        </p:spPr>
      </p:pic>
      <p:grpSp>
        <p:nvGrpSpPr>
          <p:cNvPr id="37" name="Group 36">
            <a:extLst>
              <a:ext uri="{FF2B5EF4-FFF2-40B4-BE49-F238E27FC236}">
                <a16:creationId xmlns:a16="http://schemas.microsoft.com/office/drawing/2014/main" id="{873A3C25-4AA7-4945-AB8C-0B4B9E0D5D7A}"/>
              </a:ext>
            </a:extLst>
          </p:cNvPr>
          <p:cNvGrpSpPr/>
          <p:nvPr/>
        </p:nvGrpSpPr>
        <p:grpSpPr>
          <a:xfrm>
            <a:off x="8115300" y="2438400"/>
            <a:ext cx="2705100" cy="1247775"/>
            <a:chOff x="8115300" y="2438400"/>
            <a:chExt cx="2705100" cy="1247775"/>
          </a:xfrm>
        </p:grpSpPr>
        <p:cxnSp>
          <p:nvCxnSpPr>
            <p:cNvPr id="15" name="Straight Connector 14">
              <a:extLst>
                <a:ext uri="{FF2B5EF4-FFF2-40B4-BE49-F238E27FC236}">
                  <a16:creationId xmlns:a16="http://schemas.microsoft.com/office/drawing/2014/main" id="{041FC979-B114-40FB-874A-0F77D8C54DCD}"/>
                </a:ext>
              </a:extLst>
            </p:cNvPr>
            <p:cNvCxnSpPr/>
            <p:nvPr/>
          </p:nvCxnSpPr>
          <p:spPr>
            <a:xfrm>
              <a:off x="8115300" y="2466975"/>
              <a:ext cx="2695575"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8F90CADB-1627-40BD-A957-21430C73F9F0}"/>
                </a:ext>
              </a:extLst>
            </p:cNvPr>
            <p:cNvCxnSpPr/>
            <p:nvPr/>
          </p:nvCxnSpPr>
          <p:spPr>
            <a:xfrm>
              <a:off x="8124825" y="3657600"/>
              <a:ext cx="2695575"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F95346C9-D43C-429B-9F2F-CA355A5E7069}"/>
                </a:ext>
              </a:extLst>
            </p:cNvPr>
            <p:cNvCxnSpPr>
              <a:cxnSpLocks/>
            </p:cNvCxnSpPr>
            <p:nvPr/>
          </p:nvCxnSpPr>
          <p:spPr>
            <a:xfrm flipV="1">
              <a:off x="8115300" y="2438400"/>
              <a:ext cx="0" cy="1247775"/>
            </a:xfrm>
            <a:prstGeom prst="line">
              <a:avLst/>
            </a:prstGeom>
            <a:ln w="5715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532A83CB-A4BE-4C81-8200-324621375C7E}"/>
                </a:ext>
              </a:extLst>
            </p:cNvPr>
            <p:cNvCxnSpPr>
              <a:cxnSpLocks/>
            </p:cNvCxnSpPr>
            <p:nvPr/>
          </p:nvCxnSpPr>
          <p:spPr>
            <a:xfrm flipV="1">
              <a:off x="10791825" y="2438400"/>
              <a:ext cx="0" cy="1247775"/>
            </a:xfrm>
            <a:prstGeom prst="line">
              <a:avLst/>
            </a:prstGeom>
            <a:ln w="57150"/>
          </p:spPr>
          <p:style>
            <a:lnRef idx="1">
              <a:schemeClr val="dk1"/>
            </a:lnRef>
            <a:fillRef idx="0">
              <a:schemeClr val="dk1"/>
            </a:fillRef>
            <a:effectRef idx="0">
              <a:schemeClr val="dk1"/>
            </a:effectRef>
            <a:fontRef idx="minor">
              <a:schemeClr val="tx1"/>
            </a:fontRef>
          </p:style>
        </p:cxnSp>
      </p:grpSp>
      <p:sp>
        <p:nvSpPr>
          <p:cNvPr id="38" name="TextBox 37">
            <a:extLst>
              <a:ext uri="{FF2B5EF4-FFF2-40B4-BE49-F238E27FC236}">
                <a16:creationId xmlns:a16="http://schemas.microsoft.com/office/drawing/2014/main" id="{E6C68F42-0DF0-40B4-97E8-48EA32B937CC}"/>
              </a:ext>
            </a:extLst>
          </p:cNvPr>
          <p:cNvSpPr txBox="1"/>
          <p:nvPr/>
        </p:nvSpPr>
        <p:spPr>
          <a:xfrm>
            <a:off x="8858250" y="1866900"/>
            <a:ext cx="162877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45 cm</a:t>
            </a:r>
          </a:p>
        </p:txBody>
      </p:sp>
      <p:sp>
        <p:nvSpPr>
          <p:cNvPr id="39" name="TextBox 38">
            <a:extLst>
              <a:ext uri="{FF2B5EF4-FFF2-40B4-BE49-F238E27FC236}">
                <a16:creationId xmlns:a16="http://schemas.microsoft.com/office/drawing/2014/main" id="{D5EE7E36-8EB8-4DF4-BC10-58DB512E03BE}"/>
              </a:ext>
            </a:extLst>
          </p:cNvPr>
          <p:cNvSpPr txBox="1"/>
          <p:nvPr/>
        </p:nvSpPr>
        <p:spPr>
          <a:xfrm>
            <a:off x="7134225" y="2781300"/>
            <a:ext cx="12763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9 cm</a:t>
            </a:r>
          </a:p>
        </p:txBody>
      </p:sp>
      <p:sp>
        <p:nvSpPr>
          <p:cNvPr id="40" name="TextBox 39">
            <a:extLst>
              <a:ext uri="{FF2B5EF4-FFF2-40B4-BE49-F238E27FC236}">
                <a16:creationId xmlns:a16="http://schemas.microsoft.com/office/drawing/2014/main" id="{5C6D74F5-24EC-4C0D-BE25-2F7FC482D4E9}"/>
              </a:ext>
            </a:extLst>
          </p:cNvPr>
          <p:cNvSpPr txBox="1"/>
          <p:nvPr/>
        </p:nvSpPr>
        <p:spPr>
          <a:xfrm>
            <a:off x="600075" y="2343150"/>
            <a:ext cx="6267450"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err="1">
                <a:ln>
                  <a:noFill/>
                </a:ln>
                <a:solidFill>
                  <a:srgbClr val="008000"/>
                </a:solidFill>
                <a:effectLst/>
                <a:uLnTx/>
                <a:uFillTx/>
                <a:latin typeface="Calibri"/>
                <a:ea typeface="+mn-ea"/>
                <a:cs typeface="+mn-cs"/>
              </a:rPr>
              <a:t>Bài</a:t>
            </a:r>
            <a:r>
              <a:rPr kumimoji="0" lang="en-US" sz="3200" b="1" i="0" u="sng" strike="noStrike" kern="1200" cap="none" spc="0" normalizeH="0" baseline="0" noProof="0" dirty="0">
                <a:ln>
                  <a:noFill/>
                </a:ln>
                <a:solidFill>
                  <a:srgbClr val="008000"/>
                </a:solidFill>
                <a:effectLst/>
                <a:uLnTx/>
                <a:uFillTx/>
                <a:latin typeface="Calibri"/>
                <a:ea typeface="+mn-ea"/>
                <a:cs typeface="+mn-cs"/>
              </a:rPr>
              <a:t> </a:t>
            </a:r>
            <a:r>
              <a:rPr kumimoji="0" lang="en-US" sz="3200" b="1" i="0" u="sng" strike="noStrike" kern="1200" cap="none" spc="0" normalizeH="0" baseline="0" noProof="0" dirty="0" err="1">
                <a:ln>
                  <a:noFill/>
                </a:ln>
                <a:solidFill>
                  <a:srgbClr val="008000"/>
                </a:solidFill>
                <a:effectLst/>
                <a:uLnTx/>
                <a:uFillTx/>
                <a:latin typeface="Calibri"/>
                <a:ea typeface="+mn-ea"/>
                <a:cs typeface="+mn-cs"/>
              </a:rPr>
              <a:t>giải</a:t>
            </a:r>
            <a:r>
              <a:rPr kumimoji="0" lang="en-US" sz="3200" b="1" i="0" u="sng" strike="noStrike" kern="1200" cap="none" spc="0" normalizeH="0" baseline="0" noProof="0" dirty="0">
                <a:ln>
                  <a:noFill/>
                </a:ln>
                <a:solidFill>
                  <a:srgbClr val="008000"/>
                </a:solidFill>
                <a:effectLst/>
                <a:uLnTx/>
                <a:uFillTx/>
                <a:latin typeface="Calibri"/>
                <a:ea typeface="+mn-ea"/>
                <a:cs typeface="+mn-cs"/>
              </a:rPr>
              <a:t>:</a:t>
            </a:r>
            <a:endParaRPr kumimoji="0" lang="en-US" sz="3200" b="0" i="0" u="sng"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a:ea typeface="+mn-ea"/>
                <a:cs typeface="+mn-cs"/>
              </a:rPr>
              <a:t>Diện</a:t>
            </a:r>
            <a:r>
              <a:rPr kumimoji="0" lang="en-US" sz="3200" b="1" i="0" u="none" strike="noStrike" kern="1200" cap="none" spc="0" normalizeH="0" baseline="0" noProof="0" dirty="0">
                <a:ln>
                  <a:noFill/>
                </a:ln>
                <a:solidFill>
                  <a:srgbClr val="FF0000"/>
                </a:solidFill>
                <a:effectLst/>
                <a:uLnTx/>
                <a:uFillTx/>
                <a:latin typeface="Calibri"/>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a:ea typeface="+mn-ea"/>
                <a:cs typeface="+mn-cs"/>
              </a:rPr>
              <a:t>tích</a:t>
            </a:r>
            <a:r>
              <a:rPr kumimoji="0" lang="en-US" sz="3200" b="1" i="0" u="none" strike="noStrike" kern="1200" cap="none" spc="0" normalizeH="0" baseline="0" noProof="0" dirty="0">
                <a:ln>
                  <a:noFill/>
                </a:ln>
                <a:solidFill>
                  <a:srgbClr val="FF0000"/>
                </a:solidFill>
                <a:effectLst/>
                <a:uLnTx/>
                <a:uFillTx/>
                <a:latin typeface="Calibri"/>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a:ea typeface="+mn-ea"/>
                <a:cs typeface="+mn-cs"/>
              </a:rPr>
              <a:t>một</a:t>
            </a:r>
            <a:r>
              <a:rPr kumimoji="0" lang="en-US" sz="3200" b="1" i="0" u="none" strike="noStrike" kern="1200" cap="none" spc="0" normalizeH="0" baseline="0" noProof="0" dirty="0">
                <a:ln>
                  <a:noFill/>
                </a:ln>
                <a:solidFill>
                  <a:srgbClr val="FF0000"/>
                </a:solidFill>
                <a:effectLst/>
                <a:uLnTx/>
                <a:uFillTx/>
                <a:latin typeface="Calibri"/>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a:ea typeface="+mn-ea"/>
                <a:cs typeface="+mn-cs"/>
              </a:rPr>
              <a:t>tấm</a:t>
            </a:r>
            <a:r>
              <a:rPr kumimoji="0" lang="en-US" sz="3200" b="1" i="0" u="none" strike="noStrike" kern="1200" cap="none" spc="0" normalizeH="0" baseline="0" noProof="0" dirty="0">
                <a:ln>
                  <a:noFill/>
                </a:ln>
                <a:solidFill>
                  <a:srgbClr val="FF0000"/>
                </a:solidFill>
                <a:effectLst/>
                <a:uLnTx/>
                <a:uFillTx/>
                <a:latin typeface="Calibri"/>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a:ea typeface="+mn-ea"/>
                <a:cs typeface="+mn-cs"/>
              </a:rPr>
              <a:t>gỗ</a:t>
            </a:r>
            <a:r>
              <a:rPr kumimoji="0" lang="en-US" sz="3200" b="1" i="0" u="none" strike="noStrike" kern="1200" cap="none" spc="0" normalizeH="0" baseline="0" noProof="0" dirty="0">
                <a:ln>
                  <a:noFill/>
                </a:ln>
                <a:solidFill>
                  <a:srgbClr val="FF0000"/>
                </a:solidFill>
                <a:effectLst/>
                <a:uLnTx/>
                <a:uFillTx/>
                <a:latin typeface="Calibri"/>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a:ea typeface="+mn-ea"/>
                <a:cs typeface="+mn-cs"/>
              </a:rPr>
              <a:t>lát</a:t>
            </a:r>
            <a:r>
              <a:rPr kumimoji="0" lang="en-US" sz="3200" b="1" i="0" u="none" strike="noStrike" kern="1200" cap="none" spc="0" normalizeH="0" baseline="0" noProof="0" dirty="0">
                <a:ln>
                  <a:noFill/>
                </a:ln>
                <a:solidFill>
                  <a:srgbClr val="FF0000"/>
                </a:solidFill>
                <a:effectLst/>
                <a:uLnTx/>
                <a:uFillTx/>
                <a:latin typeface="Calibri"/>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a:ea typeface="+mn-ea"/>
                <a:cs typeface="+mn-cs"/>
              </a:rPr>
              <a:t>sàn</a:t>
            </a:r>
            <a:r>
              <a:rPr kumimoji="0" lang="en-US" sz="3200" b="1" i="0" u="none" strike="noStrike" kern="1200" cap="none" spc="0" normalizeH="0" baseline="0" noProof="0" dirty="0">
                <a:ln>
                  <a:noFill/>
                </a:ln>
                <a:solidFill>
                  <a:srgbClr val="FF0000"/>
                </a:solidFill>
                <a:effectLst/>
                <a:uLnTx/>
                <a:uFillTx/>
                <a:latin typeface="Calibri"/>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a:ea typeface="+mn-ea"/>
                <a:cs typeface="+mn-cs"/>
              </a:rPr>
              <a:t>là</a:t>
            </a:r>
            <a:r>
              <a:rPr kumimoji="0" lang="en-US" sz="3200" b="1" i="0" u="none" strike="noStrike" kern="1200" cap="none" spc="0" normalizeH="0" baseline="0" noProof="0" dirty="0">
                <a:ln>
                  <a:noFill/>
                </a:ln>
                <a:solidFill>
                  <a:srgbClr val="FF0000"/>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mn-ea"/>
                <a:cs typeface="+mn-cs"/>
              </a:rPr>
              <a:t>45 x 9 = 405 (cm</a:t>
            </a:r>
            <a:r>
              <a:rPr kumimoji="0" lang="en-US" sz="3200" b="1" i="0" u="none" strike="noStrike" kern="1200" cap="none" spc="0" normalizeH="0" baseline="30000" noProof="0" dirty="0">
                <a:ln>
                  <a:noFill/>
                </a:ln>
                <a:solidFill>
                  <a:srgbClr val="FF0000"/>
                </a:solidFill>
                <a:effectLst/>
                <a:uLnTx/>
                <a:uFillTx/>
                <a:latin typeface="Calibri"/>
                <a:ea typeface="+mn-ea"/>
                <a:cs typeface="+mn-cs"/>
              </a:rPr>
              <a:t>2</a:t>
            </a:r>
            <a:r>
              <a:rPr kumimoji="0" lang="en-US" sz="3200" b="1" i="0" u="none" strike="noStrike" kern="1200" cap="none" spc="0" normalizeH="0" baseline="0" noProof="0" dirty="0">
                <a:ln>
                  <a:noFill/>
                </a:ln>
                <a:solidFill>
                  <a:srgbClr val="FF0000"/>
                </a:solidFill>
                <a:effectLst/>
                <a:uLnTx/>
                <a:uFillTx/>
                <a:latin typeface="Calibri"/>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a:ea typeface="+mn-ea"/>
                <a:cs typeface="+mn-cs"/>
              </a:rPr>
              <a:t>Diện</a:t>
            </a:r>
            <a:r>
              <a:rPr kumimoji="0" lang="en-US" sz="3200" b="1" i="0" u="none" strike="noStrike" kern="1200" cap="none" spc="0" normalizeH="0" baseline="0" noProof="0" dirty="0">
                <a:ln>
                  <a:noFill/>
                </a:ln>
                <a:solidFill>
                  <a:srgbClr val="FF0000"/>
                </a:solidFill>
                <a:effectLst/>
                <a:uLnTx/>
                <a:uFillTx/>
                <a:latin typeface="Calibri"/>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a:ea typeface="+mn-ea"/>
                <a:cs typeface="+mn-cs"/>
              </a:rPr>
              <a:t>tích</a:t>
            </a:r>
            <a:r>
              <a:rPr kumimoji="0" lang="en-US" sz="3200" b="1" i="0" u="none" strike="noStrike" kern="1200" cap="none" spc="0" normalizeH="0" baseline="0" noProof="0" dirty="0">
                <a:ln>
                  <a:noFill/>
                </a:ln>
                <a:solidFill>
                  <a:srgbClr val="FF0000"/>
                </a:solidFill>
                <a:effectLst/>
                <a:uLnTx/>
                <a:uFillTx/>
                <a:latin typeface="Calibri"/>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a:ea typeface="+mn-ea"/>
                <a:cs typeface="+mn-cs"/>
              </a:rPr>
              <a:t>mảng</a:t>
            </a:r>
            <a:r>
              <a:rPr kumimoji="0" lang="en-US" sz="3200" b="1" i="0" u="none" strike="noStrike" kern="1200" cap="none" spc="0" normalizeH="0" baseline="0" noProof="0" dirty="0">
                <a:ln>
                  <a:noFill/>
                </a:ln>
                <a:solidFill>
                  <a:srgbClr val="FF0000"/>
                </a:solidFill>
                <a:effectLst/>
                <a:uLnTx/>
                <a:uFillTx/>
                <a:latin typeface="Calibri"/>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a:ea typeface="+mn-ea"/>
                <a:cs typeface="+mn-cs"/>
              </a:rPr>
              <a:t>nền</a:t>
            </a:r>
            <a:r>
              <a:rPr kumimoji="0" lang="en-US" sz="3200" b="1" i="0" u="none" strike="noStrike" kern="1200" cap="none" spc="0" normalizeH="0" baseline="0" noProof="0" dirty="0">
                <a:ln>
                  <a:noFill/>
                </a:ln>
                <a:solidFill>
                  <a:srgbClr val="FF0000"/>
                </a:solidFill>
                <a:effectLst/>
                <a:uLnTx/>
                <a:uFillTx/>
                <a:latin typeface="Calibri"/>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a:ea typeface="+mn-ea"/>
                <a:cs typeface="+mn-cs"/>
              </a:rPr>
              <a:t>nhà</a:t>
            </a:r>
            <a:r>
              <a:rPr kumimoji="0" lang="en-US" sz="3200" b="1" i="0" u="none" strike="noStrike" kern="1200" cap="none" spc="0" normalizeH="0" baseline="0" noProof="0" dirty="0">
                <a:ln>
                  <a:noFill/>
                </a:ln>
                <a:solidFill>
                  <a:srgbClr val="FF0000"/>
                </a:solidFill>
                <a:effectLst/>
                <a:uLnTx/>
                <a:uFillTx/>
                <a:latin typeface="Calibri"/>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a:ea typeface="+mn-ea"/>
                <a:cs typeface="+mn-cs"/>
              </a:rPr>
              <a:t>cần</a:t>
            </a:r>
            <a:r>
              <a:rPr kumimoji="0" lang="en-US" sz="3200" b="1" i="0" u="none" strike="noStrike" kern="1200" cap="none" spc="0" normalizeH="0" baseline="0" noProof="0" dirty="0">
                <a:ln>
                  <a:noFill/>
                </a:ln>
                <a:solidFill>
                  <a:srgbClr val="FF0000"/>
                </a:solidFill>
                <a:effectLst/>
                <a:uLnTx/>
                <a:uFillTx/>
                <a:latin typeface="Calibri"/>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a:ea typeface="+mn-ea"/>
                <a:cs typeface="+mn-cs"/>
              </a:rPr>
              <a:t>sửa</a:t>
            </a:r>
            <a:r>
              <a:rPr kumimoji="0" lang="en-US" sz="3200" b="1" i="0" u="none" strike="noStrike" kern="1200" cap="none" spc="0" normalizeH="0" baseline="0" noProof="0" dirty="0">
                <a:ln>
                  <a:noFill/>
                </a:ln>
                <a:solidFill>
                  <a:srgbClr val="FF0000"/>
                </a:solidFill>
                <a:effectLst/>
                <a:uLnTx/>
                <a:uFillTx/>
                <a:latin typeface="Calibri"/>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a:ea typeface="+mn-ea"/>
                <a:cs typeface="+mn-cs"/>
              </a:rPr>
              <a:t>là</a:t>
            </a:r>
            <a:r>
              <a:rPr kumimoji="0" lang="en-US" sz="3200" b="1" i="0" u="none" strike="noStrike" kern="1200" cap="none" spc="0" normalizeH="0" baseline="0" noProof="0" dirty="0">
                <a:ln>
                  <a:noFill/>
                </a:ln>
                <a:solidFill>
                  <a:srgbClr val="FF0000"/>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mn-ea"/>
                <a:cs typeface="+mn-cs"/>
              </a:rPr>
              <a:t>405 x 9 = 3645 (cm</a:t>
            </a:r>
            <a:r>
              <a:rPr kumimoji="0" lang="en-US" sz="3200" b="1" i="0" u="none" strike="noStrike" kern="1200" cap="none" spc="0" normalizeH="0" baseline="30000" noProof="0" dirty="0">
                <a:ln>
                  <a:noFill/>
                </a:ln>
                <a:solidFill>
                  <a:srgbClr val="FF0000"/>
                </a:solidFill>
                <a:effectLst/>
                <a:uLnTx/>
                <a:uFillTx/>
                <a:latin typeface="Calibri"/>
                <a:ea typeface="+mn-ea"/>
                <a:cs typeface="+mn-cs"/>
              </a:rPr>
              <a:t>2</a:t>
            </a:r>
            <a:r>
              <a:rPr kumimoji="0" lang="en-US" sz="3200" b="1" i="0" u="none" strike="noStrike" kern="1200" cap="none" spc="0" normalizeH="0" baseline="0" noProof="0" dirty="0">
                <a:ln>
                  <a:noFill/>
                </a:ln>
                <a:solidFill>
                  <a:srgbClr val="FF0000"/>
                </a:solidFill>
                <a:effectLst/>
                <a:uLnTx/>
                <a:uFillTx/>
                <a:latin typeface="Calibri"/>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a:ea typeface="+mn-ea"/>
                <a:cs typeface="+mn-cs"/>
              </a:rPr>
              <a:t>Đáp</a:t>
            </a:r>
            <a:r>
              <a:rPr kumimoji="0" lang="en-US" sz="3200" b="1" i="0" u="none" strike="noStrike" kern="1200" cap="none" spc="0" normalizeH="0" baseline="0" noProof="0" dirty="0">
                <a:ln>
                  <a:noFill/>
                </a:ln>
                <a:solidFill>
                  <a:srgbClr val="FF0000"/>
                </a:solidFill>
                <a:effectLst/>
                <a:uLnTx/>
                <a:uFillTx/>
                <a:latin typeface="Calibri"/>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a:ea typeface="+mn-ea"/>
                <a:cs typeface="+mn-cs"/>
              </a:rPr>
              <a:t>số</a:t>
            </a:r>
            <a:r>
              <a:rPr kumimoji="0" lang="en-US" sz="3200" b="1" i="0" u="none" strike="noStrike" kern="1200" cap="none" spc="0" normalizeH="0" baseline="0" noProof="0" dirty="0">
                <a:ln>
                  <a:noFill/>
                </a:ln>
                <a:solidFill>
                  <a:srgbClr val="FF0000"/>
                </a:solidFill>
                <a:effectLst/>
                <a:uLnTx/>
                <a:uFillTx/>
                <a:latin typeface="Calibri"/>
                <a:ea typeface="+mn-ea"/>
                <a:cs typeface="+mn-cs"/>
              </a:rPr>
              <a:t>: 3645 cm</a:t>
            </a:r>
            <a:r>
              <a:rPr kumimoji="0" lang="en-US" sz="3200" b="1" i="0" u="none" strike="noStrike" kern="1200" cap="none" spc="0" normalizeH="0" baseline="30000" noProof="0" dirty="0">
                <a:ln>
                  <a:noFill/>
                </a:ln>
                <a:solidFill>
                  <a:srgbClr val="FF0000"/>
                </a:solidFill>
                <a:effectLst/>
                <a:uLnTx/>
                <a:uFillTx/>
                <a:latin typeface="Calibri"/>
                <a:ea typeface="+mn-ea"/>
                <a:cs typeface="+mn-cs"/>
              </a:rPr>
              <a:t>2</a:t>
            </a:r>
            <a:endParaRPr kumimoji="0" lang="en-US" sz="3200" b="1"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20510579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
                                        <p:tgtEl>
                                          <p:spTgt spid="7"/>
                                        </p:tgtEl>
                                      </p:cBhvr>
                                    </p:animEffect>
                                    <p:anim calcmode="lin" valueType="num">
                                      <p:cBhvr>
                                        <p:cTn id="8" dur="400" fill="hold"/>
                                        <p:tgtEl>
                                          <p:spTgt spid="7"/>
                                        </p:tgtEl>
                                        <p:attrNameLst>
                                          <p:attrName>ppt_x</p:attrName>
                                        </p:attrNameLst>
                                      </p:cBhvr>
                                      <p:tavLst>
                                        <p:tav tm="0">
                                          <p:val>
                                            <p:strVal val="#ppt_x"/>
                                          </p:val>
                                        </p:tav>
                                        <p:tav tm="100000">
                                          <p:val>
                                            <p:strVal val="#ppt_x"/>
                                          </p:val>
                                        </p:tav>
                                      </p:tavLst>
                                    </p:anim>
                                    <p:anim calcmode="lin" valueType="num">
                                      <p:cBhvr>
                                        <p:cTn id="9" dur="400" fill="hold"/>
                                        <p:tgtEl>
                                          <p:spTgt spid="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out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down)">
                                      <p:cBhvr>
                                        <p:cTn id="21" dur="500"/>
                                        <p:tgtEl>
                                          <p:spTgt spid="3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down)">
                                      <p:cBhvr>
                                        <p:cTn id="24" dur="500"/>
                                        <p:tgtEl>
                                          <p:spTgt spid="38"/>
                                        </p:tgtEl>
                                      </p:cBhvr>
                                    </p:animEffect>
                                  </p:childTnLst>
                                </p:cTn>
                              </p:par>
                              <p:par>
                                <p:cTn id="25" presetID="22" presetClass="entr" presetSubtype="4"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down)">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0">
                                            <p:txEl>
                                              <p:pRg st="0" end="0"/>
                                            </p:txEl>
                                          </p:spTgt>
                                        </p:tgtEl>
                                        <p:attrNameLst>
                                          <p:attrName>style.visibility</p:attrName>
                                        </p:attrNameLst>
                                      </p:cBhvr>
                                      <p:to>
                                        <p:strVal val="visible"/>
                                      </p:to>
                                    </p:set>
                                    <p:animEffect transition="in" filter="wipe(down)">
                                      <p:cBhvr>
                                        <p:cTn id="32" dur="500"/>
                                        <p:tgtEl>
                                          <p:spTgt spid="4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0">
                                            <p:txEl>
                                              <p:pRg st="1" end="1"/>
                                            </p:txEl>
                                          </p:spTgt>
                                        </p:tgtEl>
                                        <p:attrNameLst>
                                          <p:attrName>style.visibility</p:attrName>
                                        </p:attrNameLst>
                                      </p:cBhvr>
                                      <p:to>
                                        <p:strVal val="visible"/>
                                      </p:to>
                                    </p:set>
                                    <p:animEffect transition="in" filter="wipe(down)">
                                      <p:cBhvr>
                                        <p:cTn id="37" dur="500"/>
                                        <p:tgtEl>
                                          <p:spTgt spid="4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0">
                                            <p:txEl>
                                              <p:pRg st="2" end="2"/>
                                            </p:txEl>
                                          </p:spTgt>
                                        </p:tgtEl>
                                        <p:attrNameLst>
                                          <p:attrName>style.visibility</p:attrName>
                                        </p:attrNameLst>
                                      </p:cBhvr>
                                      <p:to>
                                        <p:strVal val="visible"/>
                                      </p:to>
                                    </p:set>
                                    <p:animEffect transition="in" filter="wipe(down)">
                                      <p:cBhvr>
                                        <p:cTn id="42" dur="500"/>
                                        <p:tgtEl>
                                          <p:spTgt spid="4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0">
                                            <p:txEl>
                                              <p:pRg st="3" end="3"/>
                                            </p:txEl>
                                          </p:spTgt>
                                        </p:tgtEl>
                                        <p:attrNameLst>
                                          <p:attrName>style.visibility</p:attrName>
                                        </p:attrNameLst>
                                      </p:cBhvr>
                                      <p:to>
                                        <p:strVal val="visible"/>
                                      </p:to>
                                    </p:set>
                                    <p:animEffect transition="in" filter="wipe(down)">
                                      <p:cBhvr>
                                        <p:cTn id="47" dur="500"/>
                                        <p:tgtEl>
                                          <p:spTgt spid="40">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0">
                                            <p:txEl>
                                              <p:pRg st="4" end="4"/>
                                            </p:txEl>
                                          </p:spTgt>
                                        </p:tgtEl>
                                        <p:attrNameLst>
                                          <p:attrName>style.visibility</p:attrName>
                                        </p:attrNameLst>
                                      </p:cBhvr>
                                      <p:to>
                                        <p:strVal val="visible"/>
                                      </p:to>
                                    </p:set>
                                    <p:animEffect transition="in" filter="wipe(down)">
                                      <p:cBhvr>
                                        <p:cTn id="52" dur="500"/>
                                        <p:tgtEl>
                                          <p:spTgt spid="40">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0">
                                            <p:txEl>
                                              <p:pRg st="5" end="5"/>
                                            </p:txEl>
                                          </p:spTgt>
                                        </p:tgtEl>
                                        <p:attrNameLst>
                                          <p:attrName>style.visibility</p:attrName>
                                        </p:attrNameLst>
                                      </p:cBhvr>
                                      <p:to>
                                        <p:strVal val="visible"/>
                                      </p:to>
                                    </p:set>
                                    <p:animEffect transition="in" filter="wipe(down)">
                                      <p:cBhvr>
                                        <p:cTn id="57" dur="500"/>
                                        <p:tgtEl>
                                          <p:spTgt spid="4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8" grpId="0"/>
      <p:bldP spid="39" grpId="0"/>
      <p:bldP spid="40"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3"/>
          <a:stretch>
            <a:fillRect/>
          </a:stretch>
        </p:blipFill>
        <p:spPr>
          <a:xfrm>
            <a:off x="0" y="-30750"/>
            <a:ext cx="12192000" cy="6888750"/>
          </a:xfrm>
          <a:prstGeom prst="rect">
            <a:avLst/>
          </a:prstGeom>
        </p:spPr>
      </p:pic>
      <p:grpSp>
        <p:nvGrpSpPr>
          <p:cNvPr id="3" name="Group 2"/>
          <p:cNvGrpSpPr/>
          <p:nvPr/>
        </p:nvGrpSpPr>
        <p:grpSpPr>
          <a:xfrm>
            <a:off x="237366" y="1447800"/>
            <a:ext cx="11354559" cy="5276849"/>
            <a:chOff x="237366" y="1219696"/>
            <a:chExt cx="2867341" cy="4670741"/>
          </a:xfrm>
        </p:grpSpPr>
        <p:pic>
          <p:nvPicPr>
            <p:cNvPr id="50" name="Picture 49"/>
            <p:cNvPicPr>
              <a:picLocks noChangeAspect="1"/>
            </p:cNvPicPr>
            <p:nvPr/>
          </p:nvPicPr>
          <p:blipFill>
            <a:blip r:embed="rId4"/>
            <a:stretch>
              <a:fillRect/>
            </a:stretch>
          </p:blipFill>
          <p:spPr>
            <a:xfrm>
              <a:off x="237366" y="1219696"/>
              <a:ext cx="2867341" cy="4670741"/>
            </a:xfrm>
            <a:prstGeom prst="rect">
              <a:avLst/>
            </a:prstGeom>
          </p:spPr>
        </p:pic>
        <p:cxnSp>
          <p:nvCxnSpPr>
            <p:cNvPr id="51" name="Straight Connector 50"/>
            <p:cNvCxnSpPr/>
            <p:nvPr/>
          </p:nvCxnSpPr>
          <p:spPr>
            <a:xfrm>
              <a:off x="527698" y="3005280"/>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32790" y="4032751"/>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37883" y="5060222"/>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1B3027E1-D1ED-4B31-A648-65285D7EC963}"/>
              </a:ext>
            </a:extLst>
          </p:cNvPr>
          <p:cNvGrpSpPr/>
          <p:nvPr/>
        </p:nvGrpSpPr>
        <p:grpSpPr>
          <a:xfrm>
            <a:off x="237365" y="145924"/>
            <a:ext cx="11878435" cy="1145454"/>
            <a:chOff x="237365" y="145924"/>
            <a:chExt cx="11878435" cy="1145454"/>
          </a:xfrm>
        </p:grpSpPr>
        <p:sp>
          <p:nvSpPr>
            <p:cNvPr id="42" name="Rounded Rectangle 3">
              <a:extLst>
                <a:ext uri="{FF2B5EF4-FFF2-40B4-BE49-F238E27FC236}">
                  <a16:creationId xmlns:a16="http://schemas.microsoft.com/office/drawing/2014/main" id="{A14244B3-4D66-4EB7-B314-955C51042FB5}"/>
                </a:ext>
              </a:extLst>
            </p:cNvPr>
            <p:cNvSpPr/>
            <p:nvPr/>
          </p:nvSpPr>
          <p:spPr>
            <a:xfrm>
              <a:off x="237365" y="145924"/>
              <a:ext cx="11878435" cy="1130426"/>
            </a:xfrm>
            <a:prstGeom prst="roundRect">
              <a:avLst>
                <a:gd name="adj" fmla="val 50000"/>
              </a:avLst>
            </a:prstGeom>
            <a:solidFill>
              <a:srgbClr val="FFF5E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43" name="Group 42">
              <a:extLst>
                <a:ext uri="{FF2B5EF4-FFF2-40B4-BE49-F238E27FC236}">
                  <a16:creationId xmlns:a16="http://schemas.microsoft.com/office/drawing/2014/main" id="{020F52E1-E6CB-4863-BD90-056184E3C25B}"/>
                </a:ext>
              </a:extLst>
            </p:cNvPr>
            <p:cNvGrpSpPr/>
            <p:nvPr/>
          </p:nvGrpSpPr>
          <p:grpSpPr>
            <a:xfrm>
              <a:off x="521985" y="229832"/>
              <a:ext cx="543619" cy="614402"/>
              <a:chOff x="0" y="-15601"/>
              <a:chExt cx="252000" cy="300873"/>
            </a:xfrm>
          </p:grpSpPr>
          <p:sp>
            <p:nvSpPr>
              <p:cNvPr id="45" name="Oval 44">
                <a:extLst>
                  <a:ext uri="{FF2B5EF4-FFF2-40B4-BE49-F238E27FC236}">
                    <a16:creationId xmlns:a16="http://schemas.microsoft.com/office/drawing/2014/main" id="{F433D023-436E-4360-B024-7B713AFAC032}"/>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Text Box 2">
                <a:extLst>
                  <a:ext uri="{FF2B5EF4-FFF2-40B4-BE49-F238E27FC236}">
                    <a16:creationId xmlns:a16="http://schemas.microsoft.com/office/drawing/2014/main" id="{3073914E-B147-4EBA-8ED6-6570644BAB1F}"/>
                  </a:ext>
                </a:extLst>
              </p:cNvPr>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a:ea typeface="Calibri" panose="020F0502020204030204" pitchFamily="34" charset="0"/>
                    <a:cs typeface="Times New Roman" panose="02020603050405020304" pitchFamily="18" charset="0"/>
                  </a:rPr>
                  <a:t>2</a:t>
                </a:r>
                <a:endParaRPr kumimoji="0" lang="en-US"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grpSp>
        <p:sp>
          <p:nvSpPr>
            <p:cNvPr id="44" name="Text Box 10">
              <a:extLst>
                <a:ext uri="{FF2B5EF4-FFF2-40B4-BE49-F238E27FC236}">
                  <a16:creationId xmlns:a16="http://schemas.microsoft.com/office/drawing/2014/main" id="{8F139226-DAAE-4116-956F-7CB97C92873D}"/>
                </a:ext>
              </a:extLst>
            </p:cNvPr>
            <p:cNvSpPr txBox="1">
              <a:spLocks noChangeArrowheads="1"/>
            </p:cNvSpPr>
            <p:nvPr/>
          </p:nvSpPr>
          <p:spPr bwMode="auto">
            <a:xfrm>
              <a:off x="1080646" y="214160"/>
              <a:ext cx="1087322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Hình </a:t>
              </a:r>
              <a:r>
                <a:rPr kumimoji="0" lang="vi-VN" sz="3200" b="1" i="0" u="none" strike="noStrike" kern="1200" cap="none" spc="0" normalizeH="0" baseline="0" noProof="0" dirty="0">
                  <a:ln>
                    <a:noFill/>
                  </a:ln>
                  <a:solidFill>
                    <a:srgbClr val="000000"/>
                  </a:solidFill>
                  <a:effectLst/>
                  <a:uLnTx/>
                  <a:uFillTx/>
                  <a:latin typeface="HP001 4 hàng" panose="020B0603050302020204" pitchFamily="34" charset="0"/>
                  <a:ea typeface="+mn-ea"/>
                  <a:cs typeface="Calibri" panose="020F0502020204030204" pitchFamily="34" charset="0"/>
                </a:rPr>
                <a:t>H</a:t>
              </a: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gồm hình chữ nhật ABCD và hình chữ nhật DMNP như hình bên.</a:t>
              </a:r>
              <a:endParaRPr kumimoji="0" lang="vi-VN" alt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pic>
        <p:nvPicPr>
          <p:cNvPr id="9" name="Picture 8">
            <a:extLst>
              <a:ext uri="{FF2B5EF4-FFF2-40B4-BE49-F238E27FC236}">
                <a16:creationId xmlns:a16="http://schemas.microsoft.com/office/drawing/2014/main" id="{7C1E2CE6-C163-4E48-B44A-D5F1809F2C68}"/>
              </a:ext>
            </a:extLst>
          </p:cNvPr>
          <p:cNvPicPr>
            <a:picLocks noChangeAspect="1"/>
          </p:cNvPicPr>
          <p:nvPr/>
        </p:nvPicPr>
        <p:blipFill>
          <a:blip r:embed="rId5"/>
          <a:stretch>
            <a:fillRect/>
          </a:stretch>
        </p:blipFill>
        <p:spPr>
          <a:xfrm>
            <a:off x="8528285" y="2733675"/>
            <a:ext cx="2658828" cy="3524250"/>
          </a:xfrm>
          <a:prstGeom prst="rect">
            <a:avLst/>
          </a:prstGeom>
        </p:spPr>
      </p:pic>
      <p:sp>
        <p:nvSpPr>
          <p:cNvPr id="10" name="TextBox 9">
            <a:extLst>
              <a:ext uri="{FF2B5EF4-FFF2-40B4-BE49-F238E27FC236}">
                <a16:creationId xmlns:a16="http://schemas.microsoft.com/office/drawing/2014/main" id="{63B19FCF-13E0-4710-9731-50E1EEEF12EC}"/>
              </a:ext>
            </a:extLst>
          </p:cNvPr>
          <p:cNvSpPr txBox="1"/>
          <p:nvPr/>
        </p:nvSpPr>
        <p:spPr>
          <a:xfrm>
            <a:off x="800100" y="2847975"/>
            <a:ext cx="7648575" cy="224676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a)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Tính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diện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tích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mỗi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chữ</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nhật</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có</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trong</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vẽ</a:t>
            </a:r>
            <a:r>
              <a:rPr kumimoji="0" lang="en-US" sz="32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b)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Tính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diện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tích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1" i="0" u="none" strike="noStrike" kern="1200" cap="none" spc="0" normalizeH="0" baseline="0" noProof="0" dirty="0">
                <a:ln>
                  <a:noFill/>
                </a:ln>
                <a:solidFill>
                  <a:prstClr val="black"/>
                </a:solidFill>
                <a:effectLst/>
                <a:uLnTx/>
                <a:uFillTx/>
                <a:latin typeface="HP001 4 hàng" panose="020B0603050302020204" pitchFamily="34" charset="0"/>
                <a:ea typeface="+mn-ea"/>
                <a:cs typeface="+mn-cs"/>
              </a:rPr>
              <a:t>H</a:t>
            </a:r>
            <a:r>
              <a:rPr kumimoji="0" lang="en-US" sz="3200" b="0"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82239299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ppt_y-#ppt_h/2"/>
                                          </p:val>
                                        </p:tav>
                                        <p:tav tm="100000">
                                          <p:val>
                                            <p:strVal val="#ppt_y"/>
                                          </p:val>
                                        </p:tav>
                                      </p:tavLst>
                                    </p:anim>
                                    <p:anim calcmode="lin" valueType="num">
                                      <p:cBhvr>
                                        <p:cTn id="9" dur="500" fill="hold"/>
                                        <p:tgtEl>
                                          <p:spTgt spid="3"/>
                                        </p:tgtEl>
                                        <p:attrNameLst>
                                          <p:attrName>ppt_w</p:attrName>
                                        </p:attrNameLst>
                                      </p:cBhvr>
                                      <p:tavLst>
                                        <p:tav tm="0">
                                          <p:val>
                                            <p:strVal val="#ppt_w"/>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 name="Picture 43"/>
          <p:cNvPicPr>
            <a:picLocks noChangeAspect="1"/>
          </p:cNvPicPr>
          <p:nvPr/>
        </p:nvPicPr>
        <p:blipFill>
          <a:blip r:embed="rId3"/>
          <a:stretch>
            <a:fillRect/>
          </a:stretch>
        </p:blipFill>
        <p:spPr>
          <a:xfrm>
            <a:off x="0" y="-30750"/>
            <a:ext cx="12192000" cy="6888750"/>
          </a:xfrm>
          <a:prstGeom prst="rect">
            <a:avLst/>
          </a:prstGeom>
        </p:spPr>
      </p:pic>
      <p:pic>
        <p:nvPicPr>
          <p:cNvPr id="50" name="Picture 49"/>
          <p:cNvPicPr>
            <a:picLocks noChangeAspect="1"/>
          </p:cNvPicPr>
          <p:nvPr/>
        </p:nvPicPr>
        <p:blipFill>
          <a:blip r:embed="rId4"/>
          <a:stretch>
            <a:fillRect/>
          </a:stretch>
        </p:blipFill>
        <p:spPr>
          <a:xfrm>
            <a:off x="485016" y="257175"/>
            <a:ext cx="11097384" cy="6267449"/>
          </a:xfrm>
          <a:prstGeom prst="rect">
            <a:avLst/>
          </a:prstGeom>
        </p:spPr>
      </p:pic>
      <p:pic>
        <p:nvPicPr>
          <p:cNvPr id="43" name="Picture 42">
            <a:extLst>
              <a:ext uri="{FF2B5EF4-FFF2-40B4-BE49-F238E27FC236}">
                <a16:creationId xmlns:a16="http://schemas.microsoft.com/office/drawing/2014/main" id="{61D3C5A3-00BB-4A5F-85AA-F6D03D6B7021}"/>
              </a:ext>
            </a:extLst>
          </p:cNvPr>
          <p:cNvPicPr>
            <a:picLocks noChangeAspect="1"/>
          </p:cNvPicPr>
          <p:nvPr/>
        </p:nvPicPr>
        <p:blipFill>
          <a:blip r:embed="rId5"/>
          <a:stretch>
            <a:fillRect/>
          </a:stretch>
        </p:blipFill>
        <p:spPr>
          <a:xfrm>
            <a:off x="8537810" y="2314575"/>
            <a:ext cx="2658828" cy="3524250"/>
          </a:xfrm>
          <a:prstGeom prst="rect">
            <a:avLst/>
          </a:prstGeom>
        </p:spPr>
      </p:pic>
      <p:sp>
        <p:nvSpPr>
          <p:cNvPr id="2" name="TextBox 1">
            <a:extLst>
              <a:ext uri="{FF2B5EF4-FFF2-40B4-BE49-F238E27FC236}">
                <a16:creationId xmlns:a16="http://schemas.microsoft.com/office/drawing/2014/main" id="{902463E6-7644-4513-A699-E252A81D6F48}"/>
              </a:ext>
            </a:extLst>
          </p:cNvPr>
          <p:cNvSpPr txBox="1"/>
          <p:nvPr/>
        </p:nvSpPr>
        <p:spPr>
          <a:xfrm>
            <a:off x="742950" y="1343025"/>
            <a:ext cx="7724775" cy="45243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a:ea typeface="+mn-ea"/>
                <a:cs typeface="+mn-cs"/>
              </a:rPr>
              <a:t>Bài</a:t>
            </a:r>
            <a:r>
              <a:rPr kumimoji="0" lang="en-US" sz="3200" b="1" i="0" u="none" strike="noStrike" kern="1200" cap="none" spc="0" normalizeH="0" baseline="0" noProof="0" dirty="0">
                <a:ln>
                  <a:noFill/>
                </a:ln>
                <a:solidFill>
                  <a:srgbClr val="FF0000"/>
                </a:solidFill>
                <a:effectLst/>
                <a:uLnTx/>
                <a:uFillTx/>
                <a:latin typeface="Calibri"/>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a:ea typeface="+mn-ea"/>
                <a:cs typeface="+mn-cs"/>
              </a:rPr>
              <a:t>giải</a:t>
            </a:r>
            <a:r>
              <a:rPr kumimoji="0" lang="en-US" sz="3200" b="1" i="0" u="none" strike="noStrike" kern="1200" cap="none" spc="0" normalizeH="0" baseline="0" noProof="0" dirty="0">
                <a:ln>
                  <a:noFill/>
                </a:ln>
                <a:solidFill>
                  <a:srgbClr val="FF0000"/>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mn-ea"/>
                <a:cs typeface="+mn-cs"/>
              </a:rPr>
              <a:t>a) </a:t>
            </a:r>
            <a:r>
              <a:rPr kumimoji="0" lang="en-US" sz="3200" b="1" i="0" u="none" strike="noStrike" kern="1200" cap="none" spc="0" normalizeH="0" baseline="0" noProof="0" dirty="0" err="1">
                <a:ln>
                  <a:noFill/>
                </a:ln>
                <a:solidFill>
                  <a:srgbClr val="FF0000"/>
                </a:solidFill>
                <a:effectLst/>
                <a:uLnTx/>
                <a:uFillTx/>
                <a:latin typeface="Calibri"/>
                <a:ea typeface="+mn-ea"/>
                <a:cs typeface="+mn-cs"/>
              </a:rPr>
              <a:t>Diện</a:t>
            </a:r>
            <a:r>
              <a:rPr kumimoji="0" lang="en-US" sz="3200" b="1" i="0" u="none" strike="noStrike" kern="1200" cap="none" spc="0" normalizeH="0" baseline="0" noProof="0" dirty="0">
                <a:ln>
                  <a:noFill/>
                </a:ln>
                <a:solidFill>
                  <a:srgbClr val="FF0000"/>
                </a:solidFill>
                <a:effectLst/>
                <a:uLnTx/>
                <a:uFillTx/>
                <a:latin typeface="Calibri"/>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a:ea typeface="+mn-ea"/>
                <a:cs typeface="+mn-cs"/>
              </a:rPr>
              <a:t>tích</a:t>
            </a:r>
            <a:r>
              <a:rPr kumimoji="0" lang="en-US" sz="3200" b="1" i="0" u="none" strike="noStrike" kern="1200" cap="none" spc="0" normalizeH="0" baseline="0" noProof="0" dirty="0">
                <a:ln>
                  <a:noFill/>
                </a:ln>
                <a:solidFill>
                  <a:srgbClr val="FF0000"/>
                </a:solidFill>
                <a:effectLst/>
                <a:uLnTx/>
                <a:uFillTx/>
                <a:latin typeface="Calibri"/>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a:ea typeface="+mn-ea"/>
                <a:cs typeface="+mn-cs"/>
              </a:rPr>
              <a:t>hình</a:t>
            </a:r>
            <a:r>
              <a:rPr kumimoji="0" lang="en-US" sz="3200" b="1" i="0" u="none" strike="noStrike" kern="1200" cap="none" spc="0" normalizeH="0" baseline="0" noProof="0" dirty="0">
                <a:ln>
                  <a:noFill/>
                </a:ln>
                <a:solidFill>
                  <a:srgbClr val="FF0000"/>
                </a:solidFill>
                <a:effectLst/>
                <a:uLnTx/>
                <a:uFillTx/>
                <a:latin typeface="Calibri"/>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a:ea typeface="+mn-ea"/>
                <a:cs typeface="+mn-cs"/>
              </a:rPr>
              <a:t>chữ</a:t>
            </a:r>
            <a:r>
              <a:rPr kumimoji="0" lang="en-US" sz="3200" b="1" i="0" u="none" strike="noStrike" kern="1200" cap="none" spc="0" normalizeH="0" baseline="0" noProof="0" dirty="0">
                <a:ln>
                  <a:noFill/>
                </a:ln>
                <a:solidFill>
                  <a:srgbClr val="FF0000"/>
                </a:solidFill>
                <a:effectLst/>
                <a:uLnTx/>
                <a:uFillTx/>
                <a:latin typeface="Calibri"/>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a:ea typeface="+mn-ea"/>
                <a:cs typeface="+mn-cs"/>
              </a:rPr>
              <a:t>nhật</a:t>
            </a:r>
            <a:r>
              <a:rPr kumimoji="0" lang="en-US" sz="3200" b="1" i="0" u="none" strike="noStrike" kern="1200" cap="none" spc="0" normalizeH="0" baseline="0" noProof="0" dirty="0">
                <a:ln>
                  <a:noFill/>
                </a:ln>
                <a:solidFill>
                  <a:srgbClr val="FF0000"/>
                </a:solidFill>
                <a:effectLst/>
                <a:uLnTx/>
                <a:uFillTx/>
                <a:latin typeface="Calibri"/>
                <a:ea typeface="+mn-ea"/>
                <a:cs typeface="+mn-cs"/>
              </a:rPr>
              <a:t> ABCD </a:t>
            </a:r>
            <a:r>
              <a:rPr kumimoji="0" lang="en-US" sz="3200" b="1" i="0" u="none" strike="noStrike" kern="1200" cap="none" spc="0" normalizeH="0" baseline="0" noProof="0" dirty="0" err="1">
                <a:ln>
                  <a:noFill/>
                </a:ln>
                <a:solidFill>
                  <a:srgbClr val="FF0000"/>
                </a:solidFill>
                <a:effectLst/>
                <a:uLnTx/>
                <a:uFillTx/>
                <a:latin typeface="Calibri"/>
                <a:ea typeface="+mn-ea"/>
                <a:cs typeface="+mn-cs"/>
              </a:rPr>
              <a:t>là</a:t>
            </a:r>
            <a:r>
              <a:rPr kumimoji="0" lang="en-US" sz="3200" b="1" i="0" u="none" strike="noStrike" kern="1200" cap="none" spc="0" normalizeH="0" baseline="0" noProof="0" dirty="0">
                <a:ln>
                  <a:noFill/>
                </a:ln>
                <a:solidFill>
                  <a:srgbClr val="FF0000"/>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mn-ea"/>
                <a:cs typeface="+mn-cs"/>
              </a:rPr>
              <a:t>8 x 6 = 48 (cm</a:t>
            </a:r>
            <a:r>
              <a:rPr kumimoji="0" lang="en-US" sz="3200" b="1" i="0" u="none" strike="noStrike" kern="1200" cap="none" spc="0" normalizeH="0" baseline="30000" noProof="0" dirty="0">
                <a:ln>
                  <a:noFill/>
                </a:ln>
                <a:solidFill>
                  <a:srgbClr val="FF0000"/>
                </a:solidFill>
                <a:effectLst/>
                <a:uLnTx/>
                <a:uFillTx/>
                <a:latin typeface="Calibri"/>
                <a:ea typeface="+mn-ea"/>
                <a:cs typeface="+mn-cs"/>
              </a:rPr>
              <a:t>2</a:t>
            </a:r>
            <a:r>
              <a:rPr kumimoji="0" lang="en-US" sz="3200" b="1" i="0" u="none" strike="noStrike" kern="1200" cap="none" spc="0" normalizeH="0" baseline="0" noProof="0" dirty="0">
                <a:ln>
                  <a:noFill/>
                </a:ln>
                <a:solidFill>
                  <a:srgbClr val="FF0000"/>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a:ea typeface="+mn-ea"/>
                <a:cs typeface="+mn-cs"/>
              </a:rPr>
              <a:t>Diện</a:t>
            </a:r>
            <a:r>
              <a:rPr kumimoji="0" lang="en-US" sz="3200" b="1" i="0" u="none" strike="noStrike" kern="1200" cap="none" spc="0" normalizeH="0" baseline="0" noProof="0" dirty="0">
                <a:ln>
                  <a:noFill/>
                </a:ln>
                <a:solidFill>
                  <a:srgbClr val="FF0000"/>
                </a:solidFill>
                <a:effectLst/>
                <a:uLnTx/>
                <a:uFillTx/>
                <a:latin typeface="Calibri"/>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a:ea typeface="+mn-ea"/>
                <a:cs typeface="+mn-cs"/>
              </a:rPr>
              <a:t>tích</a:t>
            </a:r>
            <a:r>
              <a:rPr kumimoji="0" lang="en-US" sz="3200" b="1" i="0" u="none" strike="noStrike" kern="1200" cap="none" spc="0" normalizeH="0" baseline="0" noProof="0" dirty="0">
                <a:ln>
                  <a:noFill/>
                </a:ln>
                <a:solidFill>
                  <a:srgbClr val="FF0000"/>
                </a:solidFill>
                <a:effectLst/>
                <a:uLnTx/>
                <a:uFillTx/>
                <a:latin typeface="Calibri"/>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a:ea typeface="+mn-ea"/>
                <a:cs typeface="+mn-cs"/>
              </a:rPr>
              <a:t>hình</a:t>
            </a:r>
            <a:r>
              <a:rPr kumimoji="0" lang="en-US" sz="3200" b="1" i="0" u="none" strike="noStrike" kern="1200" cap="none" spc="0" normalizeH="0" baseline="0" noProof="0" dirty="0">
                <a:ln>
                  <a:noFill/>
                </a:ln>
                <a:solidFill>
                  <a:srgbClr val="FF0000"/>
                </a:solidFill>
                <a:effectLst/>
                <a:uLnTx/>
                <a:uFillTx/>
                <a:latin typeface="Calibri"/>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a:ea typeface="+mn-ea"/>
                <a:cs typeface="+mn-cs"/>
              </a:rPr>
              <a:t>chữ</a:t>
            </a:r>
            <a:r>
              <a:rPr kumimoji="0" lang="en-US" sz="3200" b="1" i="0" u="none" strike="noStrike" kern="1200" cap="none" spc="0" normalizeH="0" baseline="0" noProof="0" dirty="0">
                <a:ln>
                  <a:noFill/>
                </a:ln>
                <a:solidFill>
                  <a:srgbClr val="FF0000"/>
                </a:solidFill>
                <a:effectLst/>
                <a:uLnTx/>
                <a:uFillTx/>
                <a:latin typeface="Calibri"/>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a:ea typeface="+mn-ea"/>
                <a:cs typeface="+mn-cs"/>
              </a:rPr>
              <a:t>nhật</a:t>
            </a:r>
            <a:r>
              <a:rPr kumimoji="0" lang="en-US" sz="3200" b="1" i="0" u="none" strike="noStrike" kern="1200" cap="none" spc="0" normalizeH="0" baseline="0" noProof="0" dirty="0">
                <a:ln>
                  <a:noFill/>
                </a:ln>
                <a:solidFill>
                  <a:srgbClr val="FF0000"/>
                </a:solidFill>
                <a:effectLst/>
                <a:uLnTx/>
                <a:uFillTx/>
                <a:latin typeface="Calibri"/>
                <a:ea typeface="+mn-ea"/>
                <a:cs typeface="+mn-cs"/>
              </a:rPr>
              <a:t> DMNP </a:t>
            </a:r>
            <a:r>
              <a:rPr kumimoji="0" lang="en-US" sz="3200" b="1" i="0" u="none" strike="noStrike" kern="1200" cap="none" spc="0" normalizeH="0" baseline="0" noProof="0" dirty="0" err="1">
                <a:ln>
                  <a:noFill/>
                </a:ln>
                <a:solidFill>
                  <a:srgbClr val="FF0000"/>
                </a:solidFill>
                <a:effectLst/>
                <a:uLnTx/>
                <a:uFillTx/>
                <a:latin typeface="Calibri"/>
                <a:ea typeface="+mn-ea"/>
                <a:cs typeface="+mn-cs"/>
              </a:rPr>
              <a:t>là</a:t>
            </a:r>
            <a:r>
              <a:rPr kumimoji="0" lang="en-US" sz="3200" b="1" i="0" u="none" strike="noStrike" kern="1200" cap="none" spc="0" normalizeH="0" baseline="0" noProof="0" dirty="0">
                <a:ln>
                  <a:noFill/>
                </a:ln>
                <a:solidFill>
                  <a:srgbClr val="FF0000"/>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mn-ea"/>
                <a:cs typeface="+mn-cs"/>
              </a:rPr>
              <a:t>7 x 10 = 70 (cm</a:t>
            </a:r>
            <a:r>
              <a:rPr kumimoji="0" lang="en-US" sz="3200" b="1" i="0" u="none" strike="noStrike" kern="1200" cap="none" spc="0" normalizeH="0" baseline="30000" noProof="0" dirty="0">
                <a:ln>
                  <a:noFill/>
                </a:ln>
                <a:solidFill>
                  <a:srgbClr val="FF0000"/>
                </a:solidFill>
                <a:effectLst/>
                <a:uLnTx/>
                <a:uFillTx/>
                <a:latin typeface="Calibri"/>
                <a:ea typeface="+mn-ea"/>
                <a:cs typeface="+mn-cs"/>
              </a:rPr>
              <a:t>2</a:t>
            </a:r>
            <a:r>
              <a:rPr kumimoji="0" lang="en-US" sz="3200" b="1" i="0" u="none" strike="noStrike" kern="1200" cap="none" spc="0" normalizeH="0" baseline="0" noProof="0" dirty="0">
                <a:ln>
                  <a:noFill/>
                </a:ln>
                <a:solidFill>
                  <a:srgbClr val="FF0000"/>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mn-ea"/>
                <a:cs typeface="+mn-cs"/>
              </a:rPr>
              <a:t>b) </a:t>
            </a:r>
            <a:r>
              <a:rPr kumimoji="0" lang="en-US" sz="3200" b="1" i="0" u="none" strike="noStrike" kern="1200" cap="none" spc="0" normalizeH="0" baseline="0" noProof="0" dirty="0" err="1">
                <a:ln>
                  <a:noFill/>
                </a:ln>
                <a:solidFill>
                  <a:srgbClr val="FF0000"/>
                </a:solidFill>
                <a:effectLst/>
                <a:uLnTx/>
                <a:uFillTx/>
                <a:latin typeface="Calibri"/>
                <a:ea typeface="+mn-ea"/>
                <a:cs typeface="+mn-cs"/>
              </a:rPr>
              <a:t>Diện</a:t>
            </a:r>
            <a:r>
              <a:rPr kumimoji="0" lang="en-US" sz="3200" b="1" i="0" u="none" strike="noStrike" kern="1200" cap="none" spc="0" normalizeH="0" baseline="0" noProof="0" dirty="0">
                <a:ln>
                  <a:noFill/>
                </a:ln>
                <a:solidFill>
                  <a:srgbClr val="FF0000"/>
                </a:solidFill>
                <a:effectLst/>
                <a:uLnTx/>
                <a:uFillTx/>
                <a:latin typeface="Calibri"/>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a:ea typeface="+mn-ea"/>
                <a:cs typeface="+mn-cs"/>
              </a:rPr>
              <a:t>tích</a:t>
            </a:r>
            <a:r>
              <a:rPr kumimoji="0" lang="en-US" sz="3200" b="1" i="0" u="none" strike="noStrike" kern="1200" cap="none" spc="0" normalizeH="0" baseline="0" noProof="0" dirty="0">
                <a:ln>
                  <a:noFill/>
                </a:ln>
                <a:solidFill>
                  <a:srgbClr val="FF0000"/>
                </a:solidFill>
                <a:effectLst/>
                <a:uLnTx/>
                <a:uFillTx/>
                <a:latin typeface="Calibri"/>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a:ea typeface="+mn-ea"/>
                <a:cs typeface="+mn-cs"/>
              </a:rPr>
              <a:t>hình</a:t>
            </a:r>
            <a:r>
              <a:rPr kumimoji="0" lang="en-US" sz="3200" b="1" i="0" u="none" strike="noStrike" kern="1200" cap="none" spc="0" normalizeH="0" baseline="0" noProof="0" dirty="0">
                <a:ln>
                  <a:noFill/>
                </a:ln>
                <a:solidFill>
                  <a:srgbClr val="FF0000"/>
                </a:solidFill>
                <a:effectLst/>
                <a:uLnTx/>
                <a:uFillTx/>
                <a:latin typeface="Calibri"/>
                <a:ea typeface="+mn-ea"/>
                <a:cs typeface="+mn-cs"/>
              </a:rPr>
              <a:t> </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H</a:t>
            </a:r>
            <a:r>
              <a:rPr kumimoji="0" lang="en-US" sz="3200" b="1" i="0" u="none" strike="noStrike" kern="1200" cap="none" spc="0" normalizeH="0" baseline="0" noProof="0" dirty="0">
                <a:ln>
                  <a:noFill/>
                </a:ln>
                <a:solidFill>
                  <a:srgbClr val="FF0000"/>
                </a:solidFill>
                <a:effectLst/>
                <a:uLnTx/>
                <a:uFillTx/>
                <a:latin typeface="Calibri"/>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a:ea typeface="+mn-ea"/>
                <a:cs typeface="+mn-cs"/>
              </a:rPr>
              <a:t>là</a:t>
            </a:r>
            <a:r>
              <a:rPr kumimoji="0" lang="en-US" sz="3200" b="1" i="0" u="none" strike="noStrike" kern="1200" cap="none" spc="0" normalizeH="0" baseline="0" noProof="0" dirty="0">
                <a:ln>
                  <a:noFill/>
                </a:ln>
                <a:solidFill>
                  <a:srgbClr val="FF0000"/>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mn-ea"/>
                <a:cs typeface="+mn-cs"/>
              </a:rPr>
              <a:t>48 + 70 = 118 (cm</a:t>
            </a:r>
            <a:r>
              <a:rPr kumimoji="0" lang="en-US" sz="3200" b="1" i="0" u="none" strike="noStrike" kern="1200" cap="none" spc="0" normalizeH="0" baseline="30000" noProof="0" dirty="0">
                <a:ln>
                  <a:noFill/>
                </a:ln>
                <a:solidFill>
                  <a:srgbClr val="FF0000"/>
                </a:solidFill>
                <a:effectLst/>
                <a:uLnTx/>
                <a:uFillTx/>
                <a:latin typeface="Calibri"/>
                <a:ea typeface="+mn-ea"/>
                <a:cs typeface="+mn-cs"/>
              </a:rPr>
              <a:t>2</a:t>
            </a:r>
            <a:r>
              <a:rPr kumimoji="0" lang="en-US" sz="3200" b="1" i="0" u="none" strike="noStrike" kern="1200" cap="none" spc="0" normalizeH="0" baseline="0" noProof="0" dirty="0">
                <a:ln>
                  <a:noFill/>
                </a:ln>
                <a:solidFill>
                  <a:srgbClr val="FF0000"/>
                </a:solidFill>
                <a:effectLst/>
                <a:uLnTx/>
                <a:uFillTx/>
                <a:latin typeface="Calibri"/>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a:ea typeface="+mn-ea"/>
                <a:cs typeface="+mn-cs"/>
              </a:rPr>
              <a:t>Đáp</a:t>
            </a:r>
            <a:r>
              <a:rPr kumimoji="0" lang="en-US" sz="3200" b="1" i="0" u="none" strike="noStrike" kern="1200" cap="none" spc="0" normalizeH="0" baseline="0" noProof="0" dirty="0">
                <a:ln>
                  <a:noFill/>
                </a:ln>
                <a:solidFill>
                  <a:srgbClr val="FF0000"/>
                </a:solidFill>
                <a:effectLst/>
                <a:uLnTx/>
                <a:uFillTx/>
                <a:latin typeface="Calibri"/>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a:ea typeface="+mn-ea"/>
                <a:cs typeface="+mn-cs"/>
              </a:rPr>
              <a:t>số</a:t>
            </a:r>
            <a:r>
              <a:rPr kumimoji="0" lang="en-US" sz="3200" b="1" i="0" u="none" strike="noStrike" kern="1200" cap="none" spc="0" normalizeH="0" baseline="0" noProof="0" dirty="0">
                <a:ln>
                  <a:noFill/>
                </a:ln>
                <a:solidFill>
                  <a:srgbClr val="FF0000"/>
                </a:solidFill>
                <a:effectLst/>
                <a:uLnTx/>
                <a:uFillTx/>
                <a:latin typeface="Calibri"/>
                <a:ea typeface="+mn-ea"/>
                <a:cs typeface="+mn-cs"/>
              </a:rPr>
              <a:t>: a) 48 cm</a:t>
            </a:r>
            <a:r>
              <a:rPr kumimoji="0" lang="en-US" sz="3200" b="1" i="0" u="none" strike="noStrike" kern="1200" cap="none" spc="0" normalizeH="0" baseline="30000" noProof="0" dirty="0">
                <a:ln>
                  <a:noFill/>
                </a:ln>
                <a:solidFill>
                  <a:srgbClr val="FF0000"/>
                </a:solidFill>
                <a:effectLst/>
                <a:uLnTx/>
                <a:uFillTx/>
                <a:latin typeface="Calibri"/>
                <a:ea typeface="+mn-ea"/>
                <a:cs typeface="+mn-cs"/>
              </a:rPr>
              <a:t>2</a:t>
            </a:r>
            <a:r>
              <a:rPr kumimoji="0" lang="en-US" sz="3200" b="1" i="0" u="none" strike="noStrike" kern="1200" cap="none" spc="0" normalizeH="0" baseline="0" noProof="0" dirty="0">
                <a:ln>
                  <a:noFill/>
                </a:ln>
                <a:solidFill>
                  <a:srgbClr val="FF0000"/>
                </a:solidFill>
                <a:effectLst/>
                <a:uLnTx/>
                <a:uFillTx/>
                <a:latin typeface="Calibri"/>
                <a:ea typeface="+mn-ea"/>
                <a:cs typeface="+mn-cs"/>
              </a:rPr>
              <a:t>; 70 cm</a:t>
            </a:r>
            <a:r>
              <a:rPr kumimoji="0" lang="en-US" sz="3200" b="1" i="0" u="none" strike="noStrike" kern="1200" cap="none" spc="0" normalizeH="0" baseline="30000" noProof="0" dirty="0">
                <a:ln>
                  <a:noFill/>
                </a:ln>
                <a:solidFill>
                  <a:srgbClr val="FF0000"/>
                </a:solidFill>
                <a:effectLst/>
                <a:uLnTx/>
                <a:uFillTx/>
                <a:latin typeface="Calibri"/>
                <a:ea typeface="+mn-ea"/>
                <a:cs typeface="+mn-cs"/>
              </a:rPr>
              <a:t>2</a:t>
            </a:r>
            <a:br>
              <a:rPr kumimoji="0" lang="en-US" sz="3200" b="1" i="0" u="none" strike="noStrike" kern="1200" cap="none" spc="0" normalizeH="0" baseline="30000" noProof="0" dirty="0">
                <a:ln>
                  <a:noFill/>
                </a:ln>
                <a:solidFill>
                  <a:srgbClr val="FF0000"/>
                </a:solidFill>
                <a:effectLst/>
                <a:uLnTx/>
                <a:uFillTx/>
                <a:latin typeface="Calibri"/>
                <a:ea typeface="+mn-ea"/>
                <a:cs typeface="+mn-cs"/>
              </a:rPr>
            </a:br>
            <a:r>
              <a:rPr kumimoji="0" lang="en-US" sz="3200" b="1" i="0" u="none" strike="noStrike" kern="1200" cap="none" spc="0" normalizeH="0" baseline="30000" noProof="0" dirty="0">
                <a:ln>
                  <a:noFill/>
                </a:ln>
                <a:solidFill>
                  <a:srgbClr val="FF0000"/>
                </a:solidFill>
                <a:effectLst/>
                <a:uLnTx/>
                <a:uFillTx/>
                <a:latin typeface="Calibri"/>
                <a:ea typeface="+mn-ea"/>
                <a:cs typeface="+mn-cs"/>
              </a:rPr>
              <a:t> </a:t>
            </a:r>
            <a:r>
              <a:rPr kumimoji="0" lang="en-US" sz="3200" b="1" i="0" u="none" strike="noStrike" kern="1200" cap="none" spc="0" normalizeH="0" baseline="0" noProof="0" dirty="0">
                <a:ln>
                  <a:noFill/>
                </a:ln>
                <a:solidFill>
                  <a:srgbClr val="FF0000"/>
                </a:solidFill>
                <a:effectLst/>
                <a:uLnTx/>
                <a:uFillTx/>
                <a:latin typeface="Calibri"/>
                <a:ea typeface="+mn-ea"/>
                <a:cs typeface="+mn-cs"/>
              </a:rPr>
              <a:t>b) 118 cm</a:t>
            </a:r>
            <a:r>
              <a:rPr kumimoji="0" lang="en-US" sz="3200" b="1" i="0" u="none" strike="noStrike" kern="1200" cap="none" spc="0" normalizeH="0" baseline="30000" noProof="0" dirty="0">
                <a:ln>
                  <a:noFill/>
                </a:ln>
                <a:solidFill>
                  <a:srgbClr val="FF0000"/>
                </a:solidFill>
                <a:effectLst/>
                <a:uLnTx/>
                <a:uFillTx/>
                <a:latin typeface="Calibri"/>
                <a:ea typeface="+mn-ea"/>
                <a:cs typeface="+mn-cs"/>
              </a:rPr>
              <a:t>2</a:t>
            </a:r>
            <a:endParaRPr kumimoji="0" lang="en-US" sz="3200" b="1"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245913745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down)">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 name="Group 17"/>
          <p:cNvGrpSpPr/>
          <p:nvPr/>
        </p:nvGrpSpPr>
        <p:grpSpPr>
          <a:xfrm>
            <a:off x="-128614" y="0"/>
            <a:ext cx="12512843" cy="6858001"/>
            <a:chOff x="-128614" y="0"/>
            <a:chExt cx="12512843" cy="6858001"/>
          </a:xfrm>
        </p:grpSpPr>
        <p:pic>
          <p:nvPicPr>
            <p:cNvPr id="21" name="Picture 20">
              <a:extLst>
                <a:ext uri="{FF2B5EF4-FFF2-40B4-BE49-F238E27FC236}">
                  <a16:creationId xmlns:a16="http://schemas.microsoft.com/office/drawing/2014/main" id="{89787B99-D1AD-481E-9F8B-8311FC9FBFAE}"/>
                </a:ext>
              </a:extLst>
            </p:cNvPr>
            <p:cNvPicPr>
              <a:picLocks noChangeAspect="1"/>
            </p:cNvPicPr>
            <p:nvPr/>
          </p:nvPicPr>
          <p:blipFill rotWithShape="1">
            <a:blip r:embed="rId3">
              <a:extLst>
                <a:ext uri="{28A0092B-C50C-407E-A947-70E740481C1C}">
                  <a14:useLocalDpi xmlns:a14="http://schemas.microsoft.com/office/drawing/2010/main" val="0"/>
                </a:ext>
              </a:extLst>
            </a:blip>
            <a:srcRect l="32833"/>
            <a:stretch/>
          </p:blipFill>
          <p:spPr>
            <a:xfrm>
              <a:off x="0" y="0"/>
              <a:ext cx="12192000" cy="6858001"/>
            </a:xfrm>
            <a:prstGeom prst="rect">
              <a:avLst/>
            </a:prstGeom>
          </p:spPr>
        </p:pic>
        <p:pic>
          <p:nvPicPr>
            <p:cNvPr id="22" name="Picture 21">
              <a:extLst>
                <a:ext uri="{FF2B5EF4-FFF2-40B4-BE49-F238E27FC236}">
                  <a16:creationId xmlns:a16="http://schemas.microsoft.com/office/drawing/2014/main" id="{89787B99-D1AD-481E-9F8B-8311FC9FBFA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78889" l="39375" r="93125"/>
                      </a14:imgEffect>
                    </a14:imgLayer>
                  </a14:imgProps>
                </a:ext>
                <a:ext uri="{28A0092B-C50C-407E-A947-70E740481C1C}">
                  <a14:useLocalDpi xmlns:a14="http://schemas.microsoft.com/office/drawing/2010/main" val="0"/>
                </a:ext>
              </a:extLst>
            </a:blip>
            <a:srcRect l="38900" r="6070" b="44166"/>
            <a:stretch/>
          </p:blipFill>
          <p:spPr>
            <a:xfrm>
              <a:off x="-128614" y="1641749"/>
              <a:ext cx="12512843" cy="4796589"/>
            </a:xfrm>
            <a:prstGeom prst="rect">
              <a:avLst/>
            </a:prstGeom>
          </p:spPr>
        </p:pic>
      </p:grpSp>
      <p:sp>
        <p:nvSpPr>
          <p:cNvPr id="4" name="Rounded Rectangle 3"/>
          <p:cNvSpPr/>
          <p:nvPr/>
        </p:nvSpPr>
        <p:spPr>
          <a:xfrm>
            <a:off x="237364" y="145925"/>
            <a:ext cx="11554585" cy="1416176"/>
          </a:xfrm>
          <a:prstGeom prst="roundRect">
            <a:avLst>
              <a:gd name="adj" fmla="val 50000"/>
            </a:avLst>
          </a:prstGeom>
          <a:solidFill>
            <a:srgbClr val="FFFF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p:cNvGrpSpPr/>
          <p:nvPr/>
        </p:nvGrpSpPr>
        <p:grpSpPr>
          <a:xfrm>
            <a:off x="483885" y="429857"/>
            <a:ext cx="543619" cy="614402"/>
            <a:chOff x="0" y="-15601"/>
            <a:chExt cx="252000" cy="300873"/>
          </a:xfrm>
        </p:grpSpPr>
        <p:sp>
          <p:nvSpPr>
            <p:cNvPr id="14" name="Oval 13"/>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 Box 2"/>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a:ea typeface="Calibri" panose="020F0502020204030204" pitchFamily="34" charset="0"/>
                  <a:cs typeface="Times New Roman" panose="02020603050405020304" pitchFamily="18" charset="0"/>
                </a:rPr>
                <a:t>3</a:t>
              </a:r>
              <a:endParaRPr kumimoji="0" lang="en-US"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grpSp>
      <p:sp>
        <p:nvSpPr>
          <p:cNvPr id="20" name="Text Box 10"/>
          <p:cNvSpPr txBox="1">
            <a:spLocks noChangeArrowheads="1"/>
          </p:cNvSpPr>
          <p:nvPr/>
        </p:nvSpPr>
        <p:spPr bwMode="auto">
          <a:xfrm>
            <a:off x="1061596" y="309410"/>
            <a:ext cx="1043507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Mai, Nam và Việt cắt được ba tờ giấy màu có kích thước như hình vẽ dưới đây. Biết tờ giấy màu của Nam có chu vi bằng tờ giấy màu của Việt nhưng có diện tích bé hơn. Em hãy xác định tờ giấy màu mà mỗi bạn đã cắt được.</a:t>
            </a:r>
            <a:endParaRPr kumimoji="0" lang="vi-VN" alt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44" name="Rectangle: Folded Corner 1">
            <a:extLst>
              <a:ext uri="{FF2B5EF4-FFF2-40B4-BE49-F238E27FC236}">
                <a16:creationId xmlns:a16="http://schemas.microsoft.com/office/drawing/2014/main" id="{87EE6279-D6A6-4525-BB9D-FE96343F90CC}"/>
              </a:ext>
            </a:extLst>
          </p:cNvPr>
          <p:cNvSpPr/>
          <p:nvPr/>
        </p:nvSpPr>
        <p:spPr>
          <a:xfrm>
            <a:off x="208791" y="1685926"/>
            <a:ext cx="11692363" cy="4962524"/>
          </a:xfrm>
          <a:prstGeom prst="foldedCorner">
            <a:avLst>
              <a:gd name="adj" fmla="val 18760"/>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Baloo 2" pitchFamily="2" charset="0"/>
            </a:endParaRPr>
          </a:p>
        </p:txBody>
      </p:sp>
      <p:pic>
        <p:nvPicPr>
          <p:cNvPr id="12" name="Picture 11">
            <a:extLst>
              <a:ext uri="{FF2B5EF4-FFF2-40B4-BE49-F238E27FC236}">
                <a16:creationId xmlns:a16="http://schemas.microsoft.com/office/drawing/2014/main" id="{5FF26D9E-EAFB-4F04-9A06-BA9BF704452D}"/>
              </a:ext>
            </a:extLst>
          </p:cNvPr>
          <p:cNvPicPr>
            <a:picLocks noChangeAspect="1"/>
          </p:cNvPicPr>
          <p:nvPr/>
        </p:nvPicPr>
        <p:blipFill>
          <a:blip r:embed="rId6"/>
          <a:stretch>
            <a:fillRect/>
          </a:stretch>
        </p:blipFill>
        <p:spPr>
          <a:xfrm>
            <a:off x="7183955" y="2533650"/>
            <a:ext cx="4598469" cy="2400300"/>
          </a:xfrm>
          <a:prstGeom prst="rect">
            <a:avLst/>
          </a:prstGeom>
        </p:spPr>
      </p:pic>
      <p:sp>
        <p:nvSpPr>
          <p:cNvPr id="15" name="TextBox 14">
            <a:extLst>
              <a:ext uri="{FF2B5EF4-FFF2-40B4-BE49-F238E27FC236}">
                <a16:creationId xmlns:a16="http://schemas.microsoft.com/office/drawing/2014/main" id="{71DAE7B6-06B2-4262-A1BB-8399F5C7077F}"/>
              </a:ext>
            </a:extLst>
          </p:cNvPr>
          <p:cNvSpPr txBox="1"/>
          <p:nvPr/>
        </p:nvSpPr>
        <p:spPr>
          <a:xfrm>
            <a:off x="619124" y="1676400"/>
            <a:ext cx="6315075" cy="48936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FF0000"/>
                </a:solidFill>
                <a:effectLst/>
                <a:uLnTx/>
                <a:uFillTx/>
                <a:latin typeface="Calibri"/>
                <a:ea typeface="+mn-ea"/>
                <a:cs typeface="+mn-cs"/>
              </a:rPr>
              <a:t>Bài</a:t>
            </a:r>
            <a:r>
              <a:rPr kumimoji="0" lang="en-US" sz="2400" b="1" i="0" u="sng" strike="noStrike" kern="1200" cap="none" spc="0" normalizeH="0" baseline="0" noProof="0" dirty="0">
                <a:ln>
                  <a:noFill/>
                </a:ln>
                <a:solidFill>
                  <a:srgbClr val="FF0000"/>
                </a:solidFill>
                <a:effectLst/>
                <a:uLnTx/>
                <a:uFillTx/>
                <a:latin typeface="Calibri"/>
                <a:ea typeface="+mn-ea"/>
                <a:cs typeface="+mn-cs"/>
              </a:rPr>
              <a:t> </a:t>
            </a:r>
            <a:r>
              <a:rPr kumimoji="0" lang="en-US" sz="2400" b="1" i="0" u="sng" strike="noStrike" kern="1200" cap="none" spc="0" normalizeH="0" baseline="0" noProof="0" dirty="0" err="1">
                <a:ln>
                  <a:noFill/>
                </a:ln>
                <a:solidFill>
                  <a:srgbClr val="FF0000"/>
                </a:solidFill>
                <a:effectLst/>
                <a:uLnTx/>
                <a:uFillTx/>
                <a:latin typeface="Calibri"/>
                <a:ea typeface="+mn-ea"/>
                <a:cs typeface="+mn-cs"/>
              </a:rPr>
              <a:t>giải</a:t>
            </a:r>
            <a:r>
              <a:rPr kumimoji="0" lang="en-US" sz="2400" b="1" i="0" u="sng" strike="noStrike" kern="1200" cap="none" spc="0" normalizeH="0" baseline="0" noProof="0" dirty="0">
                <a:ln>
                  <a:noFill/>
                </a:ln>
                <a:solidFill>
                  <a:srgbClr val="FF0000"/>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rPr>
              <a:t>Chu vi </a:t>
            </a:r>
            <a:r>
              <a:rPr kumimoji="0" lang="en-US" sz="2400" b="1" i="0" u="none" strike="noStrike" kern="1200" cap="none" spc="0" normalizeH="0" baseline="0" noProof="0" dirty="0" err="1">
                <a:ln>
                  <a:noFill/>
                </a:ln>
                <a:solidFill>
                  <a:srgbClr val="FF0000"/>
                </a:solidFill>
                <a:effectLst/>
                <a:uLnTx/>
                <a:uFillTx/>
                <a:latin typeface="Calibri"/>
                <a:ea typeface="+mn-ea"/>
                <a:cs typeface="+mn-cs"/>
              </a:rPr>
              <a:t>tờ</a:t>
            </a:r>
            <a:r>
              <a:rPr kumimoji="0" lang="en-US" sz="2400" b="1" i="0" u="none" strike="noStrike" kern="1200" cap="none" spc="0" normalizeH="0" baseline="0" noProof="0" dirty="0">
                <a:ln>
                  <a:noFill/>
                </a:ln>
                <a:solidFill>
                  <a:srgbClr val="FF0000"/>
                </a:solidFill>
                <a:effectLst/>
                <a:uLnTx/>
                <a:uFillTx/>
                <a:latin typeface="Calibri"/>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a:ea typeface="+mn-ea"/>
                <a:cs typeface="+mn-cs"/>
              </a:rPr>
              <a:t>giấy</a:t>
            </a:r>
            <a:r>
              <a:rPr kumimoji="0" lang="en-US" sz="2400" b="1" i="0" u="none" strike="noStrike" kern="1200" cap="none" spc="0" normalizeH="0" baseline="0" noProof="0" dirty="0">
                <a:ln>
                  <a:noFill/>
                </a:ln>
                <a:solidFill>
                  <a:srgbClr val="FF0000"/>
                </a:solidFill>
                <a:effectLst/>
                <a:uLnTx/>
                <a:uFillTx/>
                <a:latin typeface="Calibri"/>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a:ea typeface="+mn-ea"/>
                <a:cs typeface="+mn-cs"/>
              </a:rPr>
              <a:t>màu</a:t>
            </a:r>
            <a:r>
              <a:rPr kumimoji="0" lang="en-US" sz="2400" b="1" i="0" u="none" strike="noStrike" kern="1200" cap="none" spc="0" normalizeH="0" baseline="0" noProof="0" dirty="0">
                <a:ln>
                  <a:noFill/>
                </a:ln>
                <a:solidFill>
                  <a:srgbClr val="FF0000"/>
                </a:solidFill>
                <a:effectLst/>
                <a:uLnTx/>
                <a:uFillTx/>
                <a:latin typeface="Calibri"/>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a:ea typeface="+mn-ea"/>
                <a:cs typeface="+mn-cs"/>
              </a:rPr>
              <a:t>xanh</a:t>
            </a:r>
            <a:r>
              <a:rPr kumimoji="0" lang="en-US" sz="2400" b="1" i="0" u="none" strike="noStrike" kern="1200" cap="none" spc="0" normalizeH="0" baseline="0" noProof="0" dirty="0">
                <a:ln>
                  <a:noFill/>
                </a:ln>
                <a:solidFill>
                  <a:srgbClr val="FF0000"/>
                </a:solidFill>
                <a:effectLst/>
                <a:uLnTx/>
                <a:uFillTx/>
                <a:latin typeface="Calibri"/>
                <a:ea typeface="+mn-ea"/>
                <a:cs typeface="+mn-cs"/>
              </a:rPr>
              <a:t> da </a:t>
            </a:r>
            <a:r>
              <a:rPr kumimoji="0" lang="en-US" sz="2400" b="1" i="0" u="none" strike="noStrike" kern="1200" cap="none" spc="0" normalizeH="0" baseline="0" noProof="0" dirty="0" err="1">
                <a:ln>
                  <a:noFill/>
                </a:ln>
                <a:solidFill>
                  <a:srgbClr val="FF0000"/>
                </a:solidFill>
                <a:effectLst/>
                <a:uLnTx/>
                <a:uFillTx/>
                <a:latin typeface="Calibri"/>
                <a:ea typeface="+mn-ea"/>
                <a:cs typeface="+mn-cs"/>
              </a:rPr>
              <a:t>trời</a:t>
            </a:r>
            <a:r>
              <a:rPr kumimoji="0" lang="en-US" sz="2400" b="1" i="0" u="none" strike="noStrike" kern="1200" cap="none" spc="0" normalizeH="0" baseline="0" noProof="0" dirty="0">
                <a:ln>
                  <a:noFill/>
                </a:ln>
                <a:solidFill>
                  <a:srgbClr val="FF0000"/>
                </a:solidFill>
                <a:effectLst/>
                <a:uLnTx/>
                <a:uFillTx/>
                <a:latin typeface="Calibri"/>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a:ea typeface="+mn-ea"/>
                <a:cs typeface="+mn-cs"/>
              </a:rPr>
              <a:t>là</a:t>
            </a:r>
            <a:r>
              <a:rPr kumimoji="0" lang="en-US" sz="2400" b="1" i="0" u="none" strike="noStrike" kern="1200" cap="none" spc="0" normalizeH="0" baseline="0" noProof="0" dirty="0">
                <a:ln>
                  <a:noFill/>
                </a:ln>
                <a:solidFill>
                  <a:srgbClr val="FF0000"/>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rPr>
              <a:t>(4 + 6) x 2 = 20 (cm)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libri"/>
                <a:ea typeface="+mn-ea"/>
                <a:cs typeface="+mn-cs"/>
              </a:rPr>
              <a:t>Diện</a:t>
            </a:r>
            <a:r>
              <a:rPr kumimoji="0" lang="en-US" sz="2400" b="1" i="0" u="none" strike="noStrike" kern="1200" cap="none" spc="0" normalizeH="0" baseline="0" noProof="0" dirty="0">
                <a:ln>
                  <a:noFill/>
                </a:ln>
                <a:solidFill>
                  <a:srgbClr val="FF0000"/>
                </a:solidFill>
                <a:effectLst/>
                <a:uLnTx/>
                <a:uFillTx/>
                <a:latin typeface="Calibri"/>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a:ea typeface="+mn-ea"/>
                <a:cs typeface="+mn-cs"/>
              </a:rPr>
              <a:t>tích</a:t>
            </a:r>
            <a:r>
              <a:rPr kumimoji="0" lang="en-US" sz="2400" b="1" i="0" u="none" strike="noStrike" kern="1200" cap="none" spc="0" normalizeH="0" baseline="0" noProof="0" dirty="0">
                <a:ln>
                  <a:noFill/>
                </a:ln>
                <a:solidFill>
                  <a:srgbClr val="FF0000"/>
                </a:solidFill>
                <a:effectLst/>
                <a:uLnTx/>
                <a:uFillTx/>
                <a:latin typeface="Calibri"/>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a:ea typeface="+mn-ea"/>
                <a:cs typeface="+mn-cs"/>
              </a:rPr>
              <a:t>tờ</a:t>
            </a:r>
            <a:r>
              <a:rPr kumimoji="0" lang="en-US" sz="2400" b="1" i="0" u="none" strike="noStrike" kern="1200" cap="none" spc="0" normalizeH="0" baseline="0" noProof="0" dirty="0">
                <a:ln>
                  <a:noFill/>
                </a:ln>
                <a:solidFill>
                  <a:srgbClr val="FF0000"/>
                </a:solidFill>
                <a:effectLst/>
                <a:uLnTx/>
                <a:uFillTx/>
                <a:latin typeface="Calibri"/>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a:ea typeface="+mn-ea"/>
                <a:cs typeface="+mn-cs"/>
              </a:rPr>
              <a:t>giấy</a:t>
            </a:r>
            <a:r>
              <a:rPr kumimoji="0" lang="en-US" sz="2400" b="1" i="0" u="none" strike="noStrike" kern="1200" cap="none" spc="0" normalizeH="0" baseline="0" noProof="0" dirty="0">
                <a:ln>
                  <a:noFill/>
                </a:ln>
                <a:solidFill>
                  <a:srgbClr val="FF0000"/>
                </a:solidFill>
                <a:effectLst/>
                <a:uLnTx/>
                <a:uFillTx/>
                <a:latin typeface="Calibri"/>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a:ea typeface="+mn-ea"/>
                <a:cs typeface="+mn-cs"/>
              </a:rPr>
              <a:t>màu</a:t>
            </a:r>
            <a:r>
              <a:rPr kumimoji="0" lang="en-US" sz="2400" b="1" i="0" u="none" strike="noStrike" kern="1200" cap="none" spc="0" normalizeH="0" baseline="0" noProof="0" dirty="0">
                <a:ln>
                  <a:noFill/>
                </a:ln>
                <a:solidFill>
                  <a:srgbClr val="FF0000"/>
                </a:solidFill>
                <a:effectLst/>
                <a:uLnTx/>
                <a:uFillTx/>
                <a:latin typeface="Calibri"/>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a:ea typeface="+mn-ea"/>
                <a:cs typeface="+mn-cs"/>
              </a:rPr>
              <a:t>xanh</a:t>
            </a:r>
            <a:r>
              <a:rPr kumimoji="0" lang="en-US" sz="2400" b="1" i="0" u="none" strike="noStrike" kern="1200" cap="none" spc="0" normalizeH="0" baseline="0" noProof="0" dirty="0">
                <a:ln>
                  <a:noFill/>
                </a:ln>
                <a:solidFill>
                  <a:srgbClr val="FF0000"/>
                </a:solidFill>
                <a:effectLst/>
                <a:uLnTx/>
                <a:uFillTx/>
                <a:latin typeface="Calibri"/>
                <a:ea typeface="+mn-ea"/>
                <a:cs typeface="+mn-cs"/>
              </a:rPr>
              <a:t> da </a:t>
            </a:r>
            <a:r>
              <a:rPr kumimoji="0" lang="en-US" sz="2400" b="1" i="0" u="none" strike="noStrike" kern="1200" cap="none" spc="0" normalizeH="0" baseline="0" noProof="0" dirty="0" err="1">
                <a:ln>
                  <a:noFill/>
                </a:ln>
                <a:solidFill>
                  <a:srgbClr val="FF0000"/>
                </a:solidFill>
                <a:effectLst/>
                <a:uLnTx/>
                <a:uFillTx/>
                <a:latin typeface="Calibri"/>
                <a:ea typeface="+mn-ea"/>
                <a:cs typeface="+mn-cs"/>
              </a:rPr>
              <a:t>trời</a:t>
            </a:r>
            <a:r>
              <a:rPr kumimoji="0" lang="en-US" sz="2400" b="1" i="0" u="none" strike="noStrike" kern="1200" cap="none" spc="0" normalizeH="0" baseline="0" noProof="0" dirty="0">
                <a:ln>
                  <a:noFill/>
                </a:ln>
                <a:solidFill>
                  <a:srgbClr val="FF0000"/>
                </a:solidFill>
                <a:effectLst/>
                <a:uLnTx/>
                <a:uFillTx/>
                <a:latin typeface="Calibri"/>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a:ea typeface="+mn-ea"/>
                <a:cs typeface="+mn-cs"/>
              </a:rPr>
              <a:t>là</a:t>
            </a:r>
            <a:r>
              <a:rPr kumimoji="0" lang="en-US" sz="2400" b="1" i="0" u="none" strike="noStrike" kern="1200" cap="none" spc="0" normalizeH="0" baseline="0" noProof="0" dirty="0">
                <a:ln>
                  <a:noFill/>
                </a:ln>
                <a:solidFill>
                  <a:srgbClr val="FF0000"/>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rPr>
              <a:t>4 x 6 = 24 (cm</a:t>
            </a:r>
            <a:r>
              <a:rPr kumimoji="0" lang="en-US" sz="2400" b="1" i="0" u="none" strike="noStrike" kern="1200" cap="none" spc="0" normalizeH="0" baseline="30000" noProof="0" dirty="0">
                <a:ln>
                  <a:noFill/>
                </a:ln>
                <a:solidFill>
                  <a:srgbClr val="FF0000"/>
                </a:solidFill>
                <a:effectLst/>
                <a:uLnTx/>
                <a:uFillTx/>
                <a:latin typeface="Calibri"/>
                <a:ea typeface="+mn-ea"/>
                <a:cs typeface="+mn-cs"/>
              </a:rPr>
              <a:t>2</a:t>
            </a:r>
            <a:r>
              <a:rPr kumimoji="0" lang="en-US" sz="2400" b="1" i="0" u="none" strike="noStrike" kern="1200" cap="none" spc="0" normalizeH="0" baseline="0" noProof="0" dirty="0">
                <a:ln>
                  <a:noFill/>
                </a:ln>
                <a:solidFill>
                  <a:srgbClr val="FF0000"/>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rPr>
              <a:t>Chu vi </a:t>
            </a:r>
            <a:r>
              <a:rPr kumimoji="0" lang="en-US" sz="2400" b="1" i="0" u="none" strike="noStrike" kern="1200" cap="none" spc="0" normalizeH="0" baseline="0" noProof="0" dirty="0" err="1">
                <a:ln>
                  <a:noFill/>
                </a:ln>
                <a:solidFill>
                  <a:srgbClr val="FF0000"/>
                </a:solidFill>
                <a:effectLst/>
                <a:uLnTx/>
                <a:uFillTx/>
                <a:latin typeface="Calibri"/>
                <a:ea typeface="+mn-ea"/>
                <a:cs typeface="+mn-cs"/>
              </a:rPr>
              <a:t>tờ</a:t>
            </a:r>
            <a:r>
              <a:rPr kumimoji="0" lang="en-US" sz="2400" b="1" i="0" u="none" strike="noStrike" kern="1200" cap="none" spc="0" normalizeH="0" baseline="0" noProof="0" dirty="0">
                <a:ln>
                  <a:noFill/>
                </a:ln>
                <a:solidFill>
                  <a:srgbClr val="FF0000"/>
                </a:solidFill>
                <a:effectLst/>
                <a:uLnTx/>
                <a:uFillTx/>
                <a:latin typeface="Calibri"/>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a:ea typeface="+mn-ea"/>
                <a:cs typeface="+mn-cs"/>
              </a:rPr>
              <a:t>giấy</a:t>
            </a:r>
            <a:r>
              <a:rPr kumimoji="0" lang="en-US" sz="2400" b="1" i="0" u="none" strike="noStrike" kern="1200" cap="none" spc="0" normalizeH="0" baseline="0" noProof="0" dirty="0">
                <a:ln>
                  <a:noFill/>
                </a:ln>
                <a:solidFill>
                  <a:srgbClr val="FF0000"/>
                </a:solidFill>
                <a:effectLst/>
                <a:uLnTx/>
                <a:uFillTx/>
                <a:latin typeface="Calibri"/>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a:ea typeface="+mn-ea"/>
                <a:cs typeface="+mn-cs"/>
              </a:rPr>
              <a:t>màu</a:t>
            </a:r>
            <a:r>
              <a:rPr kumimoji="0" lang="en-US" sz="2400" b="1" i="0" u="none" strike="noStrike" kern="1200" cap="none" spc="0" normalizeH="0" baseline="0" noProof="0" dirty="0">
                <a:ln>
                  <a:noFill/>
                </a:ln>
                <a:solidFill>
                  <a:srgbClr val="FF0000"/>
                </a:solidFill>
                <a:effectLst/>
                <a:uLnTx/>
                <a:uFillTx/>
                <a:latin typeface="Calibri"/>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a:ea typeface="+mn-ea"/>
                <a:cs typeface="+mn-cs"/>
              </a:rPr>
              <a:t>xanh</a:t>
            </a:r>
            <a:r>
              <a:rPr kumimoji="0" lang="en-US" sz="2400" b="1" i="0" u="none" strike="noStrike" kern="1200" cap="none" spc="0" normalizeH="0" baseline="0" noProof="0" dirty="0">
                <a:ln>
                  <a:noFill/>
                </a:ln>
                <a:solidFill>
                  <a:srgbClr val="FF0000"/>
                </a:solidFill>
                <a:effectLst/>
                <a:uLnTx/>
                <a:uFillTx/>
                <a:latin typeface="Calibri"/>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a:ea typeface="+mn-ea"/>
                <a:cs typeface="+mn-cs"/>
              </a:rPr>
              <a:t>lá</a:t>
            </a:r>
            <a:r>
              <a:rPr kumimoji="0" lang="en-US" sz="2400" b="1" i="0" u="none" strike="noStrike" kern="1200" cap="none" spc="0" normalizeH="0" baseline="0" noProof="0" dirty="0">
                <a:ln>
                  <a:noFill/>
                </a:ln>
                <a:solidFill>
                  <a:srgbClr val="FF0000"/>
                </a:solidFill>
                <a:effectLst/>
                <a:uLnTx/>
                <a:uFillTx/>
                <a:latin typeface="Calibri"/>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a:ea typeface="+mn-ea"/>
                <a:cs typeface="+mn-cs"/>
              </a:rPr>
              <a:t>cây</a:t>
            </a:r>
            <a:r>
              <a:rPr kumimoji="0" lang="en-US" sz="2400" b="1" i="0" u="none" strike="noStrike" kern="1200" cap="none" spc="0" normalizeH="0" baseline="0" noProof="0" dirty="0">
                <a:ln>
                  <a:noFill/>
                </a:ln>
                <a:solidFill>
                  <a:srgbClr val="FF0000"/>
                </a:solidFill>
                <a:effectLst/>
                <a:uLnTx/>
                <a:uFillTx/>
                <a:latin typeface="Calibri"/>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a:ea typeface="+mn-ea"/>
                <a:cs typeface="+mn-cs"/>
              </a:rPr>
              <a:t>là</a:t>
            </a:r>
            <a:r>
              <a:rPr kumimoji="0" lang="en-US" sz="2400" b="1" i="0" u="none" strike="noStrike" kern="1200" cap="none" spc="0" normalizeH="0" baseline="0" noProof="0" dirty="0">
                <a:ln>
                  <a:noFill/>
                </a:ln>
                <a:solidFill>
                  <a:srgbClr val="FF0000"/>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rPr>
              <a:t>(4 + 7) x 2 = 22 (cm)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libri"/>
                <a:ea typeface="+mn-ea"/>
                <a:cs typeface="+mn-cs"/>
              </a:rPr>
              <a:t>Diện</a:t>
            </a:r>
            <a:r>
              <a:rPr kumimoji="0" lang="en-US" sz="2400" b="1" i="0" u="none" strike="noStrike" kern="1200" cap="none" spc="0" normalizeH="0" baseline="0" noProof="0" dirty="0">
                <a:ln>
                  <a:noFill/>
                </a:ln>
                <a:solidFill>
                  <a:srgbClr val="FF0000"/>
                </a:solidFill>
                <a:effectLst/>
                <a:uLnTx/>
                <a:uFillTx/>
                <a:latin typeface="Calibri"/>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a:ea typeface="+mn-ea"/>
                <a:cs typeface="+mn-cs"/>
              </a:rPr>
              <a:t>tích</a:t>
            </a:r>
            <a:r>
              <a:rPr kumimoji="0" lang="en-US" sz="2400" b="1" i="0" u="none" strike="noStrike" kern="1200" cap="none" spc="0" normalizeH="0" baseline="0" noProof="0" dirty="0">
                <a:ln>
                  <a:noFill/>
                </a:ln>
                <a:solidFill>
                  <a:srgbClr val="FF0000"/>
                </a:solidFill>
                <a:effectLst/>
                <a:uLnTx/>
                <a:uFillTx/>
                <a:latin typeface="Calibri"/>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a:ea typeface="+mn-ea"/>
                <a:cs typeface="+mn-cs"/>
              </a:rPr>
              <a:t>tờ</a:t>
            </a:r>
            <a:r>
              <a:rPr kumimoji="0" lang="en-US" sz="2400" b="1" i="0" u="none" strike="noStrike" kern="1200" cap="none" spc="0" normalizeH="0" baseline="0" noProof="0" dirty="0">
                <a:ln>
                  <a:noFill/>
                </a:ln>
                <a:solidFill>
                  <a:srgbClr val="FF0000"/>
                </a:solidFill>
                <a:effectLst/>
                <a:uLnTx/>
                <a:uFillTx/>
                <a:latin typeface="Calibri"/>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a:ea typeface="+mn-ea"/>
                <a:cs typeface="+mn-cs"/>
              </a:rPr>
              <a:t>giấy</a:t>
            </a:r>
            <a:r>
              <a:rPr kumimoji="0" lang="en-US" sz="2400" b="1" i="0" u="none" strike="noStrike" kern="1200" cap="none" spc="0" normalizeH="0" baseline="0" noProof="0" dirty="0">
                <a:ln>
                  <a:noFill/>
                </a:ln>
                <a:solidFill>
                  <a:srgbClr val="FF0000"/>
                </a:solidFill>
                <a:effectLst/>
                <a:uLnTx/>
                <a:uFillTx/>
                <a:latin typeface="Calibri"/>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a:ea typeface="+mn-ea"/>
                <a:cs typeface="+mn-cs"/>
              </a:rPr>
              <a:t>màu</a:t>
            </a:r>
            <a:r>
              <a:rPr kumimoji="0" lang="en-US" sz="2400" b="1" i="0" u="none" strike="noStrike" kern="1200" cap="none" spc="0" normalizeH="0" baseline="0" noProof="0" dirty="0">
                <a:ln>
                  <a:noFill/>
                </a:ln>
                <a:solidFill>
                  <a:srgbClr val="FF0000"/>
                </a:solidFill>
                <a:effectLst/>
                <a:uLnTx/>
                <a:uFillTx/>
                <a:latin typeface="Calibri"/>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a:ea typeface="+mn-ea"/>
                <a:cs typeface="+mn-cs"/>
              </a:rPr>
              <a:t>xanh</a:t>
            </a:r>
            <a:r>
              <a:rPr kumimoji="0" lang="en-US" sz="2400" b="1" i="0" u="none" strike="noStrike" kern="1200" cap="none" spc="0" normalizeH="0" baseline="0" noProof="0" dirty="0">
                <a:ln>
                  <a:noFill/>
                </a:ln>
                <a:solidFill>
                  <a:srgbClr val="FF0000"/>
                </a:solidFill>
                <a:effectLst/>
                <a:uLnTx/>
                <a:uFillTx/>
                <a:latin typeface="Calibri"/>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a:ea typeface="+mn-ea"/>
                <a:cs typeface="+mn-cs"/>
              </a:rPr>
              <a:t>lá</a:t>
            </a:r>
            <a:r>
              <a:rPr kumimoji="0" lang="en-US" sz="2400" b="1" i="0" u="none" strike="noStrike" kern="1200" cap="none" spc="0" normalizeH="0" baseline="0" noProof="0" dirty="0">
                <a:ln>
                  <a:noFill/>
                </a:ln>
                <a:solidFill>
                  <a:srgbClr val="FF0000"/>
                </a:solidFill>
                <a:effectLst/>
                <a:uLnTx/>
                <a:uFillTx/>
                <a:latin typeface="Calibri"/>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a:ea typeface="+mn-ea"/>
                <a:cs typeface="+mn-cs"/>
              </a:rPr>
              <a:t>cây</a:t>
            </a:r>
            <a:r>
              <a:rPr kumimoji="0" lang="en-US" sz="2400" b="1" i="0" u="none" strike="noStrike" kern="1200" cap="none" spc="0" normalizeH="0" baseline="0" noProof="0" dirty="0">
                <a:ln>
                  <a:noFill/>
                </a:ln>
                <a:solidFill>
                  <a:srgbClr val="FF0000"/>
                </a:solidFill>
                <a:effectLst/>
                <a:uLnTx/>
                <a:uFillTx/>
                <a:latin typeface="Calibri"/>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a:ea typeface="+mn-ea"/>
                <a:cs typeface="+mn-cs"/>
              </a:rPr>
              <a:t>là</a:t>
            </a:r>
            <a:r>
              <a:rPr kumimoji="0" lang="en-US" sz="2400" b="1" i="0" u="none" strike="noStrike" kern="1200" cap="none" spc="0" normalizeH="0" baseline="0" noProof="0" dirty="0">
                <a:ln>
                  <a:noFill/>
                </a:ln>
                <a:solidFill>
                  <a:srgbClr val="FF0000"/>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rPr>
              <a:t>4 x 7 = 28 (cm</a:t>
            </a:r>
            <a:r>
              <a:rPr kumimoji="0" lang="en-US" sz="2400" b="1" i="0" u="none" strike="noStrike" kern="1200" cap="none" spc="0" normalizeH="0" baseline="30000" noProof="0" dirty="0">
                <a:ln>
                  <a:noFill/>
                </a:ln>
                <a:solidFill>
                  <a:srgbClr val="FF0000"/>
                </a:solidFill>
                <a:effectLst/>
                <a:uLnTx/>
                <a:uFillTx/>
                <a:latin typeface="Calibri"/>
                <a:ea typeface="+mn-ea"/>
                <a:cs typeface="+mn-cs"/>
              </a:rPr>
              <a:t>2</a:t>
            </a:r>
            <a:r>
              <a:rPr kumimoji="0" lang="en-US" sz="2400" b="1" i="0" u="none" strike="noStrike" kern="1200" cap="none" spc="0" normalizeH="0" baseline="0" noProof="0" dirty="0">
                <a:ln>
                  <a:noFill/>
                </a:ln>
                <a:solidFill>
                  <a:srgbClr val="FF0000"/>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rPr>
              <a:t>Chu vi </a:t>
            </a:r>
            <a:r>
              <a:rPr kumimoji="0" lang="en-US" sz="2400" b="1" i="0" u="none" strike="noStrike" kern="1200" cap="none" spc="0" normalizeH="0" baseline="0" noProof="0" dirty="0" err="1">
                <a:ln>
                  <a:noFill/>
                </a:ln>
                <a:solidFill>
                  <a:srgbClr val="FF0000"/>
                </a:solidFill>
                <a:effectLst/>
                <a:uLnTx/>
                <a:uFillTx/>
                <a:latin typeface="Calibri"/>
                <a:ea typeface="+mn-ea"/>
                <a:cs typeface="+mn-cs"/>
              </a:rPr>
              <a:t>tờ</a:t>
            </a:r>
            <a:r>
              <a:rPr kumimoji="0" lang="en-US" sz="2400" b="1" i="0" u="none" strike="noStrike" kern="1200" cap="none" spc="0" normalizeH="0" baseline="0" noProof="0" dirty="0">
                <a:ln>
                  <a:noFill/>
                </a:ln>
                <a:solidFill>
                  <a:srgbClr val="FF0000"/>
                </a:solidFill>
                <a:effectLst/>
                <a:uLnTx/>
                <a:uFillTx/>
                <a:latin typeface="Calibri"/>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a:ea typeface="+mn-ea"/>
                <a:cs typeface="+mn-cs"/>
              </a:rPr>
              <a:t>giấy</a:t>
            </a:r>
            <a:r>
              <a:rPr kumimoji="0" lang="en-US" sz="2400" b="1" i="0" u="none" strike="noStrike" kern="1200" cap="none" spc="0" normalizeH="0" baseline="0" noProof="0" dirty="0">
                <a:ln>
                  <a:noFill/>
                </a:ln>
                <a:solidFill>
                  <a:srgbClr val="FF0000"/>
                </a:solidFill>
                <a:effectLst/>
                <a:uLnTx/>
                <a:uFillTx/>
                <a:latin typeface="Calibri"/>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a:ea typeface="+mn-ea"/>
                <a:cs typeface="+mn-cs"/>
              </a:rPr>
              <a:t>màu</a:t>
            </a:r>
            <a:r>
              <a:rPr kumimoji="0" lang="en-US" sz="2400" b="1" i="0" u="none" strike="noStrike" kern="1200" cap="none" spc="0" normalizeH="0" baseline="0" noProof="0" dirty="0">
                <a:ln>
                  <a:noFill/>
                </a:ln>
                <a:solidFill>
                  <a:srgbClr val="FF0000"/>
                </a:solidFill>
                <a:effectLst/>
                <a:uLnTx/>
                <a:uFillTx/>
                <a:latin typeface="Calibri"/>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a:ea typeface="+mn-ea"/>
                <a:cs typeface="+mn-cs"/>
              </a:rPr>
              <a:t>vàng</a:t>
            </a:r>
            <a:r>
              <a:rPr kumimoji="0" lang="en-US" sz="2400" b="1" i="0" u="none" strike="noStrike" kern="1200" cap="none" spc="0" normalizeH="0" baseline="0" noProof="0" dirty="0">
                <a:ln>
                  <a:noFill/>
                </a:ln>
                <a:solidFill>
                  <a:srgbClr val="FF0000"/>
                </a:solidFill>
                <a:effectLst/>
                <a:uLnTx/>
                <a:uFillTx/>
                <a:latin typeface="Calibri"/>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a:ea typeface="+mn-ea"/>
                <a:cs typeface="+mn-cs"/>
              </a:rPr>
              <a:t>là</a:t>
            </a:r>
            <a:r>
              <a:rPr kumimoji="0" lang="en-US" sz="2400" b="1" i="0" u="none" strike="noStrike" kern="1200" cap="none" spc="0" normalizeH="0" baseline="0" noProof="0" dirty="0">
                <a:ln>
                  <a:noFill/>
                </a:ln>
                <a:solidFill>
                  <a:srgbClr val="FF0000"/>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Calibri"/>
                <a:ea typeface="+mn-ea"/>
                <a:cs typeface="+mn-cs"/>
              </a:rPr>
              <a:t> 5 x 4 </a:t>
            </a:r>
            <a:r>
              <a:rPr kumimoji="0" lang="en-US" sz="2400" b="1" i="0" u="none" strike="noStrike" kern="1200" cap="none" spc="0" normalizeH="0" baseline="0" noProof="0" dirty="0">
                <a:ln>
                  <a:noFill/>
                </a:ln>
                <a:solidFill>
                  <a:srgbClr val="FF0000"/>
                </a:solidFill>
                <a:effectLst/>
                <a:uLnTx/>
                <a:uFillTx/>
                <a:latin typeface="Calibri"/>
                <a:ea typeface="+mn-ea"/>
                <a:cs typeface="+mn-cs"/>
              </a:rPr>
              <a:t>= 20 (cm)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libri"/>
                <a:ea typeface="+mn-ea"/>
                <a:cs typeface="+mn-cs"/>
              </a:rPr>
              <a:t>Diện</a:t>
            </a:r>
            <a:r>
              <a:rPr kumimoji="0" lang="en-US" sz="2400" b="1" i="0" u="none" strike="noStrike" kern="1200" cap="none" spc="0" normalizeH="0" baseline="0" noProof="0" dirty="0">
                <a:ln>
                  <a:noFill/>
                </a:ln>
                <a:solidFill>
                  <a:srgbClr val="FF0000"/>
                </a:solidFill>
                <a:effectLst/>
                <a:uLnTx/>
                <a:uFillTx/>
                <a:latin typeface="Calibri"/>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a:ea typeface="+mn-ea"/>
                <a:cs typeface="+mn-cs"/>
              </a:rPr>
              <a:t>tích</a:t>
            </a:r>
            <a:r>
              <a:rPr kumimoji="0" lang="en-US" sz="2400" b="1" i="0" u="none" strike="noStrike" kern="1200" cap="none" spc="0" normalizeH="0" baseline="0" noProof="0" dirty="0">
                <a:ln>
                  <a:noFill/>
                </a:ln>
                <a:solidFill>
                  <a:srgbClr val="FF0000"/>
                </a:solidFill>
                <a:effectLst/>
                <a:uLnTx/>
                <a:uFillTx/>
                <a:latin typeface="Calibri"/>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a:ea typeface="+mn-ea"/>
                <a:cs typeface="+mn-cs"/>
              </a:rPr>
              <a:t>tờ</a:t>
            </a:r>
            <a:r>
              <a:rPr kumimoji="0" lang="en-US" sz="2400" b="1" i="0" u="none" strike="noStrike" kern="1200" cap="none" spc="0" normalizeH="0" baseline="0" noProof="0" dirty="0">
                <a:ln>
                  <a:noFill/>
                </a:ln>
                <a:solidFill>
                  <a:srgbClr val="FF0000"/>
                </a:solidFill>
                <a:effectLst/>
                <a:uLnTx/>
                <a:uFillTx/>
                <a:latin typeface="Calibri"/>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a:ea typeface="+mn-ea"/>
                <a:cs typeface="+mn-cs"/>
              </a:rPr>
              <a:t>giấy</a:t>
            </a:r>
            <a:r>
              <a:rPr kumimoji="0" lang="en-US" sz="2400" b="1" i="0" u="none" strike="noStrike" kern="1200" cap="none" spc="0" normalizeH="0" baseline="0" noProof="0" dirty="0">
                <a:ln>
                  <a:noFill/>
                </a:ln>
                <a:solidFill>
                  <a:srgbClr val="FF0000"/>
                </a:solidFill>
                <a:effectLst/>
                <a:uLnTx/>
                <a:uFillTx/>
                <a:latin typeface="Calibri"/>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a:ea typeface="+mn-ea"/>
                <a:cs typeface="+mn-cs"/>
              </a:rPr>
              <a:t>màu</a:t>
            </a:r>
            <a:r>
              <a:rPr kumimoji="0" lang="en-US" sz="2400" b="1" i="0" u="none" strike="noStrike" kern="1200" cap="none" spc="0" normalizeH="0" baseline="0" noProof="0" dirty="0">
                <a:ln>
                  <a:noFill/>
                </a:ln>
                <a:solidFill>
                  <a:srgbClr val="FF0000"/>
                </a:solidFill>
                <a:effectLst/>
                <a:uLnTx/>
                <a:uFillTx/>
                <a:latin typeface="Calibri"/>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a:ea typeface="+mn-ea"/>
                <a:cs typeface="+mn-cs"/>
              </a:rPr>
              <a:t>vàng</a:t>
            </a:r>
            <a:r>
              <a:rPr kumimoji="0" lang="en-US" sz="2400" b="1" i="0" u="none" strike="noStrike" kern="1200" cap="none" spc="0" normalizeH="0" baseline="0" noProof="0" dirty="0">
                <a:ln>
                  <a:noFill/>
                </a:ln>
                <a:solidFill>
                  <a:srgbClr val="FF0000"/>
                </a:solidFill>
                <a:effectLst/>
                <a:uLnTx/>
                <a:uFillTx/>
                <a:latin typeface="Calibri"/>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a:ea typeface="+mn-ea"/>
                <a:cs typeface="+mn-cs"/>
              </a:rPr>
              <a:t>là</a:t>
            </a:r>
            <a:r>
              <a:rPr kumimoji="0" lang="en-US" sz="2400" b="1" i="0" u="none" strike="noStrike" kern="1200" cap="none" spc="0" normalizeH="0" baseline="0" noProof="0" dirty="0">
                <a:ln>
                  <a:noFill/>
                </a:ln>
                <a:solidFill>
                  <a:srgbClr val="FF0000"/>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rPr>
              <a:t>5 x 5 = 25 (cm</a:t>
            </a:r>
            <a:r>
              <a:rPr kumimoji="0" lang="en-US" sz="2400" b="1" i="0" u="none" strike="noStrike" kern="1200" cap="none" spc="0" normalizeH="0" baseline="30000" noProof="0" dirty="0">
                <a:ln>
                  <a:noFill/>
                </a:ln>
                <a:solidFill>
                  <a:srgbClr val="FF0000"/>
                </a:solidFill>
                <a:effectLst/>
                <a:uLnTx/>
                <a:uFillTx/>
                <a:latin typeface="Calibri"/>
                <a:ea typeface="+mn-ea"/>
                <a:cs typeface="+mn-cs"/>
              </a:rPr>
              <a:t>2</a:t>
            </a:r>
            <a:r>
              <a:rPr kumimoji="0" lang="en-US" sz="2400" b="1" i="0" u="none" strike="noStrike" kern="1200" cap="none" spc="0" normalizeH="0" baseline="0" noProof="0" dirty="0">
                <a:ln>
                  <a:noFill/>
                </a:ln>
                <a:solidFill>
                  <a:srgbClr val="FF0000"/>
                </a:solidFill>
                <a:effectLst/>
                <a:uLnTx/>
                <a:uFillTx/>
                <a:latin typeface="Calibri"/>
                <a:ea typeface="+mn-ea"/>
                <a:cs typeface="+mn-cs"/>
              </a:rPr>
              <a:t>)</a:t>
            </a:r>
          </a:p>
        </p:txBody>
      </p:sp>
    </p:spTree>
    <p:extLst>
      <p:ext uri="{BB962C8B-B14F-4D97-AF65-F5344CB8AC3E}">
        <p14:creationId xmlns:p14="http://schemas.microsoft.com/office/powerpoint/2010/main" val="132357426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down)">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wipe(down)">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wipe(down)">
                                      <p:cBhvr>
                                        <p:cTn id="22" dur="5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wipe(down)">
                                      <p:cBhvr>
                                        <p:cTn id="27" dur="500"/>
                                        <p:tgtEl>
                                          <p:spTgt spid="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5">
                                            <p:txEl>
                                              <p:pRg st="4" end="4"/>
                                            </p:txEl>
                                          </p:spTgt>
                                        </p:tgtEl>
                                        <p:attrNameLst>
                                          <p:attrName>style.visibility</p:attrName>
                                        </p:attrNameLst>
                                      </p:cBhvr>
                                      <p:to>
                                        <p:strVal val="visible"/>
                                      </p:to>
                                    </p:set>
                                    <p:animEffect transition="in" filter="wipe(down)">
                                      <p:cBhvr>
                                        <p:cTn id="32" dur="500"/>
                                        <p:tgtEl>
                                          <p:spTgt spid="1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xEl>
                                              <p:pRg st="5" end="5"/>
                                            </p:txEl>
                                          </p:spTgt>
                                        </p:tgtEl>
                                        <p:attrNameLst>
                                          <p:attrName>style.visibility</p:attrName>
                                        </p:attrNameLst>
                                      </p:cBhvr>
                                      <p:to>
                                        <p:strVal val="visible"/>
                                      </p:to>
                                    </p:set>
                                    <p:animEffect transition="in" filter="wipe(down)">
                                      <p:cBhvr>
                                        <p:cTn id="37" dur="500"/>
                                        <p:tgtEl>
                                          <p:spTgt spid="1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xEl>
                                              <p:pRg st="6" end="6"/>
                                            </p:txEl>
                                          </p:spTgt>
                                        </p:tgtEl>
                                        <p:attrNameLst>
                                          <p:attrName>style.visibility</p:attrName>
                                        </p:attrNameLst>
                                      </p:cBhvr>
                                      <p:to>
                                        <p:strVal val="visible"/>
                                      </p:to>
                                    </p:set>
                                    <p:animEffect transition="in" filter="wipe(down)">
                                      <p:cBhvr>
                                        <p:cTn id="42" dur="500"/>
                                        <p:tgtEl>
                                          <p:spTgt spid="1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5">
                                            <p:txEl>
                                              <p:pRg st="7" end="7"/>
                                            </p:txEl>
                                          </p:spTgt>
                                        </p:tgtEl>
                                        <p:attrNameLst>
                                          <p:attrName>style.visibility</p:attrName>
                                        </p:attrNameLst>
                                      </p:cBhvr>
                                      <p:to>
                                        <p:strVal val="visible"/>
                                      </p:to>
                                    </p:set>
                                    <p:animEffect transition="in" filter="wipe(down)">
                                      <p:cBhvr>
                                        <p:cTn id="47" dur="500"/>
                                        <p:tgtEl>
                                          <p:spTgt spid="1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5">
                                            <p:txEl>
                                              <p:pRg st="8" end="8"/>
                                            </p:txEl>
                                          </p:spTgt>
                                        </p:tgtEl>
                                        <p:attrNameLst>
                                          <p:attrName>style.visibility</p:attrName>
                                        </p:attrNameLst>
                                      </p:cBhvr>
                                      <p:to>
                                        <p:strVal val="visible"/>
                                      </p:to>
                                    </p:set>
                                    <p:animEffect transition="in" filter="wipe(down)">
                                      <p:cBhvr>
                                        <p:cTn id="52" dur="500"/>
                                        <p:tgtEl>
                                          <p:spTgt spid="15">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5">
                                            <p:txEl>
                                              <p:pRg st="9" end="9"/>
                                            </p:txEl>
                                          </p:spTgt>
                                        </p:tgtEl>
                                        <p:attrNameLst>
                                          <p:attrName>style.visibility</p:attrName>
                                        </p:attrNameLst>
                                      </p:cBhvr>
                                      <p:to>
                                        <p:strVal val="visible"/>
                                      </p:to>
                                    </p:set>
                                    <p:animEffect transition="in" filter="wipe(down)">
                                      <p:cBhvr>
                                        <p:cTn id="57" dur="500"/>
                                        <p:tgtEl>
                                          <p:spTgt spid="15">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5">
                                            <p:txEl>
                                              <p:pRg st="10" end="10"/>
                                            </p:txEl>
                                          </p:spTgt>
                                        </p:tgtEl>
                                        <p:attrNameLst>
                                          <p:attrName>style.visibility</p:attrName>
                                        </p:attrNameLst>
                                      </p:cBhvr>
                                      <p:to>
                                        <p:strVal val="visible"/>
                                      </p:to>
                                    </p:set>
                                    <p:animEffect transition="in" filter="wipe(down)">
                                      <p:cBhvr>
                                        <p:cTn id="62" dur="500"/>
                                        <p:tgtEl>
                                          <p:spTgt spid="15">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15">
                                            <p:txEl>
                                              <p:pRg st="11" end="11"/>
                                            </p:txEl>
                                          </p:spTgt>
                                        </p:tgtEl>
                                        <p:attrNameLst>
                                          <p:attrName>style.visibility</p:attrName>
                                        </p:attrNameLst>
                                      </p:cBhvr>
                                      <p:to>
                                        <p:strVal val="visible"/>
                                      </p:to>
                                    </p:set>
                                    <p:animEffect transition="in" filter="wipe(down)">
                                      <p:cBhvr>
                                        <p:cTn id="67" dur="500"/>
                                        <p:tgtEl>
                                          <p:spTgt spid="15">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15">
                                            <p:txEl>
                                              <p:pRg st="12" end="12"/>
                                            </p:txEl>
                                          </p:spTgt>
                                        </p:tgtEl>
                                        <p:attrNameLst>
                                          <p:attrName>style.visibility</p:attrName>
                                        </p:attrNameLst>
                                      </p:cBhvr>
                                      <p:to>
                                        <p:strVal val="visible"/>
                                      </p:to>
                                    </p:set>
                                    <p:animEffect transition="in" filter="wipe(down)">
                                      <p:cBhvr>
                                        <p:cTn id="72" dur="500"/>
                                        <p:tgtEl>
                                          <p:spTgt spid="1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 name="Group 17"/>
          <p:cNvGrpSpPr/>
          <p:nvPr/>
        </p:nvGrpSpPr>
        <p:grpSpPr>
          <a:xfrm>
            <a:off x="-128614" y="0"/>
            <a:ext cx="12512843" cy="6858001"/>
            <a:chOff x="-128614" y="0"/>
            <a:chExt cx="12512843" cy="6858001"/>
          </a:xfrm>
        </p:grpSpPr>
        <p:pic>
          <p:nvPicPr>
            <p:cNvPr id="21" name="Picture 20">
              <a:extLst>
                <a:ext uri="{FF2B5EF4-FFF2-40B4-BE49-F238E27FC236}">
                  <a16:creationId xmlns:a16="http://schemas.microsoft.com/office/drawing/2014/main" id="{89787B99-D1AD-481E-9F8B-8311FC9FBFAE}"/>
                </a:ext>
              </a:extLst>
            </p:cNvPr>
            <p:cNvPicPr>
              <a:picLocks noChangeAspect="1"/>
            </p:cNvPicPr>
            <p:nvPr/>
          </p:nvPicPr>
          <p:blipFill rotWithShape="1">
            <a:blip r:embed="rId3">
              <a:extLst>
                <a:ext uri="{28A0092B-C50C-407E-A947-70E740481C1C}">
                  <a14:useLocalDpi xmlns:a14="http://schemas.microsoft.com/office/drawing/2010/main" val="0"/>
                </a:ext>
              </a:extLst>
            </a:blip>
            <a:srcRect l="32833"/>
            <a:stretch/>
          </p:blipFill>
          <p:spPr>
            <a:xfrm>
              <a:off x="0" y="0"/>
              <a:ext cx="12192000" cy="6858001"/>
            </a:xfrm>
            <a:prstGeom prst="rect">
              <a:avLst/>
            </a:prstGeom>
          </p:spPr>
        </p:pic>
        <p:pic>
          <p:nvPicPr>
            <p:cNvPr id="22" name="Picture 21">
              <a:extLst>
                <a:ext uri="{FF2B5EF4-FFF2-40B4-BE49-F238E27FC236}">
                  <a16:creationId xmlns:a16="http://schemas.microsoft.com/office/drawing/2014/main" id="{89787B99-D1AD-481E-9F8B-8311FC9FBFA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78889" l="39375" r="93125"/>
                      </a14:imgEffect>
                    </a14:imgLayer>
                  </a14:imgProps>
                </a:ext>
                <a:ext uri="{28A0092B-C50C-407E-A947-70E740481C1C}">
                  <a14:useLocalDpi xmlns:a14="http://schemas.microsoft.com/office/drawing/2010/main" val="0"/>
                </a:ext>
              </a:extLst>
            </a:blip>
            <a:srcRect l="38900" r="6070" b="44166"/>
            <a:stretch/>
          </p:blipFill>
          <p:spPr>
            <a:xfrm>
              <a:off x="-128614" y="1641749"/>
              <a:ext cx="12512843" cy="4796589"/>
            </a:xfrm>
            <a:prstGeom prst="rect">
              <a:avLst/>
            </a:prstGeom>
          </p:spPr>
        </p:pic>
      </p:grpSp>
      <p:grpSp>
        <p:nvGrpSpPr>
          <p:cNvPr id="13" name="Group 12"/>
          <p:cNvGrpSpPr/>
          <p:nvPr/>
        </p:nvGrpSpPr>
        <p:grpSpPr>
          <a:xfrm>
            <a:off x="483885" y="429857"/>
            <a:ext cx="543619" cy="614402"/>
            <a:chOff x="0" y="-15601"/>
            <a:chExt cx="252000" cy="300873"/>
          </a:xfrm>
        </p:grpSpPr>
        <p:sp>
          <p:nvSpPr>
            <p:cNvPr id="14" name="Oval 13"/>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 Box 2"/>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a:ea typeface="Calibri" panose="020F0502020204030204" pitchFamily="34" charset="0"/>
                  <a:cs typeface="Times New Roman" panose="02020603050405020304" pitchFamily="18" charset="0"/>
                </a:rPr>
                <a:t>3</a:t>
              </a:r>
              <a:endParaRPr kumimoji="0" lang="en-US"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grpSp>
      <p:sp>
        <p:nvSpPr>
          <p:cNvPr id="44" name="Rectangle: Folded Corner 1">
            <a:extLst>
              <a:ext uri="{FF2B5EF4-FFF2-40B4-BE49-F238E27FC236}">
                <a16:creationId xmlns:a16="http://schemas.microsoft.com/office/drawing/2014/main" id="{87EE6279-D6A6-4525-BB9D-FE96343F90CC}"/>
              </a:ext>
            </a:extLst>
          </p:cNvPr>
          <p:cNvSpPr/>
          <p:nvPr/>
        </p:nvSpPr>
        <p:spPr>
          <a:xfrm>
            <a:off x="208791" y="1685926"/>
            <a:ext cx="11692363" cy="4962524"/>
          </a:xfrm>
          <a:prstGeom prst="foldedCorner">
            <a:avLst>
              <a:gd name="adj" fmla="val 18760"/>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Baloo 2" pitchFamily="2" charset="0"/>
            </a:endParaRPr>
          </a:p>
        </p:txBody>
      </p:sp>
      <p:pic>
        <p:nvPicPr>
          <p:cNvPr id="12" name="Picture 11">
            <a:extLst>
              <a:ext uri="{FF2B5EF4-FFF2-40B4-BE49-F238E27FC236}">
                <a16:creationId xmlns:a16="http://schemas.microsoft.com/office/drawing/2014/main" id="{5FF26D9E-EAFB-4F04-9A06-BA9BF704452D}"/>
              </a:ext>
            </a:extLst>
          </p:cNvPr>
          <p:cNvPicPr>
            <a:picLocks noChangeAspect="1"/>
          </p:cNvPicPr>
          <p:nvPr/>
        </p:nvPicPr>
        <p:blipFill>
          <a:blip r:embed="rId6"/>
          <a:stretch>
            <a:fillRect/>
          </a:stretch>
        </p:blipFill>
        <p:spPr>
          <a:xfrm>
            <a:off x="7183955" y="2533650"/>
            <a:ext cx="4598469" cy="2400300"/>
          </a:xfrm>
          <a:prstGeom prst="rect">
            <a:avLst/>
          </a:prstGeom>
        </p:spPr>
      </p:pic>
      <p:sp>
        <p:nvSpPr>
          <p:cNvPr id="15" name="TextBox 14">
            <a:extLst>
              <a:ext uri="{FF2B5EF4-FFF2-40B4-BE49-F238E27FC236}">
                <a16:creationId xmlns:a16="http://schemas.microsoft.com/office/drawing/2014/main" id="{71DAE7B6-06B2-4262-A1BB-8399F5C7077F}"/>
              </a:ext>
            </a:extLst>
          </p:cNvPr>
          <p:cNvSpPr txBox="1"/>
          <p:nvPr/>
        </p:nvSpPr>
        <p:spPr>
          <a:xfrm>
            <a:off x="761999" y="2905125"/>
            <a:ext cx="6315075"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Calibri"/>
                <a:ea typeface="+mn-ea"/>
                <a:cs typeface="+mn-cs"/>
              </a:rPr>
              <a:t>Theo đề bài ta có:</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Calibri"/>
                <a:ea typeface="+mn-ea"/>
                <a:cs typeface="+mn-cs"/>
              </a:rPr>
              <a:t>- Tờ giấy màu của Nam có chu vi bằng tờ giấy màu của Việt nhưng có diện tích bé hơn nên tờ giấy màu xanh dương là của Nam.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Calibri"/>
                <a:ea typeface="+mn-ea"/>
                <a:cs typeface="+mn-cs"/>
              </a:rPr>
              <a:t>- Tờ giấy màu vàng là của Việt.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Calibri"/>
                <a:ea typeface="+mn-ea"/>
                <a:cs typeface="+mn-cs"/>
              </a:rPr>
              <a:t>- Tờ giấy màu xanh lá là của Mai.</a:t>
            </a:r>
          </a:p>
        </p:txBody>
      </p:sp>
    </p:spTree>
    <p:extLst>
      <p:ext uri="{BB962C8B-B14F-4D97-AF65-F5344CB8AC3E}">
        <p14:creationId xmlns:p14="http://schemas.microsoft.com/office/powerpoint/2010/main" val="284096734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down)">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down)">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wipe(down)">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wipe(down)">
                                      <p:cBhvr>
                                        <p:cTn id="22"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470</Words>
  <Application>Microsoft Office PowerPoint</Application>
  <PresentationFormat>Widescreen</PresentationFormat>
  <Paragraphs>53</Paragraphs>
  <Slides>6</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Calibri</vt:lpstr>
      <vt:lpstr>HP001 4 hàng</vt:lpstr>
      <vt:lpstr>Times New Roman</vt:lpstr>
      <vt:lpstr>3_Office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cp:lastModifiedBy>
  <cp:revision>1</cp:revision>
  <dcterms:created xsi:type="dcterms:W3CDTF">2026-04-11T10:29:03Z</dcterms:created>
  <dcterms:modified xsi:type="dcterms:W3CDTF">2026-04-11T10:30:49Z</dcterms:modified>
</cp:coreProperties>
</file>