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7" r:id="rId3"/>
    <p:sldId id="2007577519" r:id="rId4"/>
    <p:sldId id="2007577521" r:id="rId5"/>
    <p:sldId id="324" r:id="rId6"/>
    <p:sldId id="2007577523" r:id="rId7"/>
    <p:sldId id="200757752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660"/>
  </p:normalViewPr>
  <p:slideViewPr>
    <p:cSldViewPr snapToGrid="0">
      <p:cViewPr varScale="1">
        <p:scale>
          <a:sx n="73" d="100"/>
          <a:sy n="73" d="100"/>
        </p:scale>
        <p:origin x="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F5443-B48D-4933-B774-AD4CF96F63F9}"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4D740-2143-4A87-B735-3663D4585940}" type="slidenum">
              <a:rPr lang="en-US" smtClean="0"/>
              <a:t>‹#›</a:t>
            </a:fld>
            <a:endParaRPr lang="en-US"/>
          </a:p>
        </p:txBody>
      </p:sp>
    </p:spTree>
    <p:extLst>
      <p:ext uri="{BB962C8B-B14F-4D97-AF65-F5344CB8AC3E}">
        <p14:creationId xmlns:p14="http://schemas.microsoft.com/office/powerpoint/2010/main" val="82792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1C47-220D-4C14-8F3D-E349276CB1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96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1C47-220D-4C14-8F3D-E349276CB1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77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4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46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4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97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62211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10985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49160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507720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43972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67624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06675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96406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345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902439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787288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p:txBody>
          <a:bodyPr/>
          <a:lstStyle/>
          <a:p>
            <a:fld id="{659B6798-5A7D-4ABA-B6F6-C3AF8A02BD1E}" type="datetimeFigureOut">
              <a:rPr lang="en-US" smtClean="0"/>
              <a:t>11/4/2026</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5149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9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10"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4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9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32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86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8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37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41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815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87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716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11/4/2026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716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716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45654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BE101-B26F-42E2-9481-DFE214EAE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4B75BE-81F2-4EB6-A667-2E570981C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20FA9-FF25-411D-B254-118970789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6798-5A7D-4ABA-B6F6-C3AF8A02BD1E}" type="datetimeFigureOut">
              <a:rPr lang="en-US" smtClean="0"/>
              <a:t>11/4/2026</a:t>
            </a:fld>
            <a:endParaRPr lang="en-US"/>
          </a:p>
        </p:txBody>
      </p:sp>
      <p:sp>
        <p:nvSpPr>
          <p:cNvPr id="5" name="Footer Placeholder 4">
            <a:extLst>
              <a:ext uri="{FF2B5EF4-FFF2-40B4-BE49-F238E27FC236}">
                <a16:creationId xmlns:a16="http://schemas.microsoft.com/office/drawing/2014/main" id="{5F6B51C5-5425-46A5-871A-8B3D08F8E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15D16-F721-41A3-8D08-B7D58814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68603-A089-495A-9906-6438AAA356A7}" type="slidenum">
              <a:rPr lang="en-US" smtClean="0"/>
              <a:t>‹#›</a:t>
            </a:fld>
            <a:endParaRPr lang="en-US"/>
          </a:p>
        </p:txBody>
      </p:sp>
    </p:spTree>
    <p:extLst>
      <p:ext uri="{BB962C8B-B14F-4D97-AF65-F5344CB8AC3E}">
        <p14:creationId xmlns:p14="http://schemas.microsoft.com/office/powerpoint/2010/main" val="1962559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0841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0166" y="686143"/>
            <a:ext cx="11380763" cy="3161875"/>
          </a:xfrm>
          <a:prstGeom prst="rect">
            <a:avLst/>
          </a:prstGeom>
        </p:spPr>
        <p:txBody>
          <a:bodyPr wrap="square" lIns="91426" tIns="45712" rIns="91426" bIns="45712">
            <a:spAutoFit/>
            <a:scene3d>
              <a:camera prst="perspectiveFront"/>
              <a:lightRig rig="threePt" dir="t"/>
            </a:scene3d>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9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2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 </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Tự nhiên và xã hội</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22:</a:t>
            </a: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Cơ quan thàn kinh ( tiết 1)</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Giáo</a:t>
            </a:r>
            <a:r>
              <a:rPr kumimoji="0" lang="en-US" sz="4000" b="1" i="0" u="none" strike="noStrike" kern="10" cap="none" spc="0" normalizeH="0" baseline="0" noProof="0" dirty="0">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4A84FB-85B6-F41E-865C-3EA76D9AB646}"/>
              </a:ext>
            </a:extLst>
          </p:cNvPr>
          <p:cNvPicPr>
            <a:picLocks noChangeAspect="1"/>
          </p:cNvPicPr>
          <p:nvPr/>
        </p:nvPicPr>
        <p:blipFill>
          <a:blip r:embed="rId3">
            <a:extLst>
              <a:ext uri="{28A0092B-C50C-407E-A947-70E740481C1C}">
                <a14:useLocalDpi xmlns:a14="http://schemas.microsoft.com/office/drawing/2010/main" val="0"/>
              </a:ext>
            </a:extLst>
          </a:blip>
          <a:srcRect t="1654" b="1654"/>
          <a:stretch/>
        </p:blipFill>
        <p:spPr>
          <a:xfrm>
            <a:off x="0" y="0"/>
            <a:ext cx="12192000" cy="6858000"/>
          </a:xfrm>
          <a:prstGeom prst="rect">
            <a:avLst/>
          </a:prstGeom>
        </p:spPr>
      </p:pic>
      <p:sp>
        <p:nvSpPr>
          <p:cNvPr id="4" name="Hình chữ nhật: Góc Tròn 277">
            <a:extLst>
              <a:ext uri="{FF2B5EF4-FFF2-40B4-BE49-F238E27FC236}">
                <a16:creationId xmlns:a16="http://schemas.microsoft.com/office/drawing/2014/main" id="{BB7D140A-42B8-F397-7C1E-ACEEEFD8C637}"/>
              </a:ext>
            </a:extLst>
          </p:cNvPr>
          <p:cNvSpPr/>
          <p:nvPr/>
        </p:nvSpPr>
        <p:spPr>
          <a:xfrm>
            <a:off x="211957" y="259852"/>
            <a:ext cx="11754842" cy="6338296"/>
          </a:xfrm>
          <a:prstGeom prst="roundRect">
            <a:avLst>
              <a:gd name="adj" fmla="val 6568"/>
            </a:avLst>
          </a:prstGeom>
          <a:solidFill>
            <a:schemeClr val="bg1"/>
          </a:solid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4C8B5BC6-538A-B8A7-0CDA-268831C9B630}"/>
              </a:ext>
            </a:extLst>
          </p:cNvPr>
          <p:cNvGrpSpPr/>
          <p:nvPr/>
        </p:nvGrpSpPr>
        <p:grpSpPr>
          <a:xfrm>
            <a:off x="242962" y="-327991"/>
            <a:ext cx="5710577" cy="3555788"/>
            <a:chOff x="240712" y="-98974"/>
            <a:chExt cx="4643444" cy="2603218"/>
          </a:xfrm>
        </p:grpSpPr>
        <p:pic>
          <p:nvPicPr>
            <p:cNvPr id="37" name="Picture 36">
              <a:extLst>
                <a:ext uri="{FF2B5EF4-FFF2-40B4-BE49-F238E27FC236}">
                  <a16:creationId xmlns:a16="http://schemas.microsoft.com/office/drawing/2014/main" id="{F5CA2447-3F0D-977E-896F-788FEE0699DF}"/>
                </a:ext>
              </a:extLst>
            </p:cNvPr>
            <p:cNvPicPr>
              <a:picLocks noChangeAspect="1"/>
            </p:cNvPicPr>
            <p:nvPr/>
          </p:nvPicPr>
          <p:blipFill>
            <a:blip r:embed="rId4"/>
            <a:stretch>
              <a:fillRect/>
            </a:stretch>
          </p:blipFill>
          <p:spPr>
            <a:xfrm>
              <a:off x="240712" y="-98974"/>
              <a:ext cx="4643444" cy="2603218"/>
            </a:xfrm>
            <a:prstGeom prst="rect">
              <a:avLst/>
            </a:prstGeom>
          </p:spPr>
        </p:pic>
        <p:sp>
          <p:nvSpPr>
            <p:cNvPr id="39" name="TextBox 38">
              <a:extLst>
                <a:ext uri="{FF2B5EF4-FFF2-40B4-BE49-F238E27FC236}">
                  <a16:creationId xmlns:a16="http://schemas.microsoft.com/office/drawing/2014/main" id="{03F38590-AE29-1FE7-6E27-7E4AE049B2C2}"/>
                </a:ext>
              </a:extLst>
            </p:cNvPr>
            <p:cNvSpPr txBox="1"/>
            <p:nvPr/>
          </p:nvSpPr>
          <p:spPr>
            <a:xfrm>
              <a:off x="390670" y="782483"/>
              <a:ext cx="4108810" cy="6534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Chỉ và nói tên các bộ phận của cơ quan thần kinh trên hình </a:t>
              </a:r>
            </a:p>
          </p:txBody>
        </p:sp>
        <p:sp>
          <p:nvSpPr>
            <p:cNvPr id="45" name="TextBox 44">
              <a:extLst>
                <a:ext uri="{FF2B5EF4-FFF2-40B4-BE49-F238E27FC236}">
                  <a16:creationId xmlns:a16="http://schemas.microsoft.com/office/drawing/2014/main" id="{A10FE967-727F-ED15-2878-8934B679247F}"/>
                </a:ext>
              </a:extLst>
            </p:cNvPr>
            <p:cNvSpPr txBox="1"/>
            <p:nvPr/>
          </p:nvSpPr>
          <p:spPr>
            <a:xfrm>
              <a:off x="471487" y="1477711"/>
              <a:ext cx="4012398" cy="9463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Não</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tuỷ</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sống</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nằm</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đâu</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cơ</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thể</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Hãy</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xác</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định</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vị</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trí</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chúng</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trên</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cơ</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thể</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em</a:t>
              </a:r>
              <a:r>
                <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vi-VN"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43" name="Freeform 2" descr="Upscale Image">
            <a:extLst>
              <a:ext uri="{FF2B5EF4-FFF2-40B4-BE49-F238E27FC236}">
                <a16:creationId xmlns:a16="http://schemas.microsoft.com/office/drawing/2014/main" id="{09D8C401-9DFD-BDA5-42A9-F1F502F5DE11}"/>
              </a:ext>
            </a:extLst>
          </p:cNvPr>
          <p:cNvSpPr/>
          <p:nvPr/>
        </p:nvSpPr>
        <p:spPr>
          <a:xfrm>
            <a:off x="5575852" y="725557"/>
            <a:ext cx="6261652" cy="5486399"/>
          </a:xfrm>
          <a:custGeom>
            <a:avLst/>
            <a:gdLst/>
            <a:ahLst/>
            <a:cxnLst/>
            <a:rect l="l" t="t" r="r" b="b"/>
            <a:pathLst>
              <a:path w="9843501" h="8436701">
                <a:moveTo>
                  <a:pt x="0" y="0"/>
                </a:moveTo>
                <a:lnTo>
                  <a:pt x="9843501" y="0"/>
                </a:lnTo>
                <a:lnTo>
                  <a:pt x="9843501" y="8436701"/>
                </a:lnTo>
                <a:lnTo>
                  <a:pt x="0" y="843670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4" name="Picture 43" descr="A group of kids sitting at a table&#10;&#10;Description automatically generated">
            <a:extLst>
              <a:ext uri="{FF2B5EF4-FFF2-40B4-BE49-F238E27FC236}">
                <a16:creationId xmlns:a16="http://schemas.microsoft.com/office/drawing/2014/main" id="{0F63ECEB-6DA5-6217-5FF9-39159DDEB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647" y="3481450"/>
            <a:ext cx="4146958" cy="2829898"/>
          </a:xfrm>
          <a:prstGeom prst="rect">
            <a:avLst/>
          </a:prstGeom>
        </p:spPr>
      </p:pic>
    </p:spTree>
    <p:extLst>
      <p:ext uri="{BB962C8B-B14F-4D97-AF65-F5344CB8AC3E}">
        <p14:creationId xmlns:p14="http://schemas.microsoft.com/office/powerpoint/2010/main" val="317458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4A84FB-85B6-F41E-865C-3EA76D9AB646}"/>
              </a:ext>
            </a:extLst>
          </p:cNvPr>
          <p:cNvPicPr>
            <a:picLocks noChangeAspect="1"/>
          </p:cNvPicPr>
          <p:nvPr/>
        </p:nvPicPr>
        <p:blipFill>
          <a:blip r:embed="rId2">
            <a:extLst>
              <a:ext uri="{28A0092B-C50C-407E-A947-70E740481C1C}">
                <a14:useLocalDpi xmlns:a14="http://schemas.microsoft.com/office/drawing/2010/main" val="0"/>
              </a:ext>
            </a:extLst>
          </a:blip>
          <a:srcRect t="1654" b="1654"/>
          <a:stretch/>
        </p:blipFill>
        <p:spPr>
          <a:xfrm>
            <a:off x="0" y="0"/>
            <a:ext cx="12192000" cy="6858000"/>
          </a:xfrm>
          <a:prstGeom prst="rect">
            <a:avLst/>
          </a:prstGeom>
        </p:spPr>
      </p:pic>
      <p:sp>
        <p:nvSpPr>
          <p:cNvPr id="4" name="Hình chữ nhật: Góc Tròn 277">
            <a:extLst>
              <a:ext uri="{FF2B5EF4-FFF2-40B4-BE49-F238E27FC236}">
                <a16:creationId xmlns:a16="http://schemas.microsoft.com/office/drawing/2014/main" id="{BB7D140A-42B8-F397-7C1E-ACEEEFD8C637}"/>
              </a:ext>
            </a:extLst>
          </p:cNvPr>
          <p:cNvSpPr/>
          <p:nvPr/>
        </p:nvSpPr>
        <p:spPr>
          <a:xfrm>
            <a:off x="211957" y="259852"/>
            <a:ext cx="11754842" cy="6338296"/>
          </a:xfrm>
          <a:prstGeom prst="roundRect">
            <a:avLst>
              <a:gd name="adj" fmla="val 6568"/>
            </a:avLst>
          </a:prstGeom>
          <a:solidFill>
            <a:schemeClr val="bg1"/>
          </a:solid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4C8B5BC6-538A-B8A7-0CDA-268831C9B630}"/>
              </a:ext>
            </a:extLst>
          </p:cNvPr>
          <p:cNvGrpSpPr/>
          <p:nvPr/>
        </p:nvGrpSpPr>
        <p:grpSpPr>
          <a:xfrm>
            <a:off x="208721" y="-327991"/>
            <a:ext cx="5744818" cy="3555788"/>
            <a:chOff x="212869" y="-98974"/>
            <a:chExt cx="4671287" cy="2603218"/>
          </a:xfrm>
        </p:grpSpPr>
        <p:pic>
          <p:nvPicPr>
            <p:cNvPr id="37" name="Picture 36">
              <a:extLst>
                <a:ext uri="{FF2B5EF4-FFF2-40B4-BE49-F238E27FC236}">
                  <a16:creationId xmlns:a16="http://schemas.microsoft.com/office/drawing/2014/main" id="{F5CA2447-3F0D-977E-896F-788FEE0699DF}"/>
                </a:ext>
              </a:extLst>
            </p:cNvPr>
            <p:cNvPicPr>
              <a:picLocks noChangeAspect="1"/>
            </p:cNvPicPr>
            <p:nvPr/>
          </p:nvPicPr>
          <p:blipFill>
            <a:blip r:embed="rId3"/>
            <a:stretch>
              <a:fillRect/>
            </a:stretch>
          </p:blipFill>
          <p:spPr>
            <a:xfrm>
              <a:off x="240712" y="-98974"/>
              <a:ext cx="4643444" cy="2603218"/>
            </a:xfrm>
            <a:prstGeom prst="rect">
              <a:avLst/>
            </a:prstGeom>
          </p:spPr>
        </p:pic>
        <p:sp>
          <p:nvSpPr>
            <p:cNvPr id="39" name="TextBox 38">
              <a:extLst>
                <a:ext uri="{FF2B5EF4-FFF2-40B4-BE49-F238E27FC236}">
                  <a16:creationId xmlns:a16="http://schemas.microsoft.com/office/drawing/2014/main" id="{03F38590-AE29-1FE7-6E27-7E4AE049B2C2}"/>
                </a:ext>
              </a:extLst>
            </p:cNvPr>
            <p:cNvSpPr txBox="1"/>
            <p:nvPr/>
          </p:nvSpPr>
          <p:spPr>
            <a:xfrm>
              <a:off x="212869" y="782483"/>
              <a:ext cx="4286611" cy="42811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Não nằm trong hộp sọ</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D5CADC11-9EA6-2DCD-68E3-F4AA02209940}"/>
                </a:ext>
              </a:extLst>
            </p:cNvPr>
            <p:cNvSpPr txBox="1"/>
            <p:nvPr/>
          </p:nvSpPr>
          <p:spPr>
            <a:xfrm>
              <a:off x="253278" y="1408263"/>
              <a:ext cx="4286611" cy="878770"/>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Tủy sống nằm trong cột sống</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43" name="Freeform 2" descr="Upscale Image">
            <a:extLst>
              <a:ext uri="{FF2B5EF4-FFF2-40B4-BE49-F238E27FC236}">
                <a16:creationId xmlns:a16="http://schemas.microsoft.com/office/drawing/2014/main" id="{09D8C401-9DFD-BDA5-42A9-F1F502F5DE11}"/>
              </a:ext>
            </a:extLst>
          </p:cNvPr>
          <p:cNvSpPr/>
          <p:nvPr/>
        </p:nvSpPr>
        <p:spPr>
          <a:xfrm>
            <a:off x="5575852" y="725557"/>
            <a:ext cx="6261652" cy="5486399"/>
          </a:xfrm>
          <a:custGeom>
            <a:avLst/>
            <a:gdLst/>
            <a:ahLst/>
            <a:cxnLst/>
            <a:rect l="l" t="t" r="r" b="b"/>
            <a:pathLst>
              <a:path w="9843501" h="8436701">
                <a:moveTo>
                  <a:pt x="0" y="0"/>
                </a:moveTo>
                <a:lnTo>
                  <a:pt x="9843501" y="0"/>
                </a:lnTo>
                <a:lnTo>
                  <a:pt x="9843501" y="8436701"/>
                </a:lnTo>
                <a:lnTo>
                  <a:pt x="0" y="8436701"/>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7" name="Picture 56" descr="Calendar&#10;&#10;Description automatically generated">
            <a:extLst>
              <a:ext uri="{FF2B5EF4-FFF2-40B4-BE49-F238E27FC236}">
                <a16:creationId xmlns:a16="http://schemas.microsoft.com/office/drawing/2014/main" id="{3DFD8CC9-F3D6-4D10-BC89-640A33F17FC7}"/>
              </a:ext>
            </a:extLst>
          </p:cNvPr>
          <p:cNvPicPr>
            <a:picLocks noChangeAspect="1"/>
          </p:cNvPicPr>
          <p:nvPr/>
        </p:nvPicPr>
        <p:blipFill rotWithShape="1">
          <a:blip r:embed="rId3">
            <a:extLst>
              <a:ext uri="{28A0092B-C50C-407E-A947-70E740481C1C}">
                <a14:useLocalDpi xmlns:a14="http://schemas.microsoft.com/office/drawing/2010/main" val="0"/>
              </a:ext>
            </a:extLst>
          </a:blip>
          <a:srcRect l="29856" t="2811" r="31733" b="3357"/>
          <a:stretch/>
        </p:blipFill>
        <p:spPr>
          <a:xfrm>
            <a:off x="2576895" y="811102"/>
            <a:ext cx="777161" cy="2180473"/>
          </a:xfrm>
          <a:prstGeom prst="rect">
            <a:avLst/>
          </a:prstGeom>
        </p:spPr>
      </p:pic>
      <p:grpSp>
        <p:nvGrpSpPr>
          <p:cNvPr id="19" name="Group 18">
            <a:extLst>
              <a:ext uri="{FF2B5EF4-FFF2-40B4-BE49-F238E27FC236}">
                <a16:creationId xmlns:a16="http://schemas.microsoft.com/office/drawing/2014/main"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6BA72A8C-5F15-4E15-900C-B266513C4D8D}"/>
              </a:ext>
            </a:extLst>
          </p:cNvPr>
          <p:cNvGrpSpPr/>
          <p:nvPr/>
        </p:nvGrpSpPr>
        <p:grpSpPr>
          <a:xfrm>
            <a:off x="553283" y="1169022"/>
            <a:ext cx="1699059" cy="1166711"/>
            <a:chOff x="4461861" y="1475041"/>
            <a:chExt cx="3413917" cy="1986081"/>
          </a:xfrm>
        </p:grpSpPr>
        <p:sp>
          <p:nvSpPr>
            <p:cNvPr id="54" name="Rectangle 53">
              <a:extLst>
                <a:ext uri="{FF2B5EF4-FFF2-40B4-BE49-F238E27FC236}">
                  <a16:creationId xmlns:a16="http://schemas.microsoft.com/office/drawing/2014/main" id="{C9572D2F-D1C4-4356-BA27-83F4E431E680}"/>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descr="A collage of a person's body&#10;&#10;Description automatically generated with low confidence">
              <a:extLst>
                <a:ext uri="{FF2B5EF4-FFF2-40B4-BE49-F238E27FC236}">
                  <a16:creationId xmlns:a16="http://schemas.microsoft.com/office/drawing/2014/main" id="{60E6F5FE-03FF-4C2C-A932-38C18DD0A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56" name="Picture 55">
              <a:extLst>
                <a:ext uri="{FF2B5EF4-FFF2-40B4-BE49-F238E27FC236}">
                  <a16:creationId xmlns:a16="http://schemas.microsoft.com/office/drawing/2014/main" id="{6FD17CB5-19E8-4DF1-AE79-5B5B2E40C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4119" name="Picture 4118">
            <a:extLst>
              <a:ext uri="{FF2B5EF4-FFF2-40B4-BE49-F238E27FC236}">
                <a16:creationId xmlns:a16="http://schemas.microsoft.com/office/drawing/2014/main" id="{32632323-8234-4EB8-81C7-B6600AB010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7438" y="4642338"/>
            <a:ext cx="2047844" cy="2047844"/>
          </a:xfrm>
          <a:prstGeom prst="rect">
            <a:avLst/>
          </a:prstGeom>
        </p:spPr>
      </p:pic>
      <p:pic>
        <p:nvPicPr>
          <p:cNvPr id="52" name="Picture 51" descr="A picture containing text&#10;&#10;Description automatically generated">
            <a:extLst>
              <a:ext uri="{FF2B5EF4-FFF2-40B4-BE49-F238E27FC236}">
                <a16:creationId xmlns:a16="http://schemas.microsoft.com/office/drawing/2014/main" id="{3DD30F50-2FDA-448F-80FD-D66914F84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5372" y="5090386"/>
            <a:ext cx="4861934" cy="1667203"/>
          </a:xfrm>
          <a:prstGeom prst="rect">
            <a:avLst/>
          </a:prstGeom>
        </p:spPr>
      </p:pic>
      <p:pic>
        <p:nvPicPr>
          <p:cNvPr id="8194" name="Picture 2" descr="female teacher cartoon png cutout PNG &amp; clipart images | CITYPNG">
            <a:extLst>
              <a:ext uri="{FF2B5EF4-FFF2-40B4-BE49-F238E27FC236}">
                <a16:creationId xmlns:a16="http://schemas.microsoft.com/office/drawing/2014/main" id="{88B08278-E6B3-4068-B355-4BA42050B7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48031" y="3804557"/>
            <a:ext cx="3865294" cy="30378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A picture containing text, clock&#10;&#10;Description automatically generated">
            <a:extLst>
              <a:ext uri="{FF2B5EF4-FFF2-40B4-BE49-F238E27FC236}">
                <a16:creationId xmlns:a16="http://schemas.microsoft.com/office/drawing/2014/main" id="{52A675C5-F4A5-416E-8E95-72039CCAD9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80617" y="0"/>
            <a:ext cx="1154160" cy="1153236"/>
          </a:xfrm>
          <a:prstGeom prst="rect">
            <a:avLst/>
          </a:prstGeom>
        </p:spPr>
      </p:pic>
      <p:sp>
        <p:nvSpPr>
          <p:cNvPr id="5" name="Speech Bubble: Rectangle with Corners Rounded 4">
            <a:extLst>
              <a:ext uri="{FF2B5EF4-FFF2-40B4-BE49-F238E27FC236}">
                <a16:creationId xmlns:a16="http://schemas.microsoft.com/office/drawing/2014/main" id="{159145BE-D81F-D92F-DD00-988DF6B786F3}"/>
              </a:ext>
            </a:extLst>
          </p:cNvPr>
          <p:cNvSpPr/>
          <p:nvPr/>
        </p:nvSpPr>
        <p:spPr>
          <a:xfrm>
            <a:off x="745436" y="1073427"/>
            <a:ext cx="9322904" cy="3508512"/>
          </a:xfrm>
          <a:prstGeom prst="wedgeRoundRectCallout">
            <a:avLst>
              <a:gd name="adj1" fmla="val 57890"/>
              <a:gd name="adj2" fmla="val 2220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Não nằm trong hộp sọ, tủy sống nằm trong cột sống.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Não và tủy sống nối liền với nhau.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não và tủy sống có các dây thần kinh tỏa đi khắp cơ thể.</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các cơ quan bên trong (tuần hoàn, hô hấp, bài tiết,</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và các cơ quan bên ngoài (mắt, mũi, tai, lưỡi, da,..) của cơ thể lại có các dây thần kinh đi về tủy sống và não.</a:t>
            </a:r>
          </a:p>
        </p:txBody>
      </p:sp>
      <p:pic>
        <p:nvPicPr>
          <p:cNvPr id="7" name="Picture 6" descr="A close up of a logo&#10;&#10;AI-generated content may be incorrect.">
            <a:extLst>
              <a:ext uri="{FF2B5EF4-FFF2-40B4-BE49-F238E27FC236}">
                <a16:creationId xmlns:a16="http://schemas.microsoft.com/office/drawing/2014/main" id="{5F4F3152-106A-D87B-9E9D-C2F82A70F5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5671" y="0"/>
            <a:ext cx="3102767" cy="894343"/>
          </a:xfrm>
          <a:prstGeom prst="rect">
            <a:avLst/>
          </a:prstGeom>
        </p:spPr>
      </p:pic>
    </p:spTree>
    <p:extLst>
      <p:ext uri="{BB962C8B-B14F-4D97-AF65-F5344CB8AC3E}">
        <p14:creationId xmlns:p14="http://schemas.microsoft.com/office/powerpoint/2010/main" val="2405134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4A84FB-85B6-F41E-865C-3EA76D9AB646}"/>
              </a:ext>
            </a:extLst>
          </p:cNvPr>
          <p:cNvPicPr>
            <a:picLocks noChangeAspect="1"/>
          </p:cNvPicPr>
          <p:nvPr/>
        </p:nvPicPr>
        <p:blipFill>
          <a:blip r:embed="rId2">
            <a:extLst>
              <a:ext uri="{28A0092B-C50C-407E-A947-70E740481C1C}">
                <a14:useLocalDpi xmlns:a14="http://schemas.microsoft.com/office/drawing/2010/main" val="0"/>
              </a:ext>
            </a:extLst>
          </a:blip>
          <a:srcRect t="1654" b="1654"/>
          <a:stretch/>
        </p:blipFill>
        <p:spPr>
          <a:xfrm>
            <a:off x="0" y="0"/>
            <a:ext cx="12192000" cy="6858000"/>
          </a:xfrm>
          <a:prstGeom prst="rect">
            <a:avLst/>
          </a:prstGeom>
        </p:spPr>
      </p:pic>
      <p:sp>
        <p:nvSpPr>
          <p:cNvPr id="4" name="Hình chữ nhật: Góc Tròn 277">
            <a:extLst>
              <a:ext uri="{FF2B5EF4-FFF2-40B4-BE49-F238E27FC236}">
                <a16:creationId xmlns:a16="http://schemas.microsoft.com/office/drawing/2014/main" id="{BB7D140A-42B8-F397-7C1E-ACEEEFD8C637}"/>
              </a:ext>
            </a:extLst>
          </p:cNvPr>
          <p:cNvSpPr/>
          <p:nvPr/>
        </p:nvSpPr>
        <p:spPr>
          <a:xfrm>
            <a:off x="211957" y="259852"/>
            <a:ext cx="11754842" cy="6338296"/>
          </a:xfrm>
          <a:prstGeom prst="roundRect">
            <a:avLst>
              <a:gd name="adj" fmla="val 6568"/>
            </a:avLst>
          </a:prstGeom>
          <a:solidFill>
            <a:schemeClr val="bg1"/>
          </a:solid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4C8B5BC6-538A-B8A7-0CDA-268831C9B630}"/>
              </a:ext>
            </a:extLst>
          </p:cNvPr>
          <p:cNvGrpSpPr/>
          <p:nvPr/>
        </p:nvGrpSpPr>
        <p:grpSpPr>
          <a:xfrm>
            <a:off x="242962" y="-327991"/>
            <a:ext cx="5710577" cy="3555788"/>
            <a:chOff x="240712" y="-98974"/>
            <a:chExt cx="4643444" cy="2603218"/>
          </a:xfrm>
        </p:grpSpPr>
        <p:pic>
          <p:nvPicPr>
            <p:cNvPr id="37" name="Picture 36">
              <a:extLst>
                <a:ext uri="{FF2B5EF4-FFF2-40B4-BE49-F238E27FC236}">
                  <a16:creationId xmlns:a16="http://schemas.microsoft.com/office/drawing/2014/main" id="{F5CA2447-3F0D-977E-896F-788FEE0699DF}"/>
                </a:ext>
              </a:extLst>
            </p:cNvPr>
            <p:cNvPicPr>
              <a:picLocks noChangeAspect="1"/>
            </p:cNvPicPr>
            <p:nvPr/>
          </p:nvPicPr>
          <p:blipFill>
            <a:blip r:embed="rId3"/>
            <a:stretch>
              <a:fillRect/>
            </a:stretch>
          </p:blipFill>
          <p:spPr>
            <a:xfrm>
              <a:off x="240712" y="-98974"/>
              <a:ext cx="4643444" cy="2603218"/>
            </a:xfrm>
            <a:prstGeom prst="rect">
              <a:avLst/>
            </a:prstGeom>
          </p:spPr>
        </p:pic>
        <p:sp>
          <p:nvSpPr>
            <p:cNvPr id="39" name="TextBox 38">
              <a:extLst>
                <a:ext uri="{FF2B5EF4-FFF2-40B4-BE49-F238E27FC236}">
                  <a16:creationId xmlns:a16="http://schemas.microsoft.com/office/drawing/2014/main" id="{03F38590-AE29-1FE7-6E27-7E4AE049B2C2}"/>
                </a:ext>
              </a:extLst>
            </p:cNvPr>
            <p:cNvSpPr txBox="1"/>
            <p:nvPr/>
          </p:nvSpPr>
          <p:spPr>
            <a:xfrm>
              <a:off x="479570" y="877078"/>
              <a:ext cx="3906765" cy="12392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Các bạn trong mỗi hình dưới đây đang làm gì? Bộ phận nào của cơ quan thần kinh điều khiển hoạt động đó?</a:t>
              </a:r>
            </a:p>
          </p:txBody>
        </p:sp>
      </p:grpSp>
      <p:pic>
        <p:nvPicPr>
          <p:cNvPr id="5" name="Picture 4">
            <a:extLst>
              <a:ext uri="{FF2B5EF4-FFF2-40B4-BE49-F238E27FC236}">
                <a16:creationId xmlns:a16="http://schemas.microsoft.com/office/drawing/2014/main" id="{BEAE1817-81C2-38ED-FE0D-4DA65B2A6613}"/>
              </a:ext>
            </a:extLst>
          </p:cNvPr>
          <p:cNvPicPr>
            <a:picLocks noChangeAspect="1"/>
          </p:cNvPicPr>
          <p:nvPr/>
        </p:nvPicPr>
        <p:blipFill>
          <a:blip r:embed="rId4"/>
          <a:stretch>
            <a:fillRect/>
          </a:stretch>
        </p:blipFill>
        <p:spPr>
          <a:xfrm>
            <a:off x="6099520" y="485982"/>
            <a:ext cx="5739153" cy="5517253"/>
          </a:xfrm>
          <a:prstGeom prst="rect">
            <a:avLst/>
          </a:prstGeom>
        </p:spPr>
      </p:pic>
      <p:grpSp>
        <p:nvGrpSpPr>
          <p:cNvPr id="16" name="Group 15">
            <a:extLst>
              <a:ext uri="{FF2B5EF4-FFF2-40B4-BE49-F238E27FC236}">
                <a16:creationId xmlns:a16="http://schemas.microsoft.com/office/drawing/2014/main" id="{4A85229F-A7A0-438B-8BFE-8B31780C7101}"/>
              </a:ext>
            </a:extLst>
          </p:cNvPr>
          <p:cNvGrpSpPr/>
          <p:nvPr/>
        </p:nvGrpSpPr>
        <p:grpSpPr>
          <a:xfrm>
            <a:off x="876452" y="3489049"/>
            <a:ext cx="5366688" cy="3022019"/>
            <a:chOff x="6690844" y="3687832"/>
            <a:chExt cx="5366688" cy="3022019"/>
          </a:xfrm>
        </p:grpSpPr>
        <p:grpSp>
          <p:nvGrpSpPr>
            <p:cNvPr id="17" name="Group 16">
              <a:extLst>
                <a:ext uri="{FF2B5EF4-FFF2-40B4-BE49-F238E27FC236}">
                  <a16:creationId xmlns:a16="http://schemas.microsoft.com/office/drawing/2014/main" id="{1B969E27-85E4-46EB-8C03-081D3CD24931}"/>
                </a:ext>
              </a:extLst>
            </p:cNvPr>
            <p:cNvGrpSpPr/>
            <p:nvPr/>
          </p:nvGrpSpPr>
          <p:grpSpPr>
            <a:xfrm>
              <a:off x="6690844" y="3687832"/>
              <a:ext cx="5366688" cy="974422"/>
              <a:chOff x="6692708" y="5140258"/>
              <a:chExt cx="5577805" cy="974422"/>
            </a:xfrm>
          </p:grpSpPr>
          <p:sp>
            <p:nvSpPr>
              <p:cNvPr id="20" name="Rectangle: Diagonal Corners Snipped 19">
                <a:extLst>
                  <a:ext uri="{FF2B5EF4-FFF2-40B4-BE49-F238E27FC236}">
                    <a16:creationId xmlns:a16="http://schemas.microsoft.com/office/drawing/2014/main" id="{F7DB212B-6A94-46D3-85A2-C1FB6A3B6B28}"/>
                  </a:ext>
                </a:extLst>
              </p:cNvPr>
              <p:cNvSpPr/>
              <p:nvPr/>
            </p:nvSpPr>
            <p:spPr>
              <a:xfrm>
                <a:off x="7020962" y="5140258"/>
                <a:ext cx="4749684" cy="974422"/>
              </a:xfrm>
              <a:prstGeom prst="snip2DiagRect">
                <a:avLst>
                  <a:gd name="adj1" fmla="val 8179"/>
                  <a:gd name="adj2" fmla="val 22802"/>
                </a:avLst>
              </a:prstGeom>
              <a:solidFill>
                <a:srgbClr val="CC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B5273602-9D41-44A4-8328-E71DCCCD7B54}"/>
                  </a:ext>
                </a:extLst>
              </p:cNvPr>
              <p:cNvSpPr txBox="1"/>
              <p:nvPr/>
            </p:nvSpPr>
            <p:spPr>
              <a:xfrm>
                <a:off x="6692708" y="5363770"/>
                <a:ext cx="55778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70C0"/>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70C0"/>
                    </a:solidFill>
                    <a:effectLst/>
                    <a:uLnTx/>
                    <a:uFillTx/>
                    <a:latin typeface="Calibri" panose="020F0502020204030204"/>
                    <a:ea typeface="+mn-ea"/>
                    <a:cs typeface="+mn-cs"/>
                  </a:rPr>
                  <a:t>nhóm</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70C0"/>
                    </a:solidFill>
                    <a:effectLst/>
                    <a:uLnTx/>
                    <a:uFillTx/>
                    <a:latin typeface="Calibri" panose="020F0502020204030204"/>
                    <a:ea typeface="+mn-ea"/>
                    <a:cs typeface="+mn-cs"/>
                  </a:rPr>
                  <a:t>đôi</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8" name="Picture 17">
              <a:extLst>
                <a:ext uri="{FF2B5EF4-FFF2-40B4-BE49-F238E27FC236}">
                  <a16:creationId xmlns:a16="http://schemas.microsoft.com/office/drawing/2014/main" id="{10544490-A5C1-413B-989B-09C5052CDA9A}"/>
                </a:ext>
              </a:extLst>
            </p:cNvPr>
            <p:cNvPicPr>
              <a:picLocks noChangeAspect="1"/>
            </p:cNvPicPr>
            <p:nvPr/>
          </p:nvPicPr>
          <p:blipFill>
            <a:blip r:embed="rId5"/>
            <a:stretch>
              <a:fillRect/>
            </a:stretch>
          </p:blipFill>
          <p:spPr>
            <a:xfrm>
              <a:off x="9317333" y="4677841"/>
              <a:ext cx="1554121" cy="2032010"/>
            </a:xfrm>
            <a:prstGeom prst="rect">
              <a:avLst/>
            </a:prstGeom>
          </p:spPr>
        </p:pic>
        <p:pic>
          <p:nvPicPr>
            <p:cNvPr id="19" name="Picture 18">
              <a:extLst>
                <a:ext uri="{FF2B5EF4-FFF2-40B4-BE49-F238E27FC236}">
                  <a16:creationId xmlns:a16="http://schemas.microsoft.com/office/drawing/2014/main" id="{0D8DDA34-074B-40E8-8FD3-BF121DD1A755}"/>
                </a:ext>
              </a:extLst>
            </p:cNvPr>
            <p:cNvPicPr>
              <a:picLocks noChangeAspect="1"/>
            </p:cNvPicPr>
            <p:nvPr/>
          </p:nvPicPr>
          <p:blipFill>
            <a:blip r:embed="rId6"/>
            <a:stretch>
              <a:fillRect/>
            </a:stretch>
          </p:blipFill>
          <p:spPr>
            <a:xfrm>
              <a:off x="7684008" y="4665864"/>
              <a:ext cx="1374531" cy="2032010"/>
            </a:xfrm>
            <a:prstGeom prst="rect">
              <a:avLst/>
            </a:prstGeom>
          </p:spPr>
        </p:pic>
      </p:grpSp>
    </p:spTree>
    <p:extLst>
      <p:ext uri="{BB962C8B-B14F-4D97-AF65-F5344CB8AC3E}">
        <p14:creationId xmlns:p14="http://schemas.microsoft.com/office/powerpoint/2010/main" val="9401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7" name="Picture 56" descr="Calendar&#10;&#10;Description automatically generated">
            <a:extLst>
              <a:ext uri="{FF2B5EF4-FFF2-40B4-BE49-F238E27FC236}">
                <a16:creationId xmlns:a16="http://schemas.microsoft.com/office/drawing/2014/main" id="{3DFD8CC9-F3D6-4D10-BC89-640A33F17FC7}"/>
              </a:ext>
            </a:extLst>
          </p:cNvPr>
          <p:cNvPicPr>
            <a:picLocks noChangeAspect="1"/>
          </p:cNvPicPr>
          <p:nvPr/>
        </p:nvPicPr>
        <p:blipFill rotWithShape="1">
          <a:blip r:embed="rId2">
            <a:extLst>
              <a:ext uri="{28A0092B-C50C-407E-A947-70E740481C1C}">
                <a14:useLocalDpi xmlns:a14="http://schemas.microsoft.com/office/drawing/2010/main" val="0"/>
              </a:ext>
            </a:extLst>
          </a:blip>
          <a:srcRect l="29856" t="2811" r="31733" b="3357"/>
          <a:stretch/>
        </p:blipFill>
        <p:spPr>
          <a:xfrm>
            <a:off x="2576895" y="811102"/>
            <a:ext cx="777161" cy="2180473"/>
          </a:xfrm>
          <a:prstGeom prst="rect">
            <a:avLst/>
          </a:prstGeom>
        </p:spPr>
      </p:pic>
      <p:grpSp>
        <p:nvGrpSpPr>
          <p:cNvPr id="19" name="Group 18">
            <a:extLst>
              <a:ext uri="{FF2B5EF4-FFF2-40B4-BE49-F238E27FC236}">
                <a16:creationId xmlns:a16="http://schemas.microsoft.com/office/drawing/2014/main"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6BA72A8C-5F15-4E15-900C-B266513C4D8D}"/>
              </a:ext>
            </a:extLst>
          </p:cNvPr>
          <p:cNvGrpSpPr/>
          <p:nvPr/>
        </p:nvGrpSpPr>
        <p:grpSpPr>
          <a:xfrm>
            <a:off x="553283" y="1169022"/>
            <a:ext cx="1699059" cy="1166711"/>
            <a:chOff x="4461861" y="1475041"/>
            <a:chExt cx="3413917" cy="1986081"/>
          </a:xfrm>
        </p:grpSpPr>
        <p:sp>
          <p:nvSpPr>
            <p:cNvPr id="54" name="Rectangle 53">
              <a:extLst>
                <a:ext uri="{FF2B5EF4-FFF2-40B4-BE49-F238E27FC236}">
                  <a16:creationId xmlns:a16="http://schemas.microsoft.com/office/drawing/2014/main" id="{C9572D2F-D1C4-4356-BA27-83F4E431E680}"/>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descr="A collage of a person's body&#10;&#10;Description automatically generated with low confidence">
              <a:extLst>
                <a:ext uri="{FF2B5EF4-FFF2-40B4-BE49-F238E27FC236}">
                  <a16:creationId xmlns:a16="http://schemas.microsoft.com/office/drawing/2014/main" id="{60E6F5FE-03FF-4C2C-A932-38C18DD0A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56" name="Picture 55">
              <a:extLst>
                <a:ext uri="{FF2B5EF4-FFF2-40B4-BE49-F238E27FC236}">
                  <a16:creationId xmlns:a16="http://schemas.microsoft.com/office/drawing/2014/main" id="{6FD17CB5-19E8-4DF1-AE79-5B5B2E40C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A picture containing text&#10;&#10;Description automatically generated">
            <a:extLst>
              <a:ext uri="{FF2B5EF4-FFF2-40B4-BE49-F238E27FC236}">
                <a16:creationId xmlns:a16="http://schemas.microsoft.com/office/drawing/2014/main" id="{3DD30F50-2FDA-448F-80FD-D66914F849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372" y="5090386"/>
            <a:ext cx="4861934" cy="1667203"/>
          </a:xfrm>
          <a:prstGeom prst="rect">
            <a:avLst/>
          </a:prstGeom>
        </p:spPr>
      </p:pic>
      <p:pic>
        <p:nvPicPr>
          <p:cNvPr id="8194" name="Picture 2" descr="female teacher cartoon png cutout PNG &amp; clipart images | CITYPNG">
            <a:extLst>
              <a:ext uri="{FF2B5EF4-FFF2-40B4-BE49-F238E27FC236}">
                <a16:creationId xmlns:a16="http://schemas.microsoft.com/office/drawing/2014/main" id="{88B08278-E6B3-4068-B355-4BA42050B7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348031" y="3804557"/>
            <a:ext cx="3865294" cy="30378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A picture containing text, clock&#10;&#10;Description automatically generated">
            <a:extLst>
              <a:ext uri="{FF2B5EF4-FFF2-40B4-BE49-F238E27FC236}">
                <a16:creationId xmlns:a16="http://schemas.microsoft.com/office/drawing/2014/main" id="{52A675C5-F4A5-416E-8E95-72039CCAD9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0617" y="0"/>
            <a:ext cx="1154160" cy="1153236"/>
          </a:xfrm>
          <a:prstGeom prst="rect">
            <a:avLst/>
          </a:prstGeom>
        </p:spPr>
      </p:pic>
      <p:sp>
        <p:nvSpPr>
          <p:cNvPr id="5" name="Speech Bubble: Rectangle with Corners Rounded 4">
            <a:extLst>
              <a:ext uri="{FF2B5EF4-FFF2-40B4-BE49-F238E27FC236}">
                <a16:creationId xmlns:a16="http://schemas.microsoft.com/office/drawing/2014/main" id="{159145BE-D81F-D92F-DD00-988DF6B786F3}"/>
              </a:ext>
            </a:extLst>
          </p:cNvPr>
          <p:cNvSpPr/>
          <p:nvPr/>
        </p:nvSpPr>
        <p:spPr>
          <a:xfrm>
            <a:off x="745436" y="1073427"/>
            <a:ext cx="9322904" cy="3339547"/>
          </a:xfrm>
          <a:prstGeom prst="wedgeRoundRectCallout">
            <a:avLst>
              <a:gd name="adj1" fmla="val 57890"/>
              <a:gd name="adj2" fmla="val 2220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Não điều khiển mọi suy nghĩ, cảm xúc, cách ứng xử và hoạt động của cơ thể.</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Não tiếp nhận các thông tin qua các dây thần kinh từ các giác quan như da, tai, mũi,... gửi thông tin và chỉ dẫn cho các bộ phận của cơ thể hoạt động.</a:t>
            </a:r>
          </a:p>
        </p:txBody>
      </p:sp>
      <p:pic>
        <p:nvPicPr>
          <p:cNvPr id="7" name="Picture 6" descr="A close up of a logo&#10;&#10;AI-generated content may be incorrect.">
            <a:extLst>
              <a:ext uri="{FF2B5EF4-FFF2-40B4-BE49-F238E27FC236}">
                <a16:creationId xmlns:a16="http://schemas.microsoft.com/office/drawing/2014/main" id="{5F4F3152-106A-D87B-9E9D-C2F82A70F5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5671" y="0"/>
            <a:ext cx="3102767" cy="894343"/>
          </a:xfrm>
          <a:prstGeom prst="rect">
            <a:avLst/>
          </a:prstGeom>
        </p:spPr>
      </p:pic>
      <p:pic>
        <p:nvPicPr>
          <p:cNvPr id="3" name="Picture 2" descr="A picture containing text, lamp&#10;&#10;Description automatically generated">
            <a:extLst>
              <a:ext uri="{FF2B5EF4-FFF2-40B4-BE49-F238E27FC236}">
                <a16:creationId xmlns:a16="http://schemas.microsoft.com/office/drawing/2014/main" id="{31D142C7-C20E-5516-6602-73C7B17ED4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3861352"/>
            <a:ext cx="3339548" cy="3339548"/>
          </a:xfrm>
          <a:prstGeom prst="rect">
            <a:avLst/>
          </a:prstGeom>
        </p:spPr>
      </p:pic>
    </p:spTree>
    <p:extLst>
      <p:ext uri="{BB962C8B-B14F-4D97-AF65-F5344CB8AC3E}">
        <p14:creationId xmlns:p14="http://schemas.microsoft.com/office/powerpoint/2010/main" val="1540486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277</Words>
  <Application>Microsoft Office PowerPoint</Application>
  <PresentationFormat>Widescreen</PresentationFormat>
  <Paragraphs>22</Paragraphs>
  <Slides>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Cambria</vt:lpstr>
      <vt:lpstr>Times New Roman</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2026-04-11T09:25:12Z</dcterms:created>
  <dcterms:modified xsi:type="dcterms:W3CDTF">2026-04-11T09:28:30Z</dcterms:modified>
</cp:coreProperties>
</file>