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
  </p:notesMasterIdLst>
  <p:sldIdLst>
    <p:sldId id="257" r:id="rId3"/>
    <p:sldId id="265" r:id="rId4"/>
    <p:sldId id="368" r:id="rId5"/>
    <p:sldId id="36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0" autoAdjust="0"/>
    <p:restoredTop sz="94660"/>
  </p:normalViewPr>
  <p:slideViewPr>
    <p:cSldViewPr snapToGrid="0">
      <p:cViewPr varScale="1">
        <p:scale>
          <a:sx n="73" d="100"/>
          <a:sy n="73" d="100"/>
        </p:scale>
        <p:origin x="6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2EB48-79C7-4E58-AE56-3FD341C50CB9}"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50D69-8BB8-4EC7-9DB0-745EAF5472AE}" type="slidenum">
              <a:rPr lang="en-US" smtClean="0"/>
              <a:t>‹#›</a:t>
            </a:fld>
            <a:endParaRPr lang="en-US"/>
          </a:p>
        </p:txBody>
      </p:sp>
    </p:spTree>
    <p:extLst>
      <p:ext uri="{BB962C8B-B14F-4D97-AF65-F5344CB8AC3E}">
        <p14:creationId xmlns:p14="http://schemas.microsoft.com/office/powerpoint/2010/main" val="870751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d768e69cfa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d768e69cfa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d768e69cfa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d768e69cfa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0787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d768e69cfa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d768e69cfa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0395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2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659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03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4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45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556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alphaModFix/>
          </a:blip>
          <a:stretch>
            <a:fillRect/>
          </a:stretch>
        </a:blipFill>
        <a:effectLst/>
      </p:bgPr>
    </p:bg>
    <p:spTree>
      <p:nvGrpSpPr>
        <p:cNvPr id="1" name="Shape 752"/>
        <p:cNvGrpSpPr/>
        <p:nvPr/>
      </p:nvGrpSpPr>
      <p:grpSpPr>
        <a:xfrm>
          <a:off x="0" y="0"/>
          <a:ext cx="0" cy="0"/>
          <a:chOff x="0" y="0"/>
          <a:chExt cx="0" cy="0"/>
        </a:xfrm>
      </p:grpSpPr>
      <p:sp>
        <p:nvSpPr>
          <p:cNvPr id="753" name="Google Shape;753;p18"/>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54" name="Google Shape;754;p18"/>
          <p:cNvGrpSpPr/>
          <p:nvPr/>
        </p:nvGrpSpPr>
        <p:grpSpPr>
          <a:xfrm rot="-2064066" flipH="1">
            <a:off x="-512766" y="5320780"/>
            <a:ext cx="1502740" cy="1347001"/>
            <a:chOff x="6787377" y="436188"/>
            <a:chExt cx="235647" cy="211226"/>
          </a:xfrm>
        </p:grpSpPr>
        <p:sp>
          <p:nvSpPr>
            <p:cNvPr id="755" name="Google Shape;755;p18"/>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6" name="Google Shape;756;p18"/>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7" name="Google Shape;757;p18"/>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8" name="Google Shape;758;p18"/>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9" name="Google Shape;759;p18"/>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0" name="Google Shape;760;p18"/>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1" name="Google Shape;761;p18"/>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2" name="Google Shape;762;p18"/>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3" name="Google Shape;763;p18"/>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4" name="Google Shape;764;p18"/>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5" name="Google Shape;765;p18"/>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6" name="Google Shape;766;p18"/>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67" name="Google Shape;767;p18"/>
          <p:cNvGrpSpPr/>
          <p:nvPr/>
        </p:nvGrpSpPr>
        <p:grpSpPr>
          <a:xfrm rot="8099880">
            <a:off x="20885" y="70355"/>
            <a:ext cx="874835" cy="771231"/>
            <a:chOff x="4508023" y="3764622"/>
            <a:chExt cx="161487" cy="142362"/>
          </a:xfrm>
        </p:grpSpPr>
        <p:sp>
          <p:nvSpPr>
            <p:cNvPr id="768" name="Google Shape;768;p18"/>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9" name="Google Shape;769;p18"/>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0" name="Google Shape;770;p18"/>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1" name="Google Shape;771;p18"/>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2" name="Google Shape;772;p18"/>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3" name="Google Shape;773;p18"/>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4" name="Google Shape;774;p18"/>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5" name="Google Shape;775;p18"/>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6" name="Google Shape;776;p18"/>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7" name="Google Shape;777;p18"/>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78" name="Google Shape;778;p18"/>
          <p:cNvGrpSpPr/>
          <p:nvPr/>
        </p:nvGrpSpPr>
        <p:grpSpPr>
          <a:xfrm>
            <a:off x="9484203" y="-240769"/>
            <a:ext cx="2829184" cy="1886120"/>
            <a:chOff x="6655952" y="-180577"/>
            <a:chExt cx="2121888" cy="1414590"/>
          </a:xfrm>
        </p:grpSpPr>
        <p:grpSp>
          <p:nvGrpSpPr>
            <p:cNvPr id="779" name="Google Shape;779;p18"/>
            <p:cNvGrpSpPr/>
            <p:nvPr/>
          </p:nvGrpSpPr>
          <p:grpSpPr>
            <a:xfrm rot="1685293">
              <a:off x="8051699" y="334351"/>
              <a:ext cx="652925" cy="474307"/>
              <a:chOff x="5211663" y="1358969"/>
              <a:chExt cx="483893" cy="351481"/>
            </a:xfrm>
          </p:grpSpPr>
          <p:sp>
            <p:nvSpPr>
              <p:cNvPr id="780" name="Google Shape;780;p18"/>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1" name="Google Shape;781;p18"/>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2" name="Google Shape;782;p18"/>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3" name="Google Shape;783;p18"/>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4" name="Google Shape;784;p18"/>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85" name="Google Shape;785;p18"/>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86" name="Google Shape;786;p18"/>
          <p:cNvGrpSpPr/>
          <p:nvPr/>
        </p:nvGrpSpPr>
        <p:grpSpPr>
          <a:xfrm>
            <a:off x="11285268" y="4125727"/>
            <a:ext cx="1703989" cy="1347004"/>
            <a:chOff x="855987" y="2204128"/>
            <a:chExt cx="1217483" cy="962421"/>
          </a:xfrm>
        </p:grpSpPr>
        <p:grpSp>
          <p:nvGrpSpPr>
            <p:cNvPr id="787" name="Google Shape;787;p18"/>
            <p:cNvGrpSpPr/>
            <p:nvPr/>
          </p:nvGrpSpPr>
          <p:grpSpPr>
            <a:xfrm>
              <a:off x="855987" y="2204128"/>
              <a:ext cx="1146639" cy="962421"/>
              <a:chOff x="958238" y="2157575"/>
              <a:chExt cx="1115191" cy="936025"/>
            </a:xfrm>
          </p:grpSpPr>
          <p:sp>
            <p:nvSpPr>
              <p:cNvPr id="788" name="Google Shape;788;p1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9" name="Google Shape;789;p1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0" name="Google Shape;790;p1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1" name="Google Shape;791;p1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2" name="Google Shape;792;p1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3" name="Google Shape;793;p1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94" name="Google Shape;794;p1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95" name="Google Shape;795;p18"/>
          <p:cNvGrpSpPr/>
          <p:nvPr/>
        </p:nvGrpSpPr>
        <p:grpSpPr>
          <a:xfrm rot="10800000">
            <a:off x="4769510" y="-342358"/>
            <a:ext cx="2120540" cy="924348"/>
            <a:chOff x="3965010" y="571479"/>
            <a:chExt cx="1651683" cy="719972"/>
          </a:xfrm>
        </p:grpSpPr>
        <p:grpSp>
          <p:nvGrpSpPr>
            <p:cNvPr id="796" name="Google Shape;796;p18"/>
            <p:cNvGrpSpPr/>
            <p:nvPr/>
          </p:nvGrpSpPr>
          <p:grpSpPr>
            <a:xfrm>
              <a:off x="3965010" y="571479"/>
              <a:ext cx="1446820" cy="719972"/>
              <a:chOff x="3953250" y="571500"/>
              <a:chExt cx="1383325" cy="766825"/>
            </a:xfrm>
          </p:grpSpPr>
          <p:grpSp>
            <p:nvGrpSpPr>
              <p:cNvPr id="797" name="Google Shape;797;p18"/>
              <p:cNvGrpSpPr/>
              <p:nvPr/>
            </p:nvGrpSpPr>
            <p:grpSpPr>
              <a:xfrm>
                <a:off x="3953250" y="571500"/>
                <a:ext cx="1383166" cy="669650"/>
                <a:chOff x="897088" y="2374675"/>
                <a:chExt cx="1383166" cy="669650"/>
              </a:xfrm>
            </p:grpSpPr>
            <p:sp>
              <p:nvSpPr>
                <p:cNvPr id="798" name="Google Shape;798;p1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9" name="Google Shape;799;p1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0" name="Google Shape;800;p1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1" name="Google Shape;801;p1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02" name="Google Shape;802;p1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03" name="Google Shape;803;p1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4045633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 only  3">
    <p:bg>
      <p:bgPr>
        <a:blipFill>
          <a:blip r:embed="rId2">
            <a:alphaModFix/>
          </a:blip>
          <a:stretch>
            <a:fillRect/>
          </a:stretch>
        </a:blipFill>
        <a:effectLst/>
      </p:bgPr>
    </p:bg>
    <p:spTree>
      <p:nvGrpSpPr>
        <p:cNvPr id="1" name="Shape 850"/>
        <p:cNvGrpSpPr/>
        <p:nvPr/>
      </p:nvGrpSpPr>
      <p:grpSpPr>
        <a:xfrm>
          <a:off x="0" y="0"/>
          <a:ext cx="0" cy="0"/>
          <a:chOff x="0" y="0"/>
          <a:chExt cx="0" cy="0"/>
        </a:xfrm>
      </p:grpSpPr>
      <p:sp>
        <p:nvSpPr>
          <p:cNvPr id="851" name="Google Shape;851;p20"/>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52" name="Google Shape;852;p20"/>
          <p:cNvGrpSpPr/>
          <p:nvPr/>
        </p:nvGrpSpPr>
        <p:grpSpPr>
          <a:xfrm>
            <a:off x="-546789" y="221300"/>
            <a:ext cx="1367964" cy="1081376"/>
            <a:chOff x="855987" y="2204128"/>
            <a:chExt cx="1217483" cy="962421"/>
          </a:xfrm>
        </p:grpSpPr>
        <p:grpSp>
          <p:nvGrpSpPr>
            <p:cNvPr id="853" name="Google Shape;853;p20"/>
            <p:cNvGrpSpPr/>
            <p:nvPr/>
          </p:nvGrpSpPr>
          <p:grpSpPr>
            <a:xfrm>
              <a:off x="855987" y="2204128"/>
              <a:ext cx="1146639" cy="962421"/>
              <a:chOff x="958238" y="2157575"/>
              <a:chExt cx="1115191" cy="936025"/>
            </a:xfrm>
          </p:grpSpPr>
          <p:sp>
            <p:nvSpPr>
              <p:cNvPr id="854" name="Google Shape;854;p20"/>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5" name="Google Shape;855;p20"/>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6" name="Google Shape;856;p20"/>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7" name="Google Shape;857;p20"/>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8" name="Google Shape;858;p20"/>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9" name="Google Shape;859;p20"/>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60" name="Google Shape;860;p20"/>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61" name="Google Shape;861;p20"/>
          <p:cNvGrpSpPr/>
          <p:nvPr/>
        </p:nvGrpSpPr>
        <p:grpSpPr>
          <a:xfrm flipH="1">
            <a:off x="9985093" y="325285"/>
            <a:ext cx="2299111" cy="630451"/>
            <a:chOff x="-1050438" y="1326624"/>
            <a:chExt cx="540883" cy="148635"/>
          </a:xfrm>
        </p:grpSpPr>
        <p:sp>
          <p:nvSpPr>
            <p:cNvPr id="862" name="Google Shape;862;p20"/>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3" name="Google Shape;863;p20"/>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4" name="Google Shape;864;p20"/>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5" name="Google Shape;865;p20"/>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6" name="Google Shape;866;p20"/>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7" name="Google Shape;867;p20"/>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8" name="Google Shape;868;p20"/>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9" name="Google Shape;869;p20"/>
            <p:cNvSpPr/>
            <p:nvPr/>
          </p:nvSpPr>
          <p:spPr>
            <a:xfrm>
              <a:off x="-1050438" y="1415117"/>
              <a:ext cx="402728" cy="60143"/>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70" name="Google Shape;870;p20"/>
          <p:cNvGrpSpPr/>
          <p:nvPr/>
        </p:nvGrpSpPr>
        <p:grpSpPr>
          <a:xfrm rot="3617422">
            <a:off x="16721" y="6180741"/>
            <a:ext cx="852331" cy="509352"/>
            <a:chOff x="1202177" y="4613417"/>
            <a:chExt cx="528376" cy="315757"/>
          </a:xfrm>
        </p:grpSpPr>
        <p:sp>
          <p:nvSpPr>
            <p:cNvPr id="871" name="Google Shape;871;p20"/>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2" name="Google Shape;872;p20"/>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3" name="Google Shape;873;p20"/>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4" name="Google Shape;874;p20"/>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5" name="Google Shape;875;p20"/>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6" name="Google Shape;876;p20"/>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77" name="Google Shape;877;p20"/>
          <p:cNvGrpSpPr/>
          <p:nvPr/>
        </p:nvGrpSpPr>
        <p:grpSpPr>
          <a:xfrm>
            <a:off x="11316720" y="5633825"/>
            <a:ext cx="888153" cy="1297929"/>
            <a:chOff x="-1047799" y="3300294"/>
            <a:chExt cx="439014" cy="641607"/>
          </a:xfrm>
        </p:grpSpPr>
        <p:sp>
          <p:nvSpPr>
            <p:cNvPr id="878" name="Google Shape;878;p20"/>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9" name="Google Shape;879;p20"/>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0" name="Google Shape;880;p20"/>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1" name="Google Shape;881;p20"/>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2" name="Google Shape;882;p20"/>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3" name="Google Shape;883;p20"/>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4" name="Google Shape;884;p20"/>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5" name="Google Shape;885;p20"/>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6" name="Google Shape;886;p20"/>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7" name="Google Shape;887;p20"/>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8" name="Google Shape;888;p20"/>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9" name="Google Shape;889;p20"/>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0" name="Google Shape;890;p20"/>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47901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9782600" y="6834637"/>
            <a:ext cx="145667"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454" name="Google Shape;1454;p32"/>
          <p:cNvGrpSpPr/>
          <p:nvPr/>
        </p:nvGrpSpPr>
        <p:grpSpPr>
          <a:xfrm flipH="1">
            <a:off x="-396262" y="1235567"/>
            <a:ext cx="1367964" cy="1081376"/>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63" name="Google Shape;1463;p32"/>
          <p:cNvGrpSpPr/>
          <p:nvPr/>
        </p:nvGrpSpPr>
        <p:grpSpPr>
          <a:xfrm rot="-3617422" flipH="1">
            <a:off x="11321329" y="6139941"/>
            <a:ext cx="852331" cy="509352"/>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70" name="Google Shape;1470;p32"/>
          <p:cNvGrpSpPr/>
          <p:nvPr/>
        </p:nvGrpSpPr>
        <p:grpSpPr>
          <a:xfrm flipH="1">
            <a:off x="83552" y="5593042"/>
            <a:ext cx="888153" cy="1297929"/>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84" name="Google Shape;1484;p32"/>
          <p:cNvGrpSpPr/>
          <p:nvPr/>
        </p:nvGrpSpPr>
        <p:grpSpPr>
          <a:xfrm rot="10800000" flipH="1">
            <a:off x="10426906" y="-295958"/>
            <a:ext cx="2120540" cy="924348"/>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93" name="Google Shape;1493;p32"/>
          <p:cNvGrpSpPr/>
          <p:nvPr/>
        </p:nvGrpSpPr>
        <p:grpSpPr>
          <a:xfrm rot="2839265">
            <a:off x="761753" y="-227150"/>
            <a:ext cx="1065720" cy="1386513"/>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799479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10043147" y="4855416"/>
            <a:ext cx="1179572" cy="2002585"/>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06" name="Google Shape;1506;p33"/>
          <p:cNvGrpSpPr/>
          <p:nvPr/>
        </p:nvGrpSpPr>
        <p:grpSpPr>
          <a:xfrm flipH="1">
            <a:off x="10300594" y="1443977"/>
            <a:ext cx="2716935" cy="2147739"/>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15" name="Google Shape;1515;p33"/>
          <p:cNvGrpSpPr/>
          <p:nvPr/>
        </p:nvGrpSpPr>
        <p:grpSpPr>
          <a:xfrm flipH="1">
            <a:off x="3864681" y="-915657"/>
            <a:ext cx="3367777" cy="2147740"/>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27" name="Google Shape;1527;p33"/>
          <p:cNvGrpSpPr/>
          <p:nvPr/>
        </p:nvGrpSpPr>
        <p:grpSpPr>
          <a:xfrm rot="615299" flipH="1">
            <a:off x="372562" y="1412125"/>
            <a:ext cx="2202201" cy="1999527"/>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42" name="Google Shape;1542;p33"/>
          <p:cNvGrpSpPr/>
          <p:nvPr/>
        </p:nvGrpSpPr>
        <p:grpSpPr>
          <a:xfrm>
            <a:off x="1166943" y="4627399"/>
            <a:ext cx="1360515" cy="2309856"/>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49" name="Google Shape;1549;p33"/>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0" name="Google Shape;1550;p33"/>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1" name="Google Shape;1551;p33"/>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2" name="Google Shape;1552;p33"/>
          <p:cNvSpPr/>
          <p:nvPr/>
        </p:nvSpPr>
        <p:spPr>
          <a:xfrm>
            <a:off x="10043141" y="6431404"/>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3" name="Google Shape;1553;p33"/>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4" name="Google Shape;1554;p33"/>
          <p:cNvSpPr/>
          <p:nvPr/>
        </p:nvSpPr>
        <p:spPr>
          <a:xfrm>
            <a:off x="6226152" y="6515217"/>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5" name="Google Shape;1555;p33"/>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737847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79265" y="5456936"/>
            <a:ext cx="1424348" cy="1276733"/>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70" name="Google Shape;1570;p34"/>
          <p:cNvGrpSpPr/>
          <p:nvPr/>
        </p:nvGrpSpPr>
        <p:grpSpPr>
          <a:xfrm rot="-4477981" flipH="1">
            <a:off x="11187224" y="5626183"/>
            <a:ext cx="1065851" cy="939624"/>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81" name="Google Shape;1581;p34"/>
          <p:cNvGrpSpPr/>
          <p:nvPr/>
        </p:nvGrpSpPr>
        <p:grpSpPr>
          <a:xfrm flipH="1">
            <a:off x="488921" y="-240769"/>
            <a:ext cx="2829184" cy="188612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89" name="Google Shape;1589;p34"/>
          <p:cNvGrpSpPr/>
          <p:nvPr/>
        </p:nvGrpSpPr>
        <p:grpSpPr>
          <a:xfrm flipH="1">
            <a:off x="10974386" y="2382291"/>
            <a:ext cx="1703989" cy="1347004"/>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98" name="Google Shape;1598;p34"/>
          <p:cNvGrpSpPr/>
          <p:nvPr/>
        </p:nvGrpSpPr>
        <p:grpSpPr>
          <a:xfrm rot="10800000" flipH="1">
            <a:off x="4932670" y="-249093"/>
            <a:ext cx="2120540" cy="924348"/>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849225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39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72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7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41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36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910" y="1535117"/>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910"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72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4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82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86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8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41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141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8150"/>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76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7164"/>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11/4/2026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7164"/>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7164"/>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888101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a:extLst>
              <a:ext uri="{FF2B5EF4-FFF2-40B4-BE49-F238E27FC236}">
                <a16:creationId xmlns:a16="http://schemas.microsoft.com/office/drawing/2014/main" id="{ADB2BD36-36E3-448E-D315-656CA025E914}"/>
              </a:ext>
            </a:extLst>
          </p:cNvPr>
          <p:cNvPicPr>
            <a:picLocks noChangeAspect="1"/>
          </p:cNvPicPr>
          <p:nvPr userDrawn="1"/>
        </p:nvPicPr>
        <p:blipFill>
          <a:blip r:embed="rId8"/>
          <a:stretch>
            <a:fillRect/>
          </a:stretch>
        </p:blipFill>
        <p:spPr>
          <a:xfrm>
            <a:off x="0" y="-2032"/>
            <a:ext cx="12192000" cy="6860032"/>
          </a:xfrm>
          <a:prstGeom prst="rect">
            <a:avLst/>
          </a:prstGeom>
        </p:spPr>
      </p:pic>
      <p:sp>
        <p:nvSpPr>
          <p:cNvPr id="3" name="Rectangle: Rounded Corners 2">
            <a:extLst>
              <a:ext uri="{FF2B5EF4-FFF2-40B4-BE49-F238E27FC236}">
                <a16:creationId xmlns:a16="http://schemas.microsoft.com/office/drawing/2014/main" id="{A0B5C5A4-53E5-6D67-9E98-E1DEB8EE571E}"/>
              </a:ext>
            </a:extLst>
          </p:cNvPr>
          <p:cNvSpPr/>
          <p:nvPr userDrawn="1"/>
        </p:nvSpPr>
        <p:spPr>
          <a:xfrm>
            <a:off x="320862" y="356181"/>
            <a:ext cx="11550276" cy="6143605"/>
          </a:xfrm>
          <a:prstGeom prst="roundRect">
            <a:avLst>
              <a:gd name="adj" fmla="val 12309"/>
            </a:avLst>
          </a:prstGeom>
          <a:solidFill>
            <a:schemeClr val="bg1"/>
          </a:solidFill>
          <a:ln>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descr="A round pink circle with white text and a black background&#10;&#10;AI-generated content may be incorrect.">
            <a:extLst>
              <a:ext uri="{FF2B5EF4-FFF2-40B4-BE49-F238E27FC236}">
                <a16:creationId xmlns:a16="http://schemas.microsoft.com/office/drawing/2014/main" id="{B29F3137-08F5-F76D-4DC0-21EA6DC533D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43100" y="0"/>
            <a:ext cx="1641812" cy="1641812"/>
          </a:xfrm>
          <a:prstGeom prst="rect">
            <a:avLst/>
          </a:prstGeom>
        </p:spPr>
      </p:pic>
    </p:spTree>
    <p:extLst>
      <p:ext uri="{BB962C8B-B14F-4D97-AF65-F5344CB8AC3E}">
        <p14:creationId xmlns:p14="http://schemas.microsoft.com/office/powerpoint/2010/main" val="67581530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08414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0166" y="686143"/>
            <a:ext cx="11380763" cy="3160529"/>
          </a:xfrm>
          <a:prstGeom prst="rect">
            <a:avLst/>
          </a:prstGeom>
        </p:spPr>
        <p:txBody>
          <a:bodyPr wrap="square" lIns="91426" tIns="45712" rIns="91426" bIns="45712">
            <a:spAutoFit/>
            <a:scene3d>
              <a:camera prst="perspectiveFront"/>
              <a:lightRig rig="threePt" dir="t"/>
            </a:scene3d>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900" b="1" i="0" u="none" strike="noStrike" kern="10" cap="none" spc="0" normalizeH="0" baseline="0" noProof="0" dirty="0">
                <a:ln w="9525">
                  <a:round/>
                  <a:headEnd/>
                  <a:tailEnd/>
                </a:ln>
                <a:solidFill>
                  <a:srgbClr val="FF0000"/>
                </a:solidFill>
                <a:effectLst>
                  <a:outerShdw blurRad="50800" dist="50800" dir="5400000" algn="ctr" rotWithShape="0">
                    <a:srgbClr val="F79646">
                      <a:lumMod val="75000"/>
                      <a:alpha val="91000"/>
                    </a:srgbClr>
                  </a:outerShdw>
                </a:effectLst>
                <a:uLnTx/>
                <a:uFillTx/>
                <a:latin typeface="Times New Roman" panose="02020603050405020304" pitchFamily="18" charset="0"/>
                <a:ea typeface="+mn-ea"/>
                <a:cs typeface="Times New Roman" panose="02020603050405020304" pitchFamily="18" charset="0"/>
              </a:rPr>
              <a:t>UBND PHƯỜNG HƯNG ĐẠO</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900" b="1" i="0" u="none" strike="noStrike" kern="10" cap="none" spc="0" normalizeH="0" baseline="0" noProof="0" dirty="0">
                <a:ln w="9525">
                  <a:round/>
                  <a:headEnd/>
                  <a:tailEnd/>
                </a:ln>
                <a:solidFill>
                  <a:srgbClr val="FF0000"/>
                </a:solidFill>
                <a:effectLst>
                  <a:outerShdw blurRad="50800" dist="50800" dir="5400000" algn="ctr" rotWithShape="0">
                    <a:srgbClr val="F79646">
                      <a:lumMod val="75000"/>
                      <a:alpha val="91000"/>
                    </a:srgbClr>
                  </a:outerShdw>
                </a:effectLst>
                <a:uLnTx/>
                <a:uFillTx/>
                <a:latin typeface="Times New Roman" panose="02020603050405020304" pitchFamily="18" charset="0"/>
                <a:ea typeface="+mn-ea"/>
                <a:cs typeface="Times New Roman" panose="02020603050405020304" pitchFamily="18" charset="0"/>
              </a:rPr>
              <a:t>TRƯỜNG TIỂU HỌC ĐA PHÚC</a:t>
            </a:r>
            <a:endParaRPr kumimoji="0" lang="en-US" sz="19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32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Môn : </a:t>
            </a:r>
            <a:r>
              <a:rPr kumimoji="0" lang="vi-VN"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Tự nhiên và xã hội</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40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vi-VN"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25 : Ôn tập chủ đề con người và sức khỏe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4000" b="1" i="0" u="none" strike="noStrike" kern="10" cap="none" spc="0" normalizeH="0" baseline="0" noProof="0" dirty="0" err="1">
                <a:ln w="9525">
                  <a:round/>
                  <a:headEnd/>
                  <a:tailEnd/>
                </a:ln>
                <a:solidFill>
                  <a:srgbClr val="EEECE1">
                    <a:lumMod val="25000"/>
                  </a:srgbClr>
                </a:solidFill>
                <a:effectLst/>
                <a:uLnTx/>
                <a:uFillTx/>
                <a:latin typeface="Times New Roman" panose="02020603050405020304" pitchFamily="18" charset="0"/>
                <a:ea typeface="+mn-ea"/>
                <a:cs typeface="Times New Roman" panose="02020603050405020304" pitchFamily="18" charset="0"/>
              </a:rPr>
              <a:t>Giáo</a:t>
            </a:r>
            <a:r>
              <a:rPr kumimoji="0" lang="en-US" sz="4000" b="1" i="0" u="none" strike="noStrike" kern="10" cap="none" spc="0" normalizeH="0" baseline="0" noProof="0" dirty="0">
                <a:ln w="9525">
                  <a:round/>
                  <a:headEnd/>
                  <a:tailEnd/>
                </a:ln>
                <a:solidFill>
                  <a:srgbClr val="EEECE1">
                    <a:lumMod val="25000"/>
                  </a:srgbClr>
                </a:solidFill>
                <a:effectLst/>
                <a:uLnTx/>
                <a:uFillTx/>
                <a:latin typeface="Times New Roman" panose="02020603050405020304" pitchFamily="18" charset="0"/>
                <a:ea typeface="+mn-ea"/>
                <a:cs typeface="Times New Roman" panose="02020603050405020304" pitchFamily="18" charset="0"/>
              </a:rPr>
              <a:t> viên thực hiện: Đào Thị Nhung</a:t>
            </a:r>
          </a:p>
        </p:txBody>
      </p:sp>
    </p:spTree>
    <p:extLst>
      <p:ext uri="{BB962C8B-B14F-4D97-AF65-F5344CB8AC3E}">
        <p14:creationId xmlns:p14="http://schemas.microsoft.com/office/powerpoint/2010/main" val="126501730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grpSp>
        <p:nvGrpSpPr>
          <p:cNvPr id="14" name="Group 13">
            <a:extLst>
              <a:ext uri="{FF2B5EF4-FFF2-40B4-BE49-F238E27FC236}">
                <a16:creationId xmlns:a16="http://schemas.microsoft.com/office/drawing/2014/main" id="{50805174-DBEF-436E-AC2C-3D4E781DD6E7}"/>
              </a:ext>
            </a:extLst>
          </p:cNvPr>
          <p:cNvGrpSpPr/>
          <p:nvPr/>
        </p:nvGrpSpPr>
        <p:grpSpPr>
          <a:xfrm>
            <a:off x="446420" y="312615"/>
            <a:ext cx="11469655" cy="890543"/>
            <a:chOff x="446420" y="312616"/>
            <a:chExt cx="4735742" cy="1953358"/>
          </a:xfrm>
        </p:grpSpPr>
        <p:sp>
          <p:nvSpPr>
            <p:cNvPr id="15" name="Google Shape;1999;p46">
              <a:extLst>
                <a:ext uri="{FF2B5EF4-FFF2-40B4-BE49-F238E27FC236}">
                  <a16:creationId xmlns:a16="http://schemas.microsoft.com/office/drawing/2014/main" id="{0EC02DFC-C8EB-48A0-8F61-B5C029B1D2DE}"/>
                </a:ext>
              </a:extLst>
            </p:cNvPr>
            <p:cNvSpPr/>
            <p:nvPr/>
          </p:nvSpPr>
          <p:spPr>
            <a:xfrm>
              <a:off x="494854" y="312616"/>
              <a:ext cx="4687308" cy="1953358"/>
            </a:xfrm>
            <a:prstGeom prst="roundRect">
              <a:avLst>
                <a:gd name="adj" fmla="val 10839"/>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D17D92">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B8C187E6-6C8F-4962-B8EA-FDFC3B59F1D4}"/>
                </a:ext>
              </a:extLst>
            </p:cNvPr>
            <p:cNvSpPr txBox="1"/>
            <p:nvPr/>
          </p:nvSpPr>
          <p:spPr>
            <a:xfrm>
              <a:off x="446420" y="661935"/>
              <a:ext cx="4628439" cy="115543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 </a:t>
              </a: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Hoàn thành sơ đồ theo gợi ý sau và chia sẻ với các bạn.</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Vibur"/>
              </a:endParaRPr>
            </a:p>
          </p:txBody>
        </p:sp>
      </p:grpSp>
      <p:pic>
        <p:nvPicPr>
          <p:cNvPr id="8" name="Picture 7">
            <a:extLst>
              <a:ext uri="{FF2B5EF4-FFF2-40B4-BE49-F238E27FC236}">
                <a16:creationId xmlns:a16="http://schemas.microsoft.com/office/drawing/2014/main" id="{ADAE29C6-683B-4095-A2C0-35419B4A4B21}"/>
              </a:ext>
            </a:extLst>
          </p:cNvPr>
          <p:cNvPicPr>
            <a:picLocks noChangeAspect="1"/>
          </p:cNvPicPr>
          <p:nvPr/>
        </p:nvPicPr>
        <p:blipFill>
          <a:blip r:embed="rId3"/>
          <a:stretch>
            <a:fillRect/>
          </a:stretch>
        </p:blipFill>
        <p:spPr>
          <a:xfrm>
            <a:off x="2181726" y="1423887"/>
            <a:ext cx="7222155" cy="47282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grpSp>
        <p:nvGrpSpPr>
          <p:cNvPr id="14" name="Group 13">
            <a:extLst>
              <a:ext uri="{FF2B5EF4-FFF2-40B4-BE49-F238E27FC236}">
                <a16:creationId xmlns:a16="http://schemas.microsoft.com/office/drawing/2014/main" id="{50805174-DBEF-436E-AC2C-3D4E781DD6E7}"/>
              </a:ext>
            </a:extLst>
          </p:cNvPr>
          <p:cNvGrpSpPr/>
          <p:nvPr/>
        </p:nvGrpSpPr>
        <p:grpSpPr>
          <a:xfrm>
            <a:off x="475297" y="279366"/>
            <a:ext cx="11440778" cy="954107"/>
            <a:chOff x="458343" y="239686"/>
            <a:chExt cx="4723819" cy="2092782"/>
          </a:xfrm>
        </p:grpSpPr>
        <p:sp>
          <p:nvSpPr>
            <p:cNvPr id="15" name="Google Shape;1999;p46">
              <a:extLst>
                <a:ext uri="{FF2B5EF4-FFF2-40B4-BE49-F238E27FC236}">
                  <a16:creationId xmlns:a16="http://schemas.microsoft.com/office/drawing/2014/main" id="{0EC02DFC-C8EB-48A0-8F61-B5C029B1D2DE}"/>
                </a:ext>
              </a:extLst>
            </p:cNvPr>
            <p:cNvSpPr/>
            <p:nvPr/>
          </p:nvSpPr>
          <p:spPr>
            <a:xfrm>
              <a:off x="494854" y="312616"/>
              <a:ext cx="4687308" cy="1953358"/>
            </a:xfrm>
            <a:prstGeom prst="roundRect">
              <a:avLst>
                <a:gd name="adj" fmla="val 10839"/>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srgbClr val="D17D92">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B8C187E6-6C8F-4962-B8EA-FDFC3B59F1D4}"/>
                </a:ext>
              </a:extLst>
            </p:cNvPr>
            <p:cNvSpPr txBox="1"/>
            <p:nvPr/>
          </p:nvSpPr>
          <p:spPr>
            <a:xfrm>
              <a:off x="458343" y="239686"/>
              <a:ext cx="4628439" cy="209278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2</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Lựa chọn, sắp xếp những thức ăn, đồ uống ở bảng dưới đây vào hai nhóm có lợi và không có lợi cho cơ thể. Vì sao em lại sắp xếp như vậy?</a:t>
              </a:r>
              <a:endParaRPr kumimoji="0" lang="en-US" sz="2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Vibur"/>
              </a:endParaRPr>
            </a:p>
          </p:txBody>
        </p:sp>
      </p:grpSp>
      <p:pic>
        <p:nvPicPr>
          <p:cNvPr id="3" name="Picture 2">
            <a:extLst>
              <a:ext uri="{FF2B5EF4-FFF2-40B4-BE49-F238E27FC236}">
                <a16:creationId xmlns:a16="http://schemas.microsoft.com/office/drawing/2014/main" id="{CD27EFEB-58A7-406E-944B-03F1AA949484}"/>
              </a:ext>
            </a:extLst>
          </p:cNvPr>
          <p:cNvPicPr>
            <a:picLocks noChangeAspect="1"/>
          </p:cNvPicPr>
          <p:nvPr/>
        </p:nvPicPr>
        <p:blipFill>
          <a:blip r:embed="rId3"/>
          <a:stretch>
            <a:fillRect/>
          </a:stretch>
        </p:blipFill>
        <p:spPr>
          <a:xfrm>
            <a:off x="1914625" y="1928711"/>
            <a:ext cx="8729852" cy="3971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18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8BCA4E6-2080-4382-8B85-30A179C0C91A}"/>
              </a:ext>
            </a:extLst>
          </p:cNvPr>
          <p:cNvGraphicFramePr>
            <a:graphicFrameLocks noGrp="1"/>
          </p:cNvGraphicFramePr>
          <p:nvPr/>
        </p:nvGraphicFramePr>
        <p:xfrm>
          <a:off x="1068404" y="943276"/>
          <a:ext cx="11123596" cy="4706753"/>
        </p:xfrm>
        <a:graphic>
          <a:graphicData uri="http://schemas.openxmlformats.org/drawingml/2006/table">
            <a:tbl>
              <a:tblPr>
                <a:tableStyleId>{ED083AE6-46FA-4A59-8FB0-9F97EB10719F}</a:tableStyleId>
              </a:tblPr>
              <a:tblGrid>
                <a:gridCol w="5561798">
                  <a:extLst>
                    <a:ext uri="{9D8B030D-6E8A-4147-A177-3AD203B41FA5}">
                      <a16:colId xmlns:a16="http://schemas.microsoft.com/office/drawing/2014/main" val="912697728"/>
                    </a:ext>
                  </a:extLst>
                </a:gridCol>
                <a:gridCol w="5561798">
                  <a:extLst>
                    <a:ext uri="{9D8B030D-6E8A-4147-A177-3AD203B41FA5}">
                      <a16:colId xmlns:a16="http://schemas.microsoft.com/office/drawing/2014/main" val="2638016763"/>
                    </a:ext>
                  </a:extLst>
                </a:gridCol>
              </a:tblGrid>
              <a:tr h="951332">
                <a:tc>
                  <a:txBody>
                    <a:bodyPr/>
                    <a:lstStyle/>
                    <a:p>
                      <a:pPr algn="ctr" fontAlgn="t"/>
                      <a:r>
                        <a:rPr lang="en-US" sz="40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Có</a:t>
                      </a:r>
                      <a:r>
                        <a:rPr lang="en-US" sz="40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lợi</a:t>
                      </a:r>
                      <a:endParaRPr lang="en-US" sz="40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a:r>
                        <a:rPr lang="en-US" sz="40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Không</a:t>
                      </a:r>
                      <a:r>
                        <a:rPr lang="en-US" sz="40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có</a:t>
                      </a:r>
                      <a:r>
                        <a:rPr lang="en-US" sz="4000" b="1"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lợi</a:t>
                      </a:r>
                      <a:endParaRPr lang="en-US" sz="40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149193229"/>
                  </a:ext>
                </a:extLst>
              </a:tr>
              <a:tr h="3755421">
                <a:tc>
                  <a:txBody>
                    <a:bodyPr/>
                    <a:lstStyle/>
                    <a:p>
                      <a:pPr algn="just" fontAlgn="t"/>
                      <a:r>
                        <a:rPr lang="vi-VN" sz="3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Cơm trắng, bánh mì, phở, canh cua, sữa, pho mát, nước hoa quả tươi, rau củ quả luộc, đậu sốt cà chua, tôm rang thịt, canh cá, cá kho, nước đã đun sôi, chè hạt sen, súp bí đỏ, thịt bò xào, lạc rang.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fontAlgn="t"/>
                      <a:r>
                        <a:rPr lang="vi-VN" sz="3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Nộm dưa chuột cà chua, bim bim, khoai tây chiên, gà rán, nước ngọt có ga, cà phê, xúc xích, kem.</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2026343"/>
                  </a:ext>
                </a:extLst>
              </a:tr>
            </a:tbl>
          </a:graphicData>
        </a:graphic>
      </p:graphicFrame>
    </p:spTree>
    <p:extLst>
      <p:ext uri="{BB962C8B-B14F-4D97-AF65-F5344CB8AC3E}">
        <p14:creationId xmlns:p14="http://schemas.microsoft.com/office/powerpoint/2010/main" val="175746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187</Words>
  <Application>Microsoft Office PowerPoint</Application>
  <PresentationFormat>Widescreen</PresentationFormat>
  <Paragraphs>12</Paragraphs>
  <Slides>4</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Cambria</vt:lpstr>
      <vt:lpstr>Times New Roman</vt:lpstr>
      <vt:lpstr>3_Office Theme</vt:lpstr>
      <vt:lpstr>Learning the Days of the Week by Slidesgo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2026-04-11T09:54:18Z</dcterms:created>
  <dcterms:modified xsi:type="dcterms:W3CDTF">2026-04-11T09:59:21Z</dcterms:modified>
</cp:coreProperties>
</file>