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466" r:id="rId2"/>
    <p:sldId id="443" r:id="rId3"/>
    <p:sldId id="442" r:id="rId4"/>
    <p:sldId id="434" r:id="rId5"/>
    <p:sldId id="451" r:id="rId6"/>
    <p:sldId id="452" r:id="rId7"/>
    <p:sldId id="454" r:id="rId8"/>
    <p:sldId id="455" r:id="rId9"/>
    <p:sldId id="456" r:id="rId10"/>
    <p:sldId id="458" r:id="rId11"/>
    <p:sldId id="460" r:id="rId12"/>
    <p:sldId id="461" r:id="rId13"/>
    <p:sldId id="444" r:id="rId14"/>
    <p:sldId id="465" r:id="rId15"/>
    <p:sldId id="431" r:id="rId16"/>
  </p:sldIdLst>
  <p:sldSz cx="16276638" cy="9144000"/>
  <p:notesSz cx="6858000" cy="9144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a:srgbClr val="FF7C80"/>
    <a:srgbClr val="3333FF"/>
    <a:srgbClr val="0000CC"/>
    <a:srgbClr val="FF0066"/>
    <a:srgbClr val="FF6600"/>
    <a:srgbClr val="6600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99274" autoAdjust="0"/>
  </p:normalViewPr>
  <p:slideViewPr>
    <p:cSldViewPr>
      <p:cViewPr varScale="1">
        <p:scale>
          <a:sx n="60" d="100"/>
          <a:sy n="60" d="100"/>
        </p:scale>
        <p:origin x="-246" y="-72"/>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1051200" y="700617"/>
            <a:ext cx="14706197" cy="169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en-US" altLang="en-US" sz="3500" b="1">
                <a:solidFill>
                  <a:srgbClr val="FF0066"/>
                </a:solidFill>
                <a:latin typeface="Times New Roman" pitchFamily="18" charset="0"/>
              </a:rPr>
              <a:t>UBND PHƯỜNG HƯNG ĐẠO</a:t>
            </a:r>
          </a:p>
          <a:p>
            <a:pPr algn="ctr" eaLnBrk="1" hangingPunct="1">
              <a:spcBef>
                <a:spcPct val="50000"/>
              </a:spcBef>
            </a:pPr>
            <a:r>
              <a:rPr lang="en-US" altLang="en-US" sz="4400" b="1">
                <a:solidFill>
                  <a:srgbClr val="FF0066"/>
                </a:solidFill>
                <a:latin typeface="Times New Roman" pitchFamily="18" charset="0"/>
              </a:rPr>
              <a:t>TRƯỜNG TIỂU HỌC ĐA PHÚC</a:t>
            </a:r>
            <a:endParaRPr lang="vi-VN" altLang="en-US" sz="4400" b="1">
              <a:solidFill>
                <a:srgbClr val="FF0066"/>
              </a:solidFill>
              <a:latin typeface="Times New Roman" pitchFamily="18" charset="0"/>
            </a:endParaRPr>
          </a:p>
        </p:txBody>
      </p:sp>
      <p:sp>
        <p:nvSpPr>
          <p:cNvPr id="30" name="Text Box 14"/>
          <p:cNvSpPr txBox="1">
            <a:spLocks noChangeArrowheads="1"/>
          </p:cNvSpPr>
          <p:nvPr/>
        </p:nvSpPr>
        <p:spPr bwMode="auto">
          <a:xfrm>
            <a:off x="91134" y="2880785"/>
            <a:ext cx="15846408" cy="5715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70" tIns="71835" rIns="143670" bIns="71835">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ts val="1801"/>
              </a:spcBef>
            </a:pP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Hoạt</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động</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trải</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nghiệm</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err="1">
                <a:solidFill>
                  <a:srgbClr val="FF0000"/>
                </a:solidFill>
                <a:effectLst>
                  <a:outerShdw blurRad="38100" dist="38100" dir="2700000" algn="tl">
                    <a:srgbClr val="C0C0C0"/>
                  </a:outerShdw>
                </a:effectLst>
                <a:latin typeface="Times New Roman" pitchFamily="18" charset="0"/>
                <a:cs typeface="Times New Roman" pitchFamily="18" charset="0"/>
              </a:rPr>
              <a:t>lớp</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a:t>
            </a: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3</a:t>
            </a:r>
          </a:p>
          <a:p>
            <a:pPr algn="ctr" eaLnBrk="1" hangingPunct="1">
              <a:spcBef>
                <a:spcPts val="1801"/>
              </a:spcBef>
            </a:pPr>
            <a:r>
              <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rPr>
              <a:t> TUẦN </a:t>
            </a:r>
            <a:r>
              <a:rPr lang="en-US" sz="4000" b="1" dirty="0" smtClean="0">
                <a:solidFill>
                  <a:srgbClr val="FF0000"/>
                </a:solidFill>
                <a:effectLst>
                  <a:outerShdw blurRad="38100" dist="38100" dir="2700000" algn="tl">
                    <a:srgbClr val="C0C0C0"/>
                  </a:outerShdw>
                </a:effectLst>
                <a:latin typeface="Times New Roman" pitchFamily="18" charset="0"/>
                <a:cs typeface="Times New Roman" pitchFamily="18" charset="0"/>
              </a:rPr>
              <a:t>25</a:t>
            </a:r>
            <a:endParaRPr lang="en-US" sz="40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0"/>
              </a:spcBef>
              <a:defRPr/>
            </a:pPr>
            <a:r>
              <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25: HĐCD: TRUYỀN THỐNG QUÊ HƯƠNG EM</a:t>
            </a:r>
          </a:p>
          <a:p>
            <a:pPr algn="ctr" eaLnBrk="1" hangingPunct="1">
              <a:spcBef>
                <a:spcPts val="1801"/>
              </a:spcBef>
            </a:pPr>
            <a:endParaRPr lang="en-US" sz="53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1"/>
              </a:spcBef>
            </a:pPr>
            <a:endParaRPr lang="en-US" sz="5300" b="1" dirty="0">
              <a:solidFill>
                <a:srgbClr val="FF0000"/>
              </a:solidFill>
              <a:effectLst>
                <a:outerShdw blurRad="38100" dist="38100" dir="2700000" algn="tl">
                  <a:srgbClr val="C0C0C0"/>
                </a:outerShdw>
              </a:effectLst>
              <a:latin typeface="Times New Roman" pitchFamily="18" charset="0"/>
              <a:cs typeface="Times New Roman" pitchFamily="18" charset="0"/>
            </a:endParaRPr>
          </a:p>
          <a:p>
            <a:pPr algn="ctr" eaLnBrk="1" hangingPunct="1">
              <a:spcBef>
                <a:spcPts val="1801"/>
              </a:spcBef>
            </a:pP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GV: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Nguyễn</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Thị</a:t>
            </a:r>
            <a:r>
              <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rPr>
              <a:t> </a:t>
            </a:r>
            <a:r>
              <a:rPr lang="en-US" sz="5300" b="1" i="1" dirty="0" err="1">
                <a:solidFill>
                  <a:srgbClr val="0000CC"/>
                </a:solidFill>
                <a:effectLst>
                  <a:outerShdw blurRad="38100" dist="38100" dir="2700000" algn="tl">
                    <a:srgbClr val="C0C0C0"/>
                  </a:outerShdw>
                </a:effectLst>
                <a:latin typeface="Times New Roman" pitchFamily="18" charset="0"/>
                <a:cs typeface="Times New Roman" pitchFamily="18" charset="0"/>
              </a:rPr>
              <a:t>Xuân</a:t>
            </a:r>
            <a:endParaRPr lang="en-US" sz="5300" b="1" i="1" dirty="0">
              <a:solidFill>
                <a:srgbClr val="0000CC"/>
              </a:solidFill>
              <a:effectLst>
                <a:outerShdw blurRad="38100" dist="38100" dir="2700000" algn="tl">
                  <a:srgbClr val="C0C0C0"/>
                </a:outerShdw>
              </a:effectLst>
              <a:latin typeface="Times New Roman" pitchFamily="18" charset="0"/>
              <a:cs typeface="Times New Roman" pitchFamily="18" charset="0"/>
            </a:endParaRPr>
          </a:p>
        </p:txBody>
      </p:sp>
      <p:pic>
        <p:nvPicPr>
          <p:cNvPr id="2052" name="Picture 5"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0859" y="6400801"/>
            <a:ext cx="2971334" cy="256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flipV="1">
            <a:off x="135458" y="50927"/>
            <a:ext cx="1382183" cy="147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5291752"/>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1889919" y="7363359"/>
            <a:ext cx="3886200" cy="1323439"/>
            <a:chOff x="599705" y="4195439"/>
            <a:chExt cx="3886200" cy="907475"/>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599705" y="4195439"/>
              <a:ext cx="3853534" cy="9074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Lễ</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Hội</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Đình</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Quan </a:t>
              </a:r>
              <a:r>
                <a:rPr lang="en-US" sz="4000" b="1" kern="0" dirty="0" err="1">
                  <a:solidFill>
                    <a:srgbClr val="FB7768">
                      <a:lumMod val="75000"/>
                    </a:srgbClr>
                  </a:solidFill>
                  <a:latin typeface="Arial"/>
                  <a:cs typeface="Arial"/>
                  <a:sym typeface="Arial"/>
                </a:rPr>
                <a:t>L</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ạn</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131220" y="7363360"/>
            <a:ext cx="4228673" cy="13234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852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Lễ</a:t>
              </a:r>
              <a:r>
                <a:rPr lang="en-US" sz="4000" b="1" kern="0" dirty="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hội</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Cầu</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Ngư</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xmlns="" id="{F89CD8D4-0D11-4BF7-B55C-0A5CF0656139}"/>
              </a:ext>
            </a:extLst>
          </p:cNvPr>
          <p:cNvSpPr txBox="1"/>
          <p:nvPr/>
        </p:nvSpPr>
        <p:spPr>
          <a:xfrm>
            <a:off x="1143404" y="2385366"/>
            <a:ext cx="5203788" cy="584775"/>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n-US" sz="3200" b="1" kern="0" dirty="0" err="1" smtClean="0">
                <a:solidFill>
                  <a:srgbClr val="00B0F0"/>
                </a:solidFill>
                <a:latin typeface="Arial"/>
                <a:cs typeface="Arial"/>
                <a:sym typeface="Arial"/>
              </a:rPr>
              <a:t>Các</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lễ</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hội</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truyền</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thống</a:t>
            </a:r>
            <a:endParaRPr lang="en-US" sz="3200" b="1" kern="0" dirty="0">
              <a:solidFill>
                <a:srgbClr val="00B0F0"/>
              </a:solidFill>
              <a:latin typeface="Arial"/>
              <a:cs typeface="Arial"/>
              <a:sym typeface="Arial"/>
            </a:endParaRPr>
          </a:p>
        </p:txBody>
      </p:sp>
      <p:sp>
        <p:nvSpPr>
          <p:cNvPr id="2" name="AutoShape 2" descr="Độc đáo Lễ hội truyền thống Vân Đồn (Lễ hội Đình Quan Lạ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2"/>
          <a:stretch>
            <a:fillRect/>
          </a:stretch>
        </p:blipFill>
        <p:spPr>
          <a:xfrm>
            <a:off x="1661319" y="3093252"/>
            <a:ext cx="6096000" cy="3496540"/>
          </a:xfrm>
          <a:prstGeom prst="rect">
            <a:avLst/>
          </a:prstGeom>
        </p:spPr>
      </p:pic>
      <p:pic>
        <p:nvPicPr>
          <p:cNvPr id="31" name="Picture 12" descr="Lễ hội cầu ngư ở làng Thai Dương Hạ, thị trấn THuận An, huyện Phú Vang, Huế  | Danh mục kiểm kê Di sản văn hóa phi vật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6819" y="3093763"/>
            <a:ext cx="6759801" cy="3728691"/>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9786804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wipe(left)">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015194" y="7363360"/>
            <a:ext cx="4648200" cy="1323439"/>
            <a:chOff x="724980" y="4195440"/>
            <a:chExt cx="4648200" cy="907475"/>
          </a:xfrm>
        </p:grpSpPr>
        <p:sp>
          <p:nvSpPr>
            <p:cNvPr id="21" name="Rounded Rectangle 20"/>
            <p:cNvSpPr/>
            <p:nvPr/>
          </p:nvSpPr>
          <p:spPr>
            <a:xfrm>
              <a:off x="828305" y="4216400"/>
              <a:ext cx="4419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724980" y="4195440"/>
              <a:ext cx="4648200" cy="9074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Hát</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sọong</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cô</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Dân</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tộc</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Sán</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dìu</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925469" y="7423236"/>
            <a:ext cx="2960099" cy="7900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852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smtClean="0">
                  <a:solidFill>
                    <a:srgbClr val="FB7768">
                      <a:lumMod val="75000"/>
                    </a:srgbClr>
                  </a:solidFill>
                  <a:latin typeface="Arial"/>
                  <a:cs typeface="Arial"/>
                  <a:sym typeface="Arial"/>
                </a:rPr>
                <a:t>Hát</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Xoan</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sp>
        <p:nvSpPr>
          <p:cNvPr id="2" name="AutoShape 2" descr="Độc đáo Lễ hội truyền thống Vân Đồn (Lễ hội Đình Quan Lạ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1" name="TextBox 30">
            <a:extLst>
              <a:ext uri="{FF2B5EF4-FFF2-40B4-BE49-F238E27FC236}">
                <a16:creationId xmlns:a16="http://schemas.microsoft.com/office/drawing/2014/main" xmlns="" id="{F89CD8D4-0D11-4BF7-B55C-0A5CF0656139}"/>
              </a:ext>
            </a:extLst>
          </p:cNvPr>
          <p:cNvSpPr txBox="1"/>
          <p:nvPr/>
        </p:nvSpPr>
        <p:spPr>
          <a:xfrm>
            <a:off x="612775" y="2420222"/>
            <a:ext cx="7058932" cy="584775"/>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n-US" sz="3200" b="1" kern="0" dirty="0" err="1" smtClean="0">
                <a:solidFill>
                  <a:srgbClr val="00B0F0"/>
                </a:solidFill>
                <a:latin typeface="Arial"/>
                <a:cs typeface="Arial"/>
                <a:sym typeface="Arial"/>
              </a:rPr>
              <a:t>Các</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nghệ</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thuật</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truyền</a:t>
            </a:r>
            <a:r>
              <a:rPr lang="en-US" sz="3200" b="1" kern="0" dirty="0" smtClean="0">
                <a:solidFill>
                  <a:srgbClr val="00B0F0"/>
                </a:solidFill>
                <a:latin typeface="Arial"/>
                <a:cs typeface="Arial"/>
                <a:sym typeface="Arial"/>
              </a:rPr>
              <a:t> </a:t>
            </a:r>
            <a:r>
              <a:rPr lang="en-US" sz="3200" b="1" kern="0" dirty="0" err="1" smtClean="0">
                <a:solidFill>
                  <a:srgbClr val="00B0F0"/>
                </a:solidFill>
                <a:latin typeface="Arial"/>
                <a:cs typeface="Arial"/>
                <a:sym typeface="Arial"/>
              </a:rPr>
              <a:t>thống</a:t>
            </a:r>
            <a:endParaRPr lang="en-US" sz="3200" b="1" kern="0" dirty="0">
              <a:solidFill>
                <a:srgbClr val="00B0F0"/>
              </a:solidFill>
              <a:latin typeface="Arial"/>
              <a:cs typeface="Arial"/>
              <a:sym typeface="Arial"/>
            </a:endParaRPr>
          </a:p>
        </p:txBody>
      </p:sp>
      <p:pic>
        <p:nvPicPr>
          <p:cNvPr id="5122" name="Picture 2" descr="Khúc hát soọng cô của sơn ca nú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3144" y="3240269"/>
            <a:ext cx="6270350" cy="36044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9052719" y="3244583"/>
            <a:ext cx="6553200" cy="3604448"/>
          </a:xfrm>
          <a:prstGeom prst="rect">
            <a:avLst/>
          </a:prstGeom>
        </p:spPr>
      </p:pic>
      <p:sp>
        <p:nvSpPr>
          <p:cNvPr id="32" name="TextBox 31"/>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7037242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style.rotation</p:attrName>
                                        </p:attrNameLst>
                                      </p:cBhvr>
                                      <p:tavLst>
                                        <p:tav tm="0">
                                          <p:val>
                                            <p:fltVal val="90"/>
                                          </p:val>
                                        </p:tav>
                                        <p:tav tm="100000">
                                          <p:val>
                                            <p:fltVal val="0"/>
                                          </p:val>
                                        </p:tav>
                                      </p:tavLst>
                                    </p:anim>
                                    <p:animEffect transition="in" filter="fade">
                                      <p:cBhvr>
                                        <p:cTn id="10" dur="1000"/>
                                        <p:tgtEl>
                                          <p:spTgt spid="512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500" fill="hold"/>
                                        <p:tgtEl>
                                          <p:spTgt spid="20"/>
                                        </p:tgtEl>
                                        <p:attrNameLst>
                                          <p:attrName>ppt_x</p:attrName>
                                        </p:attrNameLst>
                                      </p:cBhvr>
                                      <p:tavLst>
                                        <p:tav tm="0">
                                          <p:val>
                                            <p:strVal val="#ppt_x"/>
                                          </p:val>
                                        </p:tav>
                                        <p:tav tm="100000">
                                          <p:val>
                                            <p:strVal val="#ppt_x"/>
                                          </p:val>
                                        </p:tav>
                                      </p:tavLst>
                                    </p:anim>
                                    <p:anim calcmode="lin" valueType="num">
                                      <p:cBhvr additive="base">
                                        <p:cTn id="1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ppt_x"/>
                                          </p:val>
                                        </p:tav>
                                        <p:tav tm="100000">
                                          <p:val>
                                            <p:strVal val="#ppt_x"/>
                                          </p:val>
                                        </p:tav>
                                      </p:tavLst>
                                    </p:anim>
                                    <p:anim calcmode="lin" valueType="num">
                                      <p:cBhvr additive="base">
                                        <p:cTn id="2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1889919" y="7363358"/>
            <a:ext cx="3886200" cy="866242"/>
            <a:chOff x="599705" y="4195439"/>
            <a:chExt cx="3886200" cy="852815"/>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599705" y="4195439"/>
              <a:ext cx="3853534" cy="48539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Tuồng</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291182" y="7355341"/>
            <a:ext cx="4228673" cy="8662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852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Hát</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quan</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họ</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xmlns="" id="{F89CD8D4-0D11-4BF7-B55C-0A5CF0656139}"/>
              </a:ext>
            </a:extLst>
          </p:cNvPr>
          <p:cNvSpPr txBox="1"/>
          <p:nvPr/>
        </p:nvSpPr>
        <p:spPr>
          <a:xfrm>
            <a:off x="1143404" y="2385366"/>
            <a:ext cx="520378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smtClean="0">
                <a:ln>
                  <a:noFill/>
                </a:ln>
                <a:solidFill>
                  <a:srgbClr val="00B0F0"/>
                </a:solidFill>
                <a:effectLst/>
                <a:uLnTx/>
                <a:uFillTx/>
                <a:latin typeface="Arial"/>
                <a:ea typeface="+mn-ea"/>
                <a:cs typeface="Arial"/>
                <a:sym typeface="Arial"/>
              </a:rPr>
              <a:t>Các</a:t>
            </a:r>
            <a:r>
              <a:rPr kumimoji="0" lang="en-US" sz="3200" b="1" i="0" u="none" strike="noStrike" kern="0" cap="none" spc="0" normalizeH="0" baseline="0" noProof="0" dirty="0" smtClean="0">
                <a:ln>
                  <a:noFill/>
                </a:ln>
                <a:solidFill>
                  <a:srgbClr val="00B0F0"/>
                </a:solidFill>
                <a:effectLst/>
                <a:uLnTx/>
                <a:uFillTx/>
                <a:latin typeface="Arial"/>
                <a:ea typeface="+mn-ea"/>
                <a:cs typeface="Arial"/>
                <a:sym typeface="Arial"/>
              </a:rPr>
              <a:t> </a:t>
            </a:r>
            <a:r>
              <a:rPr kumimoji="0" lang="en-US" sz="3200" b="1" i="0" u="none" strike="noStrike" kern="0" cap="none" spc="0" normalizeH="0" baseline="0" noProof="0" dirty="0" err="1" smtClean="0">
                <a:ln>
                  <a:noFill/>
                </a:ln>
                <a:solidFill>
                  <a:srgbClr val="00B0F0"/>
                </a:solidFill>
                <a:effectLst/>
                <a:uLnTx/>
                <a:uFillTx/>
                <a:latin typeface="Arial"/>
                <a:ea typeface="+mn-ea"/>
                <a:cs typeface="Arial"/>
                <a:sym typeface="Arial"/>
              </a:rPr>
              <a:t>lễ</a:t>
            </a:r>
            <a:r>
              <a:rPr kumimoji="0" lang="en-US" sz="3200" b="1" i="0" u="none" strike="noStrike" kern="0" cap="none" spc="0" normalizeH="0" baseline="0" noProof="0" dirty="0" smtClean="0">
                <a:ln>
                  <a:noFill/>
                </a:ln>
                <a:solidFill>
                  <a:srgbClr val="00B0F0"/>
                </a:solidFill>
                <a:effectLst/>
                <a:uLnTx/>
                <a:uFillTx/>
                <a:latin typeface="Arial"/>
                <a:ea typeface="+mn-ea"/>
                <a:cs typeface="Arial"/>
                <a:sym typeface="Arial"/>
              </a:rPr>
              <a:t> </a:t>
            </a:r>
            <a:r>
              <a:rPr kumimoji="0" lang="en-US" sz="3200" b="1" i="0" u="none" strike="noStrike" kern="0" cap="none" spc="0" normalizeH="0" baseline="0" noProof="0" dirty="0" err="1" smtClean="0">
                <a:ln>
                  <a:noFill/>
                </a:ln>
                <a:solidFill>
                  <a:srgbClr val="00B0F0"/>
                </a:solidFill>
                <a:effectLst/>
                <a:uLnTx/>
                <a:uFillTx/>
                <a:latin typeface="Arial"/>
                <a:ea typeface="+mn-ea"/>
                <a:cs typeface="Arial"/>
                <a:sym typeface="Arial"/>
              </a:rPr>
              <a:t>hội</a:t>
            </a:r>
            <a:r>
              <a:rPr kumimoji="0" lang="en-US" sz="3200" b="1" i="0" u="none" strike="noStrike" kern="0" cap="none" spc="0" normalizeH="0" baseline="0" noProof="0" dirty="0" smtClean="0">
                <a:ln>
                  <a:noFill/>
                </a:ln>
                <a:solidFill>
                  <a:srgbClr val="00B0F0"/>
                </a:solidFill>
                <a:effectLst/>
                <a:uLnTx/>
                <a:uFillTx/>
                <a:latin typeface="Arial"/>
                <a:ea typeface="+mn-ea"/>
                <a:cs typeface="Arial"/>
                <a:sym typeface="Arial"/>
              </a:rPr>
              <a:t> </a:t>
            </a:r>
            <a:r>
              <a:rPr kumimoji="0" lang="en-US" sz="3200" b="1" i="0" u="none" strike="noStrike" kern="0" cap="none" spc="0" normalizeH="0" baseline="0" noProof="0" dirty="0" err="1" smtClean="0">
                <a:ln>
                  <a:noFill/>
                </a:ln>
                <a:solidFill>
                  <a:srgbClr val="00B0F0"/>
                </a:solidFill>
                <a:effectLst/>
                <a:uLnTx/>
                <a:uFillTx/>
                <a:latin typeface="Arial"/>
                <a:ea typeface="+mn-ea"/>
                <a:cs typeface="Arial"/>
                <a:sym typeface="Arial"/>
              </a:rPr>
              <a:t>truyền</a:t>
            </a:r>
            <a:r>
              <a:rPr kumimoji="0" lang="en-US" sz="3200" b="1" i="0" u="none" strike="noStrike" kern="0" cap="none" spc="0" normalizeH="0" baseline="0" noProof="0" dirty="0" smtClean="0">
                <a:ln>
                  <a:noFill/>
                </a:ln>
                <a:solidFill>
                  <a:srgbClr val="00B0F0"/>
                </a:solidFill>
                <a:effectLst/>
                <a:uLnTx/>
                <a:uFillTx/>
                <a:latin typeface="Arial"/>
                <a:ea typeface="+mn-ea"/>
                <a:cs typeface="Arial"/>
                <a:sym typeface="Arial"/>
              </a:rPr>
              <a:t> </a:t>
            </a:r>
            <a:r>
              <a:rPr kumimoji="0" lang="en-US" sz="3200" b="1" i="0" u="none" strike="noStrike" kern="0" cap="none" spc="0" normalizeH="0" baseline="0" noProof="0" dirty="0" err="1" smtClean="0">
                <a:ln>
                  <a:noFill/>
                </a:ln>
                <a:solidFill>
                  <a:srgbClr val="00B0F0"/>
                </a:solidFill>
                <a:effectLst/>
                <a:uLnTx/>
                <a:uFillTx/>
                <a:latin typeface="Arial"/>
                <a:ea typeface="+mn-ea"/>
                <a:cs typeface="Arial"/>
                <a:sym typeface="Arial"/>
              </a:rPr>
              <a:t>thống</a:t>
            </a:r>
            <a:endParaRPr kumimoji="0" lang="en-US" sz="3200" b="1" i="0" u="none" strike="noStrike" kern="0" cap="none" spc="0" normalizeH="0" baseline="0" noProof="0" dirty="0">
              <a:ln>
                <a:noFill/>
              </a:ln>
              <a:solidFill>
                <a:srgbClr val="00B0F0"/>
              </a:solidFill>
              <a:effectLst/>
              <a:uLnTx/>
              <a:uFillTx/>
              <a:latin typeface="Arial"/>
              <a:ea typeface="+mn-ea"/>
              <a:cs typeface="Arial"/>
              <a:sym typeface="Arial"/>
            </a:endParaRPr>
          </a:p>
        </p:txBody>
      </p:sp>
      <p:sp>
        <p:nvSpPr>
          <p:cNvPr id="2" name="AutoShape 2" descr="Độc đáo Lễ hội truyền thống Vân Đồn (Lễ hội Đình Quan Lạ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 name="Picture 2"/>
          <p:cNvPicPr>
            <a:picLocks noChangeAspect="1"/>
          </p:cNvPicPr>
          <p:nvPr/>
        </p:nvPicPr>
        <p:blipFill>
          <a:blip r:embed="rId2"/>
          <a:stretch>
            <a:fillRect/>
          </a:stretch>
        </p:blipFill>
        <p:spPr>
          <a:xfrm>
            <a:off x="1143403" y="3417916"/>
            <a:ext cx="6309115" cy="3496540"/>
          </a:xfrm>
          <a:prstGeom prst="rect">
            <a:avLst/>
          </a:prstGeom>
        </p:spPr>
      </p:pic>
      <p:pic>
        <p:nvPicPr>
          <p:cNvPr id="31" name="Picture 12" descr="Dân ca quan họ và những điều không phải ai cũng biết"/>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765" r="4128"/>
          <a:stretch/>
        </p:blipFill>
        <p:spPr bwMode="auto">
          <a:xfrm>
            <a:off x="9281319" y="3417916"/>
            <a:ext cx="5791200" cy="3338689"/>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65622154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additive="base">
                                        <p:cTn id="14" dur="500" fill="hold"/>
                                        <p:tgtEl>
                                          <p:spTgt spid="20"/>
                                        </p:tgtEl>
                                        <p:attrNameLst>
                                          <p:attrName>ppt_x</p:attrName>
                                        </p:attrNameLst>
                                      </p:cBhvr>
                                      <p:tavLst>
                                        <p:tav tm="0">
                                          <p:val>
                                            <p:strVal val="#ppt_x"/>
                                          </p:val>
                                        </p:tav>
                                        <p:tav tm="100000">
                                          <p:val>
                                            <p:strVal val="#ppt_x"/>
                                          </p:val>
                                        </p:tav>
                                      </p:tavLst>
                                    </p:anim>
                                    <p:anim calcmode="lin" valueType="num">
                                      <p:cBhvr additive="base">
                                        <p:cTn id="1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additive="base">
                                        <p:cTn id="20" dur="500" fill="hold"/>
                                        <p:tgtEl>
                                          <p:spTgt spid="31"/>
                                        </p:tgtEl>
                                        <p:attrNameLst>
                                          <p:attrName>ppt_x</p:attrName>
                                        </p:attrNameLst>
                                      </p:cBhvr>
                                      <p:tavLst>
                                        <p:tav tm="0">
                                          <p:val>
                                            <p:strVal val="#ppt_x"/>
                                          </p:val>
                                        </p:tav>
                                        <p:tav tm="100000">
                                          <p:val>
                                            <p:strVal val="#ppt_x"/>
                                          </p:val>
                                        </p:tav>
                                      </p:tavLst>
                                    </p:anim>
                                    <p:anim calcmode="lin" valueType="num">
                                      <p:cBhvr additive="base">
                                        <p:cTn id="2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5211494" y="72415"/>
            <a:ext cx="5878532" cy="1002780"/>
            <a:chOff x="5063633" y="133374"/>
            <a:chExt cx="5779343" cy="1002780"/>
          </a:xfrm>
        </p:grpSpPr>
        <p:sp>
          <p:nvSpPr>
            <p:cNvPr id="8" name="TextBox 7"/>
            <p:cNvSpPr txBox="1"/>
            <p:nvPr/>
          </p:nvSpPr>
          <p:spPr>
            <a:xfrm>
              <a:off x="5063633" y="133374"/>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cxnSp>
          <p:nvCxnSpPr>
            <p:cNvPr id="7" name="Straight Connector 6"/>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1" name="Text Box 14"/>
          <p:cNvSpPr txBox="1">
            <a:spLocks noChangeArrowheads="1"/>
          </p:cNvSpPr>
          <p:nvPr/>
        </p:nvSpPr>
        <p:spPr bwMode="auto">
          <a:xfrm>
            <a:off x="670719" y="1681993"/>
            <a:ext cx="2971800" cy="82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4400" b="1" i="0" u="none" strike="noStrike" kern="1200" cap="none" spc="0" normalizeH="0" baseline="0" noProof="0" dirty="0" smtClean="0">
                <a:ln>
                  <a:noFill/>
                </a:ln>
                <a:solidFill>
                  <a:srgbClr val="FF0000"/>
                </a:solidFill>
                <a:uLnTx/>
                <a:uFillTx/>
                <a:latin typeface="Times New Roman" pitchFamily="18" charset="0"/>
                <a:ea typeface="+mn-ea"/>
                <a:cs typeface="+mn-cs"/>
              </a:rPr>
              <a:t>Kết</a:t>
            </a:r>
            <a:r>
              <a:rPr kumimoji="0" lang="en-US" sz="4400" b="1" i="0" u="none" strike="noStrike" kern="1200" cap="none" spc="0" normalizeH="0" noProof="0" dirty="0" smtClean="0">
                <a:ln>
                  <a:noFill/>
                </a:ln>
                <a:solidFill>
                  <a:srgbClr val="FF0000"/>
                </a:solidFill>
                <a:uLnTx/>
                <a:uFillTx/>
                <a:latin typeface="Times New Roman" pitchFamily="18" charset="0"/>
                <a:ea typeface="+mn-ea"/>
                <a:cs typeface="+mn-cs"/>
              </a:rPr>
              <a:t> </a:t>
            </a:r>
            <a:r>
              <a:rPr kumimoji="0" lang="en-US" sz="4400" b="1" i="0" u="none" strike="noStrike" kern="1200" cap="none" spc="0" normalizeH="0" noProof="0" dirty="0" err="1" smtClean="0">
                <a:ln>
                  <a:noFill/>
                </a:ln>
                <a:solidFill>
                  <a:srgbClr val="FF0000"/>
                </a:solidFill>
                <a:uLnTx/>
                <a:uFillTx/>
                <a:latin typeface="Times New Roman" pitchFamily="18" charset="0"/>
                <a:ea typeface="+mn-ea"/>
                <a:cs typeface="+mn-cs"/>
              </a:rPr>
              <a:t>luận</a:t>
            </a:r>
            <a:r>
              <a:rPr kumimoji="0" lang="en-US" sz="4400" b="1" i="0" u="none" strike="noStrike" kern="1200" cap="none" spc="0" normalizeH="0" noProof="0" dirty="0" smtClean="0">
                <a:ln>
                  <a:noFill/>
                </a:ln>
                <a:solidFill>
                  <a:srgbClr val="FF0000"/>
                </a:solidFill>
                <a:uLnTx/>
                <a:uFillTx/>
                <a:latin typeface="Times New Roman" pitchFamily="18" charset="0"/>
                <a:ea typeface="+mn-ea"/>
                <a:cs typeface="+mn-cs"/>
              </a:rPr>
              <a:t> </a:t>
            </a:r>
            <a:endParaRPr kumimoji="0" lang="en-US" sz="4400" b="1" i="0" u="none" strike="noStrike" kern="1200" cap="none" spc="0" normalizeH="0" baseline="0" noProof="0" dirty="0" smtClean="0">
              <a:ln>
                <a:noFill/>
              </a:ln>
              <a:solidFill>
                <a:srgbClr val="FF0000"/>
              </a:solidFill>
              <a:uLnTx/>
              <a:uFillTx/>
              <a:latin typeface="Times New Roman" pitchFamily="18" charset="0"/>
              <a:ea typeface="+mn-ea"/>
              <a:cs typeface="+mn-cs"/>
            </a:endParaRPr>
          </a:p>
        </p:txBody>
      </p:sp>
      <p:sp>
        <p:nvSpPr>
          <p:cNvPr id="12"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THỐNG QUÊ HƯƠNG EM</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5" name="Rounded Rectangle 14"/>
          <p:cNvSpPr/>
          <p:nvPr/>
        </p:nvSpPr>
        <p:spPr>
          <a:xfrm>
            <a:off x="2153261" y="2819400"/>
            <a:ext cx="11395258" cy="5181600"/>
          </a:xfrm>
          <a:prstGeom prst="roundRect">
            <a:avLst/>
          </a:prstGeom>
          <a:solidFill>
            <a:schemeClr val="accent1"/>
          </a:solidFill>
          <a:ln w="57150">
            <a:solidFill>
              <a:srgbClr val="33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accent1"/>
              </a:solidFill>
              <a:effectLst>
                <a:outerShdw blurRad="38100" dist="25400" dir="5400000" algn="ctr" rotWithShape="0">
                  <a:srgbClr val="6E747A">
                    <a:alpha val="43000"/>
                  </a:srgbClr>
                </a:outerShdw>
              </a:effectLst>
            </a:endParaRPr>
          </a:p>
        </p:txBody>
      </p:sp>
      <p:sp>
        <p:nvSpPr>
          <p:cNvPr id="16" name="TextBox 15"/>
          <p:cNvSpPr txBox="1"/>
          <p:nvPr/>
        </p:nvSpPr>
        <p:spPr>
          <a:xfrm>
            <a:off x="2153261" y="3028076"/>
            <a:ext cx="11242858" cy="4401205"/>
          </a:xfrm>
          <a:prstGeom prst="rect">
            <a:avLst/>
          </a:prstGeom>
          <a:noFill/>
        </p:spPr>
        <p:txBody>
          <a:bodyPr wrap="square" rtlCol="0">
            <a:spAutoFit/>
          </a:bodyPr>
          <a:lstStyle/>
          <a:p>
            <a:pPr algn="ctr"/>
            <a:r>
              <a:rPr lang="vi-VN" sz="4000" b="1" dirty="0">
                <a:solidFill>
                  <a:srgbClr val="FF0000"/>
                </a:solidFill>
                <a:latin typeface="HP001 5 hàng" panose="020B0603050302020204" pitchFamily="34" charset="0"/>
                <a:ea typeface="Times New Roman" panose="02020603050405020304" pitchFamily="18" charset="0"/>
              </a:rPr>
              <a:t>Mỗi địa phương đều có những nét truyền thống riêng. Mỗi nơi có thể có những nghề thủ công, nghệ thuật biểu diễn, lễ hội hay món ăn truyền thống riêng. Các địa phương đều có những chuyện về lịch sử dựng nước và gữi nước. Chúng ta hãy cùng nhau tìm hiểu về những nét truyền thống của địa phương mình nhé.</a:t>
            </a:r>
            <a:endParaRPr lang="en-US" sz="4000" b="1" dirty="0">
              <a:solidFill>
                <a:srgbClr val="FF0000"/>
              </a:solidFill>
              <a:latin typeface="HP001 5 hàng" panose="020B0603050302020204" pitchFamily="34" charset="0"/>
            </a:endParaRPr>
          </a:p>
        </p:txBody>
      </p:sp>
      <p:sp>
        <p:nvSpPr>
          <p:cNvPr id="17" name="TextBox 16"/>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8507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746919" y="1782783"/>
            <a:ext cx="15087600" cy="707886"/>
            <a:chOff x="1508918" y="1888664"/>
            <a:chExt cx="10047316" cy="845617"/>
          </a:xfrm>
        </p:grpSpPr>
        <p:sp>
          <p:nvSpPr>
            <p:cNvPr id="10" name="Rectangle 9"/>
            <p:cNvSpPr/>
            <p:nvPr/>
          </p:nvSpPr>
          <p:spPr>
            <a:xfrm>
              <a:off x="1508918" y="1888664"/>
              <a:ext cx="10047316" cy="845617"/>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rPr>
                <a:t>2</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Lập</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kế hoạch tìm hiểu một số nét truyền thống tại địa </a:t>
              </a:r>
              <a:r>
                <a:rPr kumimoji="0" lang="vi-VN"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phươn</a:t>
              </a:r>
              <a:r>
                <a:rPr kumimoji="0" lang="en-US" sz="4000" b="1" i="0" u="none" strike="noStrike" kern="1200" cap="none" spc="0" normalizeH="0" baseline="0" noProof="0" dirty="0" smtClean="0">
                  <a:ln>
                    <a:noFill/>
                  </a:ln>
                  <a:solidFill>
                    <a:srgbClr val="FF0000"/>
                  </a:solidFill>
                  <a:effectLst/>
                  <a:uLnTx/>
                  <a:uFillTx/>
                  <a:latin typeface="Times New Roman" panose="02020603050405020304" pitchFamily="18" charset="0"/>
                  <a:ea typeface="Times New Roman" panose="02020603050405020304" pitchFamily="18" charset="0"/>
                  <a:cs typeface="+mn-cs"/>
                </a:rPr>
                <a:t>g</a:t>
              </a:r>
              <a:endParaRPr kumimoji="0" lang="en-US" sz="3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cxnSp>
          <p:nvCxnSpPr>
            <p:cNvPr id="11" name="Straight Connector 10"/>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graphicFrame>
        <p:nvGraphicFramePr>
          <p:cNvPr id="3" name="Table 2"/>
          <p:cNvGraphicFramePr>
            <a:graphicFrameLocks noGrp="1"/>
          </p:cNvGraphicFramePr>
          <p:nvPr>
            <p:extLst>
              <p:ext uri="{D42A27DB-BD31-4B8C-83A1-F6EECF244321}">
                <p14:modId xmlns:p14="http://schemas.microsoft.com/office/powerpoint/2010/main" val="3236592023"/>
              </p:ext>
            </p:extLst>
          </p:nvPr>
        </p:nvGraphicFramePr>
        <p:xfrm>
          <a:off x="1026060" y="2568013"/>
          <a:ext cx="14249400" cy="3680387"/>
        </p:xfrm>
        <a:graphic>
          <a:graphicData uri="http://schemas.openxmlformats.org/drawingml/2006/table">
            <a:tbl>
              <a:tblPr firstRow="1" bandRow="1">
                <a:tableStyleId>{5C22544A-7EE6-4342-B048-85BDC9FD1C3A}</a:tableStyleId>
              </a:tblPr>
              <a:tblGrid>
                <a:gridCol w="2768859">
                  <a:extLst>
                    <a:ext uri="{9D8B030D-6E8A-4147-A177-3AD203B41FA5}">
                      <a16:colId xmlns:a16="http://schemas.microsoft.com/office/drawing/2014/main" xmlns="" val="225805721"/>
                    </a:ext>
                  </a:extLst>
                </a:gridCol>
                <a:gridCol w="2590800">
                  <a:extLst>
                    <a:ext uri="{9D8B030D-6E8A-4147-A177-3AD203B41FA5}">
                      <a16:colId xmlns:a16="http://schemas.microsoft.com/office/drawing/2014/main" xmlns="" val="3734502124"/>
                    </a:ext>
                  </a:extLst>
                </a:gridCol>
                <a:gridCol w="2819400">
                  <a:extLst>
                    <a:ext uri="{9D8B030D-6E8A-4147-A177-3AD203B41FA5}">
                      <a16:colId xmlns:a16="http://schemas.microsoft.com/office/drawing/2014/main" xmlns="" val="1476201680"/>
                    </a:ext>
                  </a:extLst>
                </a:gridCol>
                <a:gridCol w="2819400">
                  <a:extLst>
                    <a:ext uri="{9D8B030D-6E8A-4147-A177-3AD203B41FA5}">
                      <a16:colId xmlns:a16="http://schemas.microsoft.com/office/drawing/2014/main" xmlns="" val="2974154524"/>
                    </a:ext>
                  </a:extLst>
                </a:gridCol>
                <a:gridCol w="3250941">
                  <a:extLst>
                    <a:ext uri="{9D8B030D-6E8A-4147-A177-3AD203B41FA5}">
                      <a16:colId xmlns:a16="http://schemas.microsoft.com/office/drawing/2014/main" xmlns="" val="1652398838"/>
                    </a:ext>
                  </a:extLst>
                </a:gridCol>
              </a:tblGrid>
              <a:tr h="370840">
                <a:tc>
                  <a:txBody>
                    <a:bodyP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Nghề</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truyền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Di tích</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lịch</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sử</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Món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ăn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truyền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Lễ</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hội</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truyền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err="1" smtClean="0">
                          <a:solidFill>
                            <a:schemeClr val="tx1"/>
                          </a:solidFill>
                          <a:latin typeface="Times New Roman" panose="02020603050405020304" pitchFamily="18" charset="0"/>
                          <a:cs typeface="Times New Roman" panose="02020603050405020304" pitchFamily="18" charset="0"/>
                        </a:rPr>
                        <a:t>Nghệ</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err="1" smtClean="0">
                          <a:solidFill>
                            <a:schemeClr val="tx1"/>
                          </a:solidFill>
                          <a:latin typeface="Times New Roman" panose="02020603050405020304" pitchFamily="18" charset="0"/>
                          <a:cs typeface="Times New Roman" panose="02020603050405020304" pitchFamily="18" charset="0"/>
                        </a:rPr>
                        <a:t>thuật</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truyền</a:t>
                      </a:r>
                      <a:r>
                        <a:rPr lang="en-US" sz="3200" baseline="0" dirty="0" smtClean="0">
                          <a:solidFill>
                            <a:schemeClr val="tx1"/>
                          </a:solidFill>
                          <a:latin typeface="Times New Roman" panose="02020603050405020304" pitchFamily="18" charset="0"/>
                          <a:cs typeface="Times New Roman" panose="02020603050405020304" pitchFamily="18" charset="0"/>
                        </a:rPr>
                        <a:t> </a:t>
                      </a:r>
                      <a:r>
                        <a:rPr lang="en-US" sz="3200" baseline="0" dirty="0" err="1" smtClean="0">
                          <a:solidFill>
                            <a:schemeClr val="tx1"/>
                          </a:solidFill>
                          <a:latin typeface="Times New Roman" panose="02020603050405020304" pitchFamily="18" charset="0"/>
                          <a:cs typeface="Times New Roman" panose="02020603050405020304" pitchFamily="18" charset="0"/>
                        </a:rPr>
                        <a:t>thống</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extLst>
                  <a:ext uri="{0D108BD9-81ED-4DB2-BD59-A6C34878D82A}">
                    <a16:rowId xmlns:a16="http://schemas.microsoft.com/office/drawing/2014/main" xmlns="" val="1086633385"/>
                  </a:ext>
                </a:extLst>
              </a:tr>
              <a:tr h="370840">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Muối</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Bến</a:t>
                      </a:r>
                      <a:r>
                        <a:rPr lang="en-US" sz="3200" b="1" dirty="0" smtClean="0">
                          <a:solidFill>
                            <a:schemeClr val="tx1"/>
                          </a:solidFill>
                          <a:latin typeface="Times New Roman" panose="02020603050405020304" pitchFamily="18" charset="0"/>
                          <a:cs typeface="Times New Roman" panose="02020603050405020304" pitchFamily="18" charset="0"/>
                        </a:rPr>
                        <a:t> K15</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Bánh</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mì</a:t>
                      </a:r>
                      <a:r>
                        <a:rPr lang="en-US" sz="3200" b="1" baseline="0" dirty="0" smtClean="0">
                          <a:solidFill>
                            <a:schemeClr val="tx1"/>
                          </a:solidFill>
                          <a:latin typeface="Times New Roman" panose="02020603050405020304" pitchFamily="18" charset="0"/>
                          <a:cs typeface="Times New Roman" panose="02020603050405020304" pitchFamily="18" charset="0"/>
                        </a:rPr>
                        <a:t> que</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b="1" dirty="0" err="1" smtClean="0">
                          <a:solidFill>
                            <a:schemeClr val="tx1"/>
                          </a:solidFill>
                          <a:latin typeface="Times New Roman" panose="02020603050405020304" pitchFamily="18" charset="0"/>
                          <a:cs typeface="Times New Roman" panose="02020603050405020304" pitchFamily="18" charset="0"/>
                        </a:rPr>
                        <a:t>Lễ</a:t>
                      </a:r>
                      <a:r>
                        <a:rPr lang="en-US" sz="3200" b="1" dirty="0" smtClean="0">
                          <a:solidFill>
                            <a:schemeClr val="tx1"/>
                          </a:solidFill>
                          <a:latin typeface="Times New Roman" panose="02020603050405020304" pitchFamily="18" charset="0"/>
                          <a:cs typeface="Times New Roman" panose="02020603050405020304" pitchFamily="18" charset="0"/>
                        </a:rPr>
                        <a:t> </a:t>
                      </a:r>
                      <a:r>
                        <a:rPr lang="en-US" sz="3200" b="1" dirty="0" err="1" smtClean="0">
                          <a:solidFill>
                            <a:schemeClr val="tx1"/>
                          </a:solidFill>
                          <a:latin typeface="Times New Roman" panose="02020603050405020304" pitchFamily="18" charset="0"/>
                          <a:cs typeface="Times New Roman" panose="02020603050405020304" pitchFamily="18" charset="0"/>
                        </a:rPr>
                        <a:t>hội</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chọi</a:t>
                      </a:r>
                      <a:r>
                        <a:rPr lang="en-US" sz="3200" b="1" baseline="0" dirty="0" smtClean="0">
                          <a:solidFill>
                            <a:schemeClr val="tx1"/>
                          </a:solidFill>
                          <a:latin typeface="Times New Roman" panose="02020603050405020304" pitchFamily="18" charset="0"/>
                          <a:cs typeface="Times New Roman" panose="02020603050405020304" pitchFamily="18" charset="0"/>
                        </a:rPr>
                        <a:t> </a:t>
                      </a:r>
                      <a:r>
                        <a:rPr lang="en-US" sz="3200" b="1" baseline="0" dirty="0" err="1" smtClean="0">
                          <a:solidFill>
                            <a:schemeClr val="tx1"/>
                          </a:solidFill>
                          <a:latin typeface="Times New Roman" panose="02020603050405020304" pitchFamily="18" charset="0"/>
                          <a:cs typeface="Times New Roman" panose="02020603050405020304" pitchFamily="18" charset="0"/>
                        </a:rPr>
                        <a:t>trâu</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b="1" dirty="0" smtClean="0">
                          <a:solidFill>
                            <a:schemeClr val="tx1"/>
                          </a:solidFill>
                          <a:latin typeface="Times New Roman" panose="02020603050405020304" pitchFamily="18" charset="0"/>
                          <a:cs typeface="Times New Roman" panose="02020603050405020304" pitchFamily="18" charset="0"/>
                        </a:rPr>
                        <a:t>Ca </a:t>
                      </a:r>
                      <a:r>
                        <a:rPr lang="en-US" sz="3200" b="1" dirty="0" err="1" smtClean="0">
                          <a:solidFill>
                            <a:schemeClr val="tx1"/>
                          </a:solidFill>
                          <a:latin typeface="Times New Roman" panose="02020603050405020304" pitchFamily="18" charset="0"/>
                          <a:cs typeface="Times New Roman" panose="02020603050405020304" pitchFamily="18" charset="0"/>
                        </a:rPr>
                        <a:t>trù</a:t>
                      </a: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extLst>
                  <a:ext uri="{0D108BD9-81ED-4DB2-BD59-A6C34878D82A}">
                    <a16:rowId xmlns:a16="http://schemas.microsoft.com/office/drawing/2014/main" xmlns="" val="1018844420"/>
                  </a:ext>
                </a:extLst>
              </a:tr>
              <a:tr h="967667">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endParaRPr lang="en-US" sz="3200" b="1"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extLst>
                  <a:ext uri="{0D108BD9-81ED-4DB2-BD59-A6C34878D82A}">
                    <a16:rowId xmlns:a16="http://schemas.microsoft.com/office/drawing/2014/main" xmlns="" val="276093876"/>
                  </a:ext>
                </a:extLst>
              </a:tr>
              <a:tr h="370840">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tc>
                  <a:txBody>
                    <a:bodyPr/>
                    <a:lstStyle/>
                    <a:p>
                      <a:pPr algn="ctr"/>
                      <a:r>
                        <a:rPr lang="en-US" sz="3200"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a:txBody>
                  <a:tcPr>
                    <a:solidFill>
                      <a:srgbClr val="FF9966"/>
                    </a:solidFill>
                  </a:tcPr>
                </a:tc>
                <a:extLst>
                  <a:ext uri="{0D108BD9-81ED-4DB2-BD59-A6C34878D82A}">
                    <a16:rowId xmlns:a16="http://schemas.microsoft.com/office/drawing/2014/main" xmlns="" val="2008759024"/>
                  </a:ext>
                </a:extLst>
              </a:tr>
            </a:tbl>
          </a:graphicData>
        </a:graphic>
      </p:graphicFrame>
      <p:sp>
        <p:nvSpPr>
          <p:cNvPr id="32" name="TextBox 31"/>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4" name="AutoShape 2" descr="Hình ảnh về Lễ hội chùa Hươ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3" name="TextBox 32"/>
          <p:cNvSpPr txBox="1"/>
          <p:nvPr/>
        </p:nvSpPr>
        <p:spPr>
          <a:xfrm>
            <a:off x="1207411" y="4697112"/>
            <a:ext cx="2699778" cy="1077218"/>
          </a:xfrm>
          <a:prstGeom prst="rect">
            <a:avLst/>
          </a:prstGeom>
          <a:noFill/>
        </p:spPr>
        <p:txBody>
          <a:bodyPr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Làng</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chài</a:t>
            </a:r>
            <a:r>
              <a:rPr kumimoji="0" lang="en-US" sz="32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Times New Roman" panose="02020603050405020304" pitchFamily="18" charset="0"/>
              </a:rPr>
              <a:t> Cửa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mn-ea"/>
                <a:cs typeface="Times New Roman" panose="02020603050405020304" pitchFamily="18" charset="0"/>
              </a:rPr>
              <a:t>Vạn</a:t>
            </a:r>
            <a:endParaRPr kumimoji="0" 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extBox 1"/>
          <p:cNvSpPr txBox="1"/>
          <p:nvPr/>
        </p:nvSpPr>
        <p:spPr>
          <a:xfrm>
            <a:off x="3771896" y="4671798"/>
            <a:ext cx="2652265" cy="1077218"/>
          </a:xfrm>
          <a:prstGeom prst="rect">
            <a:avLst/>
          </a:prstGeom>
          <a:noFill/>
        </p:spPr>
        <p:txBody>
          <a:bodyPr wrap="none" rtlCol="0">
            <a:spAutoFit/>
          </a:bodyPr>
          <a:lstStyle/>
          <a:p>
            <a:pPr algn="ctr"/>
            <a:r>
              <a:rPr lang="en-US" sz="3200" dirty="0" smtClean="0">
                <a:latin typeface="Times New Roman" panose="02020603050405020304" pitchFamily="18" charset="0"/>
                <a:cs typeface="Times New Roman" panose="02020603050405020304" pitchFamily="18" charset="0"/>
              </a:rPr>
              <a:t>Di tích </a:t>
            </a:r>
            <a:r>
              <a:rPr lang="en-US" sz="3200" dirty="0" err="1" smtClean="0">
                <a:latin typeface="Times New Roman" panose="02020603050405020304" pitchFamily="18" charset="0"/>
                <a:cs typeface="Times New Roman" panose="02020603050405020304" pitchFamily="18" charset="0"/>
              </a:rPr>
              <a:t>thương</a:t>
            </a: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cảng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Đồn</a:t>
            </a:r>
            <a:endParaRPr lang="en-US" sz="3200" dirty="0">
              <a:latin typeface="Times New Roman" panose="02020603050405020304" pitchFamily="18" charset="0"/>
              <a:cs typeface="Times New Roman" panose="02020603050405020304" pitchFamily="18" charset="0"/>
            </a:endParaRPr>
          </a:p>
        </p:txBody>
      </p:sp>
      <p:sp>
        <p:nvSpPr>
          <p:cNvPr id="15" name="TextBox 14"/>
          <p:cNvSpPr txBox="1"/>
          <p:nvPr/>
        </p:nvSpPr>
        <p:spPr>
          <a:xfrm>
            <a:off x="6986448" y="4918019"/>
            <a:ext cx="1673856" cy="584775"/>
          </a:xfrm>
          <a:prstGeom prst="rect">
            <a:avLst/>
          </a:prstGeom>
          <a:noFill/>
        </p:spPr>
        <p:txBody>
          <a:bodyPr wrap="none" rtlCol="0">
            <a:spAutoFit/>
          </a:bodyPr>
          <a:lstStyle/>
          <a:p>
            <a:pPr algn="ctr"/>
            <a:r>
              <a:rPr lang="en-US" sz="3200" dirty="0" err="1" smtClean="0">
                <a:latin typeface="Times New Roman" panose="02020603050405020304" pitchFamily="18" charset="0"/>
                <a:cs typeface="Times New Roman" panose="02020603050405020304" pitchFamily="18" charset="0"/>
              </a:rPr>
              <a:t>Chả</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mực</a:t>
            </a:r>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9184224" y="4965240"/>
            <a:ext cx="2760692" cy="584775"/>
          </a:xfrm>
          <a:prstGeom prst="rect">
            <a:avLst/>
          </a:prstGeom>
          <a:noFill/>
        </p:spPr>
        <p:txBody>
          <a:bodyPr wrap="none" rtlCol="0">
            <a:spAutoFit/>
          </a:bodyPr>
          <a:lstStyle/>
          <a:p>
            <a:pPr algn="ctr"/>
            <a:r>
              <a:rPr lang="en-US" sz="3200" dirty="0" err="1" smtClean="0">
                <a:latin typeface="Times New Roman" panose="02020603050405020304" pitchFamily="18" charset="0"/>
                <a:cs typeface="Times New Roman" panose="02020603050405020304" pitchFamily="18" charset="0"/>
              </a:rPr>
              <a:t>Lễ</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hội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chèo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bơi</a:t>
            </a:r>
            <a:endParaRPr lang="en-US" sz="32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12129405" y="4719018"/>
            <a:ext cx="3025187" cy="1077218"/>
          </a:xfrm>
          <a:prstGeom prst="rect">
            <a:avLst/>
          </a:prstGeom>
          <a:noFill/>
        </p:spPr>
        <p:txBody>
          <a:bodyPr wrap="none" rtlCol="0">
            <a:spAutoFit/>
          </a:bodyPr>
          <a:lstStyle/>
          <a:p>
            <a:pPr algn="ctr"/>
            <a:r>
              <a:rPr lang="en-US" sz="3200" dirty="0" err="1" smtClean="0">
                <a:latin typeface="Times New Roman" panose="02020603050405020304" pitchFamily="18" charset="0"/>
                <a:cs typeface="Times New Roman" panose="02020603050405020304" pitchFamily="18" charset="0"/>
              </a:rPr>
              <a:t>Hát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sọong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của</a:t>
            </a:r>
            <a:endParaRPr lang="en-US" sz="3200" dirty="0" smtClean="0">
              <a:latin typeface="Times New Roman" panose="02020603050405020304" pitchFamily="18" charset="0"/>
              <a:cs typeface="Times New Roman" panose="02020603050405020304" pitchFamily="18" charset="0"/>
            </a:endParaRPr>
          </a:p>
          <a:p>
            <a:pPr algn="ctr"/>
            <a:r>
              <a:rPr lang="en-US" sz="3200" dirty="0" err="1" smtClean="0">
                <a:latin typeface="Times New Roman" panose="02020603050405020304" pitchFamily="18" charset="0"/>
                <a:cs typeface="Times New Roman" panose="02020603050405020304" pitchFamily="18" charset="0"/>
              </a:rPr>
              <a:t>dân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tộc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Sán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Dìu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2121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p:cTn id="44" dur="500" fill="hold"/>
                                        <p:tgtEl>
                                          <p:spTgt spid="17"/>
                                        </p:tgtEl>
                                        <p:attrNameLst>
                                          <p:attrName>ppt_w</p:attrName>
                                        </p:attrNameLst>
                                      </p:cBhvr>
                                      <p:tavLst>
                                        <p:tav tm="0">
                                          <p:val>
                                            <p:fltVal val="0"/>
                                          </p:val>
                                        </p:tav>
                                        <p:tav tm="100000">
                                          <p:val>
                                            <p:strVal val="#ppt_w"/>
                                          </p:val>
                                        </p:tav>
                                      </p:tavLst>
                                    </p:anim>
                                    <p:anim calcmode="lin" valueType="num">
                                      <p:cBhvr>
                                        <p:cTn id="45" dur="500" fill="hold"/>
                                        <p:tgtEl>
                                          <p:spTgt spid="17"/>
                                        </p:tgtEl>
                                        <p:attrNameLst>
                                          <p:attrName>ppt_h</p:attrName>
                                        </p:attrNameLst>
                                      </p:cBhvr>
                                      <p:tavLst>
                                        <p:tav tm="0">
                                          <p:val>
                                            <p:fltVal val="0"/>
                                          </p:val>
                                        </p:tav>
                                        <p:tav tm="100000">
                                          <p:val>
                                            <p:strVal val="#ppt_h"/>
                                          </p:val>
                                        </p:tav>
                                      </p:tavLst>
                                    </p:anim>
                                    <p:animEffect transition="in" filter="fade">
                                      <p:cBhvr>
                                        <p:cTn id="4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3" grpId="0"/>
      <p:bldP spid="2"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THỐNG QUÊ HƯƠNG EM</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grpSp>
        <p:nvGrpSpPr>
          <p:cNvPr id="9" name="Group 8"/>
          <p:cNvGrpSpPr/>
          <p:nvPr/>
        </p:nvGrpSpPr>
        <p:grpSpPr>
          <a:xfrm>
            <a:off x="746919" y="1782783"/>
            <a:ext cx="8763000" cy="707886"/>
            <a:chOff x="1508918" y="1888664"/>
            <a:chExt cx="9367315" cy="707886"/>
          </a:xfrm>
        </p:grpSpPr>
        <p:sp>
          <p:nvSpPr>
            <p:cNvPr id="10" name="Rectangle 9"/>
            <p:cNvSpPr/>
            <p:nvPr/>
          </p:nvSpPr>
          <p:spPr>
            <a:xfrm>
              <a:off x="1508918" y="1888664"/>
              <a:ext cx="9367315" cy="707886"/>
            </a:xfrm>
            <a:prstGeom prst="rect">
              <a:avLst/>
            </a:prstGeom>
          </p:spPr>
          <p:txBody>
            <a:bodyPr wrap="square">
              <a:spAutoFit/>
            </a:bodyPr>
            <a:lstStyle/>
            <a:p>
              <a:pPr lvl="0">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lang="nl-NL" sz="4000" b="1" dirty="0">
                  <a:solidFill>
                    <a:srgbClr val="FF0000"/>
                  </a:solidFill>
                  <a:latin typeface="Times New Roman" panose="02020603050405020304" pitchFamily="18" charset="0"/>
                  <a:ea typeface="Times New Roman" panose="02020603050405020304" pitchFamily="18" charset="0"/>
                </a:rPr>
                <a:t>Chia</a:t>
              </a:r>
              <a:r>
                <a:rPr lang="vi-VN" sz="4000" b="1" dirty="0">
                  <a:solidFill>
                    <a:srgbClr val="FF0000"/>
                  </a:solidFill>
                  <a:latin typeface="Times New Roman" panose="02020603050405020304" pitchFamily="18" charset="0"/>
                  <a:ea typeface="Times New Roman" panose="02020603050405020304" pitchFamily="18" charset="0"/>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cxnSp>
          <p:nvCxnSpPr>
            <p:cNvPr id="11" name="Straight Connector 10"/>
            <p:cNvCxnSpPr/>
            <p:nvPr/>
          </p:nvCxnSpPr>
          <p:spPr>
            <a:xfrm>
              <a:off x="2052016" y="2565772"/>
              <a:ext cx="8671670"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6" name="TextBox 15">
            <a:extLst>
              <a:ext uri="{FF2B5EF4-FFF2-40B4-BE49-F238E27FC236}">
                <a16:creationId xmlns:a16="http://schemas.microsoft.com/office/drawing/2014/main" xmlns="" id="{A2DEF114-CD87-581F-F5A3-B0326E3A7000}"/>
              </a:ext>
            </a:extLst>
          </p:cNvPr>
          <p:cNvSpPr txBox="1"/>
          <p:nvPr/>
        </p:nvSpPr>
        <p:spPr>
          <a:xfrm>
            <a:off x="444342" y="2815067"/>
            <a:ext cx="9522777" cy="2345821"/>
          </a:xfrm>
          <a:prstGeom prst="rect">
            <a:avLst/>
          </a:prstGeom>
          <a:noFill/>
        </p:spPr>
        <p:txBody>
          <a:bodyPr wrap="square" lIns="128576" tIns="64287" rIns="128576" bIns="64287" rtlCol="0">
            <a:spAutoFit/>
          </a:bodyPr>
          <a:lstStyle/>
          <a:p>
            <a:pPr algn="just">
              <a:lnSpc>
                <a:spcPct val="120000"/>
              </a:lnSpc>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rPr>
              <a:t>     </a:t>
            </a:r>
            <a:r>
              <a:rPr lang="vi-VN" sz="4000" b="1" dirty="0" smtClean="0">
                <a:solidFill>
                  <a:srgbClr val="FF0000"/>
                </a:solidFill>
                <a:latin typeface="Times New Roman" panose="02020603050405020304" pitchFamily="18" charset="0"/>
                <a:ea typeface="Times New Roman" panose="02020603050405020304" pitchFamily="18" charset="0"/>
              </a:rPr>
              <a:t>Sau </a:t>
            </a:r>
            <a:r>
              <a:rPr lang="vi-VN" sz="4000" b="1" dirty="0">
                <a:solidFill>
                  <a:srgbClr val="FF0000"/>
                </a:solidFill>
                <a:latin typeface="Times New Roman" panose="02020603050405020304" pitchFamily="18" charset="0"/>
                <a:ea typeface="Times New Roman" panose="02020603050405020304" pitchFamily="18" charset="0"/>
              </a:rPr>
              <a:t>khi quan sát </a:t>
            </a:r>
            <a:r>
              <a:rPr lang="vi-VN" sz="4000" b="1" dirty="0" smtClean="0">
                <a:solidFill>
                  <a:srgbClr val="FF0000"/>
                </a:solidFill>
                <a:latin typeface="Times New Roman" panose="02020603050405020304" pitchFamily="18" charset="0"/>
                <a:ea typeface="Times New Roman" panose="02020603050405020304" pitchFamily="18" charset="0"/>
              </a:rPr>
              <a:t>đoạn </a:t>
            </a:r>
            <a:r>
              <a:rPr lang="en-US" sz="4000" b="1" dirty="0" smtClean="0">
                <a:solidFill>
                  <a:srgbClr val="FF0000"/>
                </a:solidFill>
                <a:latin typeface="Times New Roman" panose="02020603050405020304" pitchFamily="18" charset="0"/>
                <a:ea typeface="Times New Roman" panose="02020603050405020304" pitchFamily="18" charset="0"/>
              </a:rPr>
              <a:t>video</a:t>
            </a:r>
            <a:r>
              <a:rPr lang="vi-VN" sz="4000" b="1" dirty="0" smtClean="0">
                <a:solidFill>
                  <a:srgbClr val="FF0000"/>
                </a:solidFill>
                <a:latin typeface="Times New Roman" panose="02020603050405020304" pitchFamily="18" charset="0"/>
                <a:ea typeface="Times New Roman" panose="02020603050405020304" pitchFamily="18" charset="0"/>
              </a:rPr>
              <a:t> </a:t>
            </a:r>
            <a:r>
              <a:rPr lang="vi-VN" sz="4000" b="1" dirty="0">
                <a:solidFill>
                  <a:srgbClr val="FF0000"/>
                </a:solidFill>
                <a:latin typeface="Times New Roman" panose="02020603050405020304" pitchFamily="18" charset="0"/>
                <a:ea typeface="Times New Roman" panose="02020603050405020304" pitchFamily="18" charset="0"/>
              </a:rPr>
              <a:t>em hãy cho biết, em nhìn thấy những gì trên </a:t>
            </a:r>
            <a:r>
              <a:rPr lang="en-US" sz="4000" b="1" dirty="0" err="1" smtClean="0">
                <a:solidFill>
                  <a:srgbClr val="FF0000"/>
                </a:solidFill>
                <a:latin typeface="Times New Roman" panose="02020603050405020304" pitchFamily="18" charset="0"/>
                <a:ea typeface="Times New Roman" panose="02020603050405020304" pitchFamily="18" charset="0"/>
              </a:rPr>
              <a:t>đoạn</a:t>
            </a:r>
            <a:r>
              <a:rPr lang="en-US" sz="4000" b="1" dirty="0">
                <a:solidFill>
                  <a:srgbClr val="FF0000"/>
                </a:solidFill>
                <a:latin typeface="Times New Roman" panose="02020603050405020304" pitchFamily="18" charset="0"/>
                <a:ea typeface="Times New Roman" panose="02020603050405020304" pitchFamily="18" charset="0"/>
              </a:rPr>
              <a:t> </a:t>
            </a:r>
            <a:r>
              <a:rPr lang="en-US" sz="4000" b="1" dirty="0" smtClean="0">
                <a:solidFill>
                  <a:srgbClr val="FF0000"/>
                </a:solidFill>
                <a:latin typeface="Times New Roman" panose="02020603050405020304" pitchFamily="18" charset="0"/>
                <a:ea typeface="Times New Roman" panose="02020603050405020304" pitchFamily="18" charset="0"/>
              </a:rPr>
              <a:t>video</a:t>
            </a:r>
            <a:r>
              <a:rPr lang="vi-VN" sz="4000" b="1" dirty="0" smtClean="0">
                <a:solidFill>
                  <a:srgbClr val="FF0000"/>
                </a:solidFill>
                <a:latin typeface="Times New Roman" panose="02020603050405020304" pitchFamily="18" charset="0"/>
                <a:ea typeface="Times New Roman" panose="02020603050405020304" pitchFamily="18" charset="0"/>
              </a:rPr>
              <a:t>?</a:t>
            </a:r>
            <a:endParaRPr lang="en-US" sz="3600" b="1" dirty="0">
              <a:solidFill>
                <a:srgbClr val="FF0000"/>
              </a:solidFill>
              <a:effectLst/>
              <a:latin typeface="Times New Roman" panose="02020603050405020304" pitchFamily="18" charset="0"/>
              <a:ea typeface="Times New Roman" panose="02020603050405020304" pitchFamily="18" charset="0"/>
            </a:endParaRPr>
          </a:p>
        </p:txBody>
      </p:sp>
      <p:pic>
        <p:nvPicPr>
          <p:cNvPr id="13" name="Picture 1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9875274" y="2424722"/>
            <a:ext cx="5806845" cy="6109678"/>
          </a:xfrm>
          <a:prstGeom prst="rect">
            <a:avLst/>
          </a:prstGeom>
        </p:spPr>
      </p:pic>
      <p:sp>
        <p:nvSpPr>
          <p:cNvPr id="14" name="TextBox 13"/>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9971911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90"/>
                                          </p:val>
                                        </p:tav>
                                        <p:tav tm="100000">
                                          <p:val>
                                            <p:fltVal val="0"/>
                                          </p:val>
                                        </p:tav>
                                      </p:tavLst>
                                    </p:anim>
                                    <p:animEffect transition="in" filter="fade">
                                      <p:cBhvr>
                                        <p:cTn id="16"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103853"/>
            <a:ext cx="5878532" cy="971342"/>
            <a:chOff x="5063633" y="164812"/>
            <a:chExt cx="5779343" cy="971342"/>
          </a:xfrm>
        </p:grpSpPr>
        <p:sp>
          <p:nvSpPr>
            <p:cNvPr id="29" name="TextBox 28"/>
            <p:cNvSpPr txBox="1"/>
            <p:nvPr/>
          </p:nvSpPr>
          <p:spPr>
            <a:xfrm>
              <a:off x="5063633" y="164812"/>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Thứ……ngày…..tháng…..năm…….</a:t>
              </a:r>
              <a:endParaRPr kumimoji="0" lang="en-US" sz="3000" b="0" i="0" u="none" strike="noStrike" kern="1200" cap="none" spc="0" normalizeH="0" baseline="0" noProof="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THỐNG QUÊ HƯƠNG EM</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pic>
        <p:nvPicPr>
          <p:cNvPr id="16" name="Picture 2" descr="Tranh Đông Hồ được bày bán nhiều nhất vào dịp Tết Nguyên Đá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206" y="3161323"/>
            <a:ext cx="6400800" cy="41910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F89CD8D4-0D11-4BF7-B55C-0A5CF0656139}"/>
              </a:ext>
            </a:extLst>
          </p:cNvPr>
          <p:cNvSpPr txBox="1"/>
          <p:nvPr/>
        </p:nvSpPr>
        <p:spPr>
          <a:xfrm>
            <a:off x="1737519" y="7393354"/>
            <a:ext cx="3854975" cy="1323439"/>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n-US" sz="4000" b="1" kern="0" dirty="0" smtClean="0">
                <a:solidFill>
                  <a:srgbClr val="FB7768">
                    <a:lumMod val="75000"/>
                  </a:srgbClr>
                </a:solidFill>
                <a:latin typeface="Arial"/>
                <a:cs typeface="Arial"/>
                <a:sym typeface="Arial"/>
              </a:rPr>
              <a:t>Làm </a:t>
            </a:r>
            <a:r>
              <a:rPr lang="en-US" sz="4000" b="1" kern="0" dirty="0" err="1" smtClean="0">
                <a:solidFill>
                  <a:srgbClr val="FB7768">
                    <a:lumMod val="75000"/>
                  </a:srgbClr>
                </a:solidFill>
                <a:latin typeface="Arial"/>
                <a:cs typeface="Arial"/>
                <a:sym typeface="Arial"/>
              </a:rPr>
              <a:t>nón</a:t>
            </a:r>
            <a:r>
              <a:rPr lang="en-US" sz="4000" b="1" kern="0" dirty="0" smtClean="0">
                <a:solidFill>
                  <a:srgbClr val="FB7768">
                    <a:lumMod val="75000"/>
                  </a:srgbClr>
                </a:solidFill>
                <a:latin typeface="Arial"/>
                <a:cs typeface="Arial"/>
                <a:sym typeface="Arial"/>
              </a:rPr>
              <a:t> – </a:t>
            </a:r>
            <a:r>
              <a:rPr lang="en-US" sz="4000" b="1" kern="0" dirty="0" err="1" smtClean="0">
                <a:solidFill>
                  <a:srgbClr val="FB7768">
                    <a:lumMod val="75000"/>
                  </a:srgbClr>
                </a:solidFill>
                <a:latin typeface="Arial"/>
                <a:cs typeface="Arial"/>
                <a:sym typeface="Arial"/>
              </a:rPr>
              <a:t>Tây</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Hồ</a:t>
            </a:r>
            <a:r>
              <a:rPr lang="en-US" sz="4000" b="1" kern="0" dirty="0" smtClean="0">
                <a:solidFill>
                  <a:srgbClr val="FB7768">
                    <a:lumMod val="75000"/>
                  </a:srgbClr>
                </a:solidFill>
                <a:latin typeface="Arial"/>
                <a:cs typeface="Arial"/>
                <a:sym typeface="Arial"/>
              </a:rPr>
              <a:t> - </a:t>
            </a:r>
            <a:r>
              <a:rPr lang="en-US" sz="4000" b="1" kern="0" dirty="0" err="1" smtClean="0">
                <a:solidFill>
                  <a:srgbClr val="FB7768">
                    <a:lumMod val="75000"/>
                  </a:srgbClr>
                </a:solidFill>
                <a:latin typeface="Arial"/>
                <a:cs typeface="Arial"/>
                <a:sym typeface="Arial"/>
              </a:rPr>
              <a:t>Huế</a:t>
            </a:r>
            <a:endParaRPr lang="en-US" sz="4000" b="1" kern="0" dirty="0">
              <a:solidFill>
                <a:srgbClr val="FB7768">
                  <a:lumMod val="75000"/>
                </a:srgbClr>
              </a:solidFill>
              <a:latin typeface="Arial"/>
              <a:cs typeface="Arial"/>
              <a:sym typeface="Arial"/>
            </a:endParaRPr>
          </a:p>
        </p:txBody>
      </p:sp>
      <p:sp>
        <p:nvSpPr>
          <p:cNvPr id="18" name="TextBox 17">
            <a:extLst>
              <a:ext uri="{FF2B5EF4-FFF2-40B4-BE49-F238E27FC236}">
                <a16:creationId xmlns:a16="http://schemas.microsoft.com/office/drawing/2014/main" xmlns="" id="{F89CD8D4-0D11-4BF7-B55C-0A5CF0656139}"/>
              </a:ext>
            </a:extLst>
          </p:cNvPr>
          <p:cNvSpPr txBox="1"/>
          <p:nvPr/>
        </p:nvSpPr>
        <p:spPr>
          <a:xfrm>
            <a:off x="9586119" y="7369908"/>
            <a:ext cx="3854975" cy="707886"/>
          </a:xfrm>
          <a:prstGeom prst="rect">
            <a:avLst/>
          </a:prstGeom>
          <a:noFill/>
        </p:spPr>
        <p:txBody>
          <a:bodyPr wrap="square" rtlCol="0">
            <a:spAutoFit/>
          </a:bodyPr>
          <a:lstStyle/>
          <a:p>
            <a:pPr algn="ctr" eaLnBrk="1" fontAlgn="auto" hangingPunct="1">
              <a:spcBef>
                <a:spcPts val="0"/>
              </a:spcBef>
              <a:spcAft>
                <a:spcPts val="0"/>
              </a:spcAft>
              <a:buClr>
                <a:srgbClr val="000000"/>
              </a:buClr>
              <a:buFont typeface="Arial"/>
              <a:buNone/>
            </a:pPr>
            <a:r>
              <a:rPr lang="en-US" sz="4000" b="1" kern="0" dirty="0" smtClean="0">
                <a:solidFill>
                  <a:srgbClr val="FB7768">
                    <a:lumMod val="75000"/>
                  </a:srgbClr>
                </a:solidFill>
                <a:latin typeface="Arial"/>
                <a:cs typeface="Arial"/>
                <a:sym typeface="Arial"/>
              </a:rPr>
              <a:t>Tranh </a:t>
            </a:r>
            <a:r>
              <a:rPr lang="en-US" sz="4000" b="1" kern="0" dirty="0" err="1" smtClean="0">
                <a:solidFill>
                  <a:srgbClr val="FB7768">
                    <a:lumMod val="75000"/>
                  </a:srgbClr>
                </a:solidFill>
                <a:latin typeface="Arial"/>
                <a:cs typeface="Arial"/>
                <a:sym typeface="Arial"/>
              </a:rPr>
              <a:t>Đông</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Hồ</a:t>
            </a:r>
            <a:endParaRPr lang="en-US" sz="4000" b="1" kern="0" dirty="0">
              <a:solidFill>
                <a:srgbClr val="FB7768">
                  <a:lumMod val="75000"/>
                </a:srgbClr>
              </a:solidFill>
              <a:latin typeface="Arial"/>
              <a:cs typeface="Arial"/>
              <a:sym typeface="Arial"/>
            </a:endParaRPr>
          </a:p>
        </p:txBody>
      </p:sp>
      <p:sp>
        <p:nvSpPr>
          <p:cNvPr id="19" name="Rectangle 18"/>
          <p:cNvSpPr/>
          <p:nvPr/>
        </p:nvSpPr>
        <p:spPr>
          <a:xfrm>
            <a:off x="746919" y="1782783"/>
            <a:ext cx="8763000" cy="707886"/>
          </a:xfrm>
          <a:prstGeom prst="rect">
            <a:avLst/>
          </a:prstGeom>
        </p:spPr>
        <p:txBody>
          <a:bodyPr wrap="square">
            <a:spAutoFit/>
          </a:bodyPr>
          <a:lstStyle/>
          <a:p>
            <a:pPr lvl="0">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lang="nl-NL" sz="4000" b="1" dirty="0">
                <a:solidFill>
                  <a:srgbClr val="FF0000"/>
                </a:solidFill>
                <a:latin typeface="Times New Roman" panose="02020603050405020304" pitchFamily="18" charset="0"/>
                <a:ea typeface="Times New Roman" panose="02020603050405020304" pitchFamily="18" charset="0"/>
              </a:rPr>
              <a:t>Chia</a:t>
            </a:r>
            <a:r>
              <a:rPr lang="vi-VN" sz="4000" b="1" dirty="0">
                <a:solidFill>
                  <a:srgbClr val="FF0000"/>
                </a:solidFill>
                <a:latin typeface="Times New Roman" panose="02020603050405020304" pitchFamily="18" charset="0"/>
                <a:ea typeface="Times New Roman" panose="02020603050405020304" pitchFamily="18" charset="0"/>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
        <p:nvSpPr>
          <p:cNvPr id="20" name="Rectangle 19"/>
          <p:cNvSpPr/>
          <p:nvPr/>
        </p:nvSpPr>
        <p:spPr>
          <a:xfrm>
            <a:off x="829994" y="2376093"/>
            <a:ext cx="8763000" cy="677108"/>
          </a:xfrm>
          <a:prstGeom prst="rect">
            <a:avLst/>
          </a:prstGeom>
        </p:spPr>
        <p:txBody>
          <a:bodyPr wrap="square">
            <a:spAutoFit/>
          </a:bodyPr>
          <a:lstStyle/>
          <a:p>
            <a:pPr lvl="0">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Các</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làng</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nghề</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truyền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thống</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pic>
        <p:nvPicPr>
          <p:cNvPr id="21" name="Picture 2" descr="Đến thăm làng nghề làm nón khắp 3 miền - Du lịch mở Toàn Cầu | Tổ chức tour  chuyên nghiệ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905" y="3161323"/>
            <a:ext cx="6046014" cy="4191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8428610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ppt_x"/>
                                          </p:val>
                                        </p:tav>
                                        <p:tav tm="100000">
                                          <p:val>
                                            <p:strVal val="#ppt_x"/>
                                          </p:val>
                                        </p:tav>
                                      </p:tavLst>
                                    </p:anim>
                                    <p:anim calcmode="lin" valueType="num">
                                      <p:cBhvr additive="base">
                                        <p:cTn id="1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000"/>
                                        <p:tgtEl>
                                          <p:spTgt spid="21"/>
                                        </p:tgtEl>
                                      </p:cBhvr>
                                    </p:animEffect>
                                    <p:anim calcmode="lin" valueType="num">
                                      <p:cBhvr>
                                        <p:cTn id="18" dur="2000" fill="hold"/>
                                        <p:tgtEl>
                                          <p:spTgt spid="21"/>
                                        </p:tgtEl>
                                        <p:attrNameLst>
                                          <p:attrName>ppt_w</p:attrName>
                                        </p:attrNameLst>
                                      </p:cBhvr>
                                      <p:tavLst>
                                        <p:tav tm="0" fmla="#ppt_w*sin(2.5*pi*$)">
                                          <p:val>
                                            <p:fltVal val="0"/>
                                          </p:val>
                                        </p:tav>
                                        <p:tav tm="100000">
                                          <p:val>
                                            <p:fltVal val="1"/>
                                          </p:val>
                                        </p:tav>
                                      </p:tavLst>
                                    </p:anim>
                                    <p:anim calcmode="lin" valueType="num">
                                      <p:cBhvr>
                                        <p:cTn id="19" dur="2000" fill="hold"/>
                                        <p:tgtEl>
                                          <p:spTgt spid="21"/>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1000" fill="hold"/>
                                        <p:tgtEl>
                                          <p:spTgt spid="16"/>
                                        </p:tgtEl>
                                        <p:attrNameLst>
                                          <p:attrName>ppt_w</p:attrName>
                                        </p:attrNameLst>
                                      </p:cBhvr>
                                      <p:tavLst>
                                        <p:tav tm="0">
                                          <p:val>
                                            <p:fltVal val="0"/>
                                          </p:val>
                                        </p:tav>
                                        <p:tav tm="100000">
                                          <p:val>
                                            <p:strVal val="#ppt_w"/>
                                          </p:val>
                                        </p:tav>
                                      </p:tavLst>
                                    </p:anim>
                                    <p:anim calcmode="lin" valueType="num">
                                      <p:cBhvr>
                                        <p:cTn id="31" dur="1000" fill="hold"/>
                                        <p:tgtEl>
                                          <p:spTgt spid="16"/>
                                        </p:tgtEl>
                                        <p:attrNameLst>
                                          <p:attrName>ppt_h</p:attrName>
                                        </p:attrNameLst>
                                      </p:cBhvr>
                                      <p:tavLst>
                                        <p:tav tm="0">
                                          <p:val>
                                            <p:fltVal val="0"/>
                                          </p:val>
                                        </p:tav>
                                        <p:tav tm="100000">
                                          <p:val>
                                            <p:strVal val="#ppt_h"/>
                                          </p:val>
                                        </p:tav>
                                      </p:tavLst>
                                    </p:anim>
                                    <p:anim calcmode="lin" valueType="num">
                                      <p:cBhvr>
                                        <p:cTn id="32" dur="1000" fill="hold"/>
                                        <p:tgtEl>
                                          <p:spTgt spid="16"/>
                                        </p:tgtEl>
                                        <p:attrNameLst>
                                          <p:attrName>style.rotation</p:attrName>
                                        </p:attrNameLst>
                                      </p:cBhvr>
                                      <p:tavLst>
                                        <p:tav tm="0">
                                          <p:val>
                                            <p:fltVal val="90"/>
                                          </p:val>
                                        </p:tav>
                                        <p:tav tm="100000">
                                          <p:val>
                                            <p:fltVal val="0"/>
                                          </p:val>
                                        </p:tav>
                                      </p:tavLst>
                                    </p:anim>
                                    <p:animEffect transition="in" filter="fade">
                                      <p:cBhvr>
                                        <p:cTn id="33" dur="10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ppt_x"/>
                                          </p:val>
                                        </p:tav>
                                        <p:tav tm="100000">
                                          <p:val>
                                            <p:strVal val="#ppt_x"/>
                                          </p:val>
                                        </p:tav>
                                      </p:tavLst>
                                    </p:anim>
                                    <p:anim calcmode="lin" valueType="num">
                                      <p:cBhvr additive="base">
                                        <p:cTn id="3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r>
                <a:rPr lang="en-US" sz="3000"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a:t>
            </a:r>
            <a:r>
              <a:rPr kumimoji="0" lang="en-US" sz="2800" b="1" i="0" u="none" strike="noStrike" kern="1200" cap="none" spc="0" normalizeH="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 THỐNG QUÊ HƯƠNG EM</a:t>
            </a:r>
            <a:endPar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endParaRPr>
          </a:p>
        </p:txBody>
      </p:sp>
      <p:sp>
        <p:nvSpPr>
          <p:cNvPr id="17" name="Rectangle 16"/>
          <p:cNvSpPr/>
          <p:nvPr/>
        </p:nvSpPr>
        <p:spPr>
          <a:xfrm>
            <a:off x="746919" y="1782783"/>
            <a:ext cx="8763000" cy="707886"/>
          </a:xfrm>
          <a:prstGeom prst="rect">
            <a:avLst/>
          </a:prstGeom>
        </p:spPr>
        <p:txBody>
          <a:bodyPr wrap="square">
            <a:spAutoFit/>
          </a:bodyPr>
          <a:lstStyle/>
          <a:p>
            <a:pPr lvl="0">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lang="nl-NL" sz="4000" b="1" dirty="0">
                <a:solidFill>
                  <a:srgbClr val="FF0000"/>
                </a:solidFill>
                <a:latin typeface="Times New Roman" panose="02020603050405020304" pitchFamily="18" charset="0"/>
                <a:ea typeface="Times New Roman" panose="02020603050405020304" pitchFamily="18" charset="0"/>
              </a:rPr>
              <a:t>Chia</a:t>
            </a:r>
            <a:r>
              <a:rPr lang="vi-VN" sz="4000" b="1" dirty="0">
                <a:solidFill>
                  <a:srgbClr val="FF0000"/>
                </a:solidFill>
                <a:latin typeface="Times New Roman" panose="02020603050405020304" pitchFamily="18" charset="0"/>
                <a:ea typeface="Times New Roman" panose="02020603050405020304" pitchFamily="18" charset="0"/>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pic>
        <p:nvPicPr>
          <p:cNvPr id="18" name="Picture 2" descr="Lụa Hà Đô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054" y="2971800"/>
            <a:ext cx="6714265" cy="41148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Làng trống Đọi T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2971800"/>
            <a:ext cx="7162800" cy="41148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2827144" y="7550146"/>
            <a:ext cx="3657600" cy="831854"/>
            <a:chOff x="828305" y="4216400"/>
            <a:chExt cx="3657600" cy="831854"/>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828305" y="4216400"/>
              <a:ext cx="36576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cs typeface="Arial"/>
                  <a:sym typeface="Arial"/>
                </a:rPr>
                <a:t>Lụa</a:t>
              </a:r>
              <a:r>
                <a:rPr kumimoji="0" lang="en-US" sz="4000" b="1" i="0" u="none" strike="noStrike" kern="0" cap="none" spc="0" normalizeH="0" baseline="0" noProof="0" dirty="0" smtClean="0">
                  <a:ln>
                    <a:noFill/>
                  </a:ln>
                  <a:solidFill>
                    <a:srgbClr val="FB7768">
                      <a:lumMod val="75000"/>
                    </a:srgbClr>
                  </a:solidFill>
                  <a:effectLst/>
                  <a:uLnTx/>
                  <a:uFillTx/>
                  <a:latin typeface="Arial"/>
                  <a:cs typeface="Arial"/>
                  <a:sym typeface="Arial"/>
                </a:rPr>
                <a:t> </a:t>
              </a:r>
              <a:r>
                <a:rPr kumimoji="0" lang="en-US" sz="4000" b="1" i="0" u="none" strike="noStrike" kern="0" cap="none" spc="0" normalizeH="0" baseline="0" noProof="0" dirty="0" err="1" smtClean="0">
                  <a:ln>
                    <a:noFill/>
                  </a:ln>
                  <a:solidFill>
                    <a:srgbClr val="FB7768">
                      <a:lumMod val="75000"/>
                    </a:srgbClr>
                  </a:solidFill>
                  <a:effectLst/>
                  <a:uLnTx/>
                  <a:uFillTx/>
                  <a:latin typeface="Arial"/>
                  <a:cs typeface="Arial"/>
                  <a:sym typeface="Arial"/>
                </a:rPr>
                <a:t>Hà</a:t>
              </a:r>
              <a:r>
                <a:rPr kumimoji="0" lang="en-US" sz="4000" b="1" i="0" u="none" strike="noStrike" kern="0" cap="none" spc="0" normalizeH="0" baseline="0" noProof="0" dirty="0" smtClean="0">
                  <a:ln>
                    <a:noFill/>
                  </a:ln>
                  <a:solidFill>
                    <a:srgbClr val="FB7768">
                      <a:lumMod val="75000"/>
                    </a:srgbClr>
                  </a:solidFill>
                  <a:effectLst/>
                  <a:uLnTx/>
                  <a:uFillTx/>
                  <a:latin typeface="Arial"/>
                  <a:cs typeface="Arial"/>
                  <a:sym typeface="Arial"/>
                </a:rPr>
                <a:t> </a:t>
              </a:r>
              <a:r>
                <a:rPr kumimoji="0" lang="en-US" sz="4000" b="1" i="0" u="none" strike="noStrike" kern="0" cap="none" spc="0" normalizeH="0" baseline="0" noProof="0" dirty="0" err="1" smtClean="0">
                  <a:ln>
                    <a:noFill/>
                  </a:ln>
                  <a:solidFill>
                    <a:srgbClr val="FB7768">
                      <a:lumMod val="75000"/>
                    </a:srgbClr>
                  </a:solidFill>
                  <a:effectLst/>
                  <a:uLnTx/>
                  <a:uFillTx/>
                  <a:latin typeface="Arial"/>
                  <a:cs typeface="Arial"/>
                  <a:sym typeface="Arial"/>
                </a:rPr>
                <a:t>Đông</a:t>
              </a:r>
              <a:endParaRPr kumimoji="0" lang="en-US" sz="4000" b="1" i="0" u="none" strike="noStrike" kern="0" cap="none" spc="0" normalizeH="0" baseline="0" noProof="0" dirty="0" smtClean="0">
                <a:ln>
                  <a:noFill/>
                </a:ln>
                <a:solidFill>
                  <a:srgbClr val="FB7768">
                    <a:lumMod val="75000"/>
                  </a:srgbClr>
                </a:solidFill>
                <a:effectLst/>
                <a:uLnTx/>
                <a:uFillTx/>
                <a:latin typeface="Arial"/>
                <a:cs typeface="Arial"/>
                <a:sym typeface="Arial"/>
              </a:endParaRPr>
            </a:p>
          </p:txBody>
        </p:sp>
      </p:grpSp>
      <p:grpSp>
        <p:nvGrpSpPr>
          <p:cNvPr id="23" name="Group 22"/>
          <p:cNvGrpSpPr/>
          <p:nvPr/>
        </p:nvGrpSpPr>
        <p:grpSpPr>
          <a:xfrm>
            <a:off x="10310019" y="7550146"/>
            <a:ext cx="4191000" cy="831854"/>
            <a:chOff x="828305" y="4216400"/>
            <a:chExt cx="4191000" cy="831854"/>
          </a:xfrm>
        </p:grpSpPr>
        <p:sp>
          <p:nvSpPr>
            <p:cNvPr id="24" name="Rounded Rectangle 23"/>
            <p:cNvSpPr/>
            <p:nvPr/>
          </p:nvSpPr>
          <p:spPr>
            <a:xfrm>
              <a:off x="828305" y="4216400"/>
              <a:ext cx="41910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828305" y="4227639"/>
              <a:ext cx="41148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cs typeface="Arial"/>
                  <a:sym typeface="Arial"/>
                </a:rPr>
                <a:t>Trống</a:t>
              </a:r>
              <a:r>
                <a:rPr kumimoji="0" lang="en-US" sz="4000" b="1" i="0" u="none" strike="noStrike" kern="0" cap="none" spc="0" normalizeH="0" noProof="0" dirty="0" smtClean="0">
                  <a:ln>
                    <a:noFill/>
                  </a:ln>
                  <a:solidFill>
                    <a:srgbClr val="FB7768">
                      <a:lumMod val="75000"/>
                    </a:srgbClr>
                  </a:solidFill>
                  <a:effectLst/>
                  <a:uLnTx/>
                  <a:uFillTx/>
                  <a:latin typeface="Arial"/>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cs typeface="Arial"/>
                  <a:sym typeface="Arial"/>
                </a:rPr>
                <a:t>Đọi</a:t>
              </a:r>
              <a:r>
                <a:rPr kumimoji="0" lang="en-US" sz="4000" b="1" i="0" u="none" strike="noStrike" kern="0" cap="none" spc="0" normalizeH="0" noProof="0" dirty="0" smtClean="0">
                  <a:ln>
                    <a:noFill/>
                  </a:ln>
                  <a:solidFill>
                    <a:srgbClr val="FB7768">
                      <a:lumMod val="75000"/>
                    </a:srgbClr>
                  </a:solidFill>
                  <a:effectLst/>
                  <a:uLnTx/>
                  <a:uFillTx/>
                  <a:latin typeface="Arial"/>
                  <a:cs typeface="Arial"/>
                  <a:sym typeface="Arial"/>
                </a:rPr>
                <a:t> Tam</a:t>
              </a:r>
              <a:endParaRPr kumimoji="0" lang="en-US" sz="4000" b="1" i="0" u="none" strike="noStrike" kern="0" cap="none" spc="0" normalizeH="0" baseline="0" noProof="0" dirty="0" smtClean="0">
                <a:ln>
                  <a:noFill/>
                </a:ln>
                <a:solidFill>
                  <a:srgbClr val="FB7768">
                    <a:lumMod val="75000"/>
                  </a:srgbClr>
                </a:solidFill>
                <a:effectLst/>
                <a:uLnTx/>
                <a:uFillTx/>
                <a:latin typeface="Arial"/>
                <a:cs typeface="Arial"/>
                <a:sym typeface="Arial"/>
              </a:endParaRPr>
            </a:p>
          </p:txBody>
        </p:sp>
      </p:grpSp>
      <p:sp>
        <p:nvSpPr>
          <p:cNvPr id="31" name="TextBox 30"/>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ppt_w</p:attrName>
                                        </p:attrNameLst>
                                      </p:cBhvr>
                                      <p:tavLst>
                                        <p:tav tm="0">
                                          <p:val>
                                            <p:fltVal val="0"/>
                                          </p:val>
                                        </p:tav>
                                        <p:tav tm="100000">
                                          <p:val>
                                            <p:strVal val="#ppt_w"/>
                                          </p:val>
                                        </p:tav>
                                      </p:tavLst>
                                    </p:anim>
                                    <p:anim calcmode="lin" valueType="num">
                                      <p:cBhvr>
                                        <p:cTn id="16" dur="1000" fill="hold"/>
                                        <p:tgtEl>
                                          <p:spTgt spid="19"/>
                                        </p:tgtEl>
                                        <p:attrNameLst>
                                          <p:attrName>ppt_h</p:attrName>
                                        </p:attrNameLst>
                                      </p:cBhvr>
                                      <p:tavLst>
                                        <p:tav tm="0">
                                          <p:val>
                                            <p:fltVal val="0"/>
                                          </p:val>
                                        </p:tav>
                                        <p:tav tm="100000">
                                          <p:val>
                                            <p:strVal val="#ppt_h"/>
                                          </p:val>
                                        </p:tav>
                                      </p:tavLst>
                                    </p:anim>
                                    <p:anim calcmode="lin" valueType="num">
                                      <p:cBhvr>
                                        <p:cTn id="17" dur="1000" fill="hold"/>
                                        <p:tgtEl>
                                          <p:spTgt spid="19"/>
                                        </p:tgtEl>
                                        <p:attrNameLst>
                                          <p:attrName>style.rotation</p:attrName>
                                        </p:attrNameLst>
                                      </p:cBhvr>
                                      <p:tavLst>
                                        <p:tav tm="0">
                                          <p:val>
                                            <p:fltVal val="90"/>
                                          </p:val>
                                        </p:tav>
                                        <p:tav tm="100000">
                                          <p:val>
                                            <p:fltVal val="0"/>
                                          </p:val>
                                        </p:tav>
                                      </p:tavLst>
                                    </p:anim>
                                    <p:animEffect transition="in" filter="fade">
                                      <p:cBhvr>
                                        <p:cTn id="18" dur="10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1000" fill="hold"/>
                                        <p:tgtEl>
                                          <p:spTgt spid="23"/>
                                        </p:tgtEl>
                                        <p:attrNameLst>
                                          <p:attrName>ppt_w</p:attrName>
                                        </p:attrNameLst>
                                      </p:cBhvr>
                                      <p:tavLst>
                                        <p:tav tm="0">
                                          <p:val>
                                            <p:fltVal val="0"/>
                                          </p:val>
                                        </p:tav>
                                        <p:tav tm="100000">
                                          <p:val>
                                            <p:strVal val="#ppt_w"/>
                                          </p:val>
                                        </p:tav>
                                      </p:tavLst>
                                    </p:anim>
                                    <p:anim calcmode="lin" valueType="num">
                                      <p:cBhvr>
                                        <p:cTn id="24" dur="1000" fill="hold"/>
                                        <p:tgtEl>
                                          <p:spTgt spid="23"/>
                                        </p:tgtEl>
                                        <p:attrNameLst>
                                          <p:attrName>ppt_h</p:attrName>
                                        </p:attrNameLst>
                                      </p:cBhvr>
                                      <p:tavLst>
                                        <p:tav tm="0">
                                          <p:val>
                                            <p:fltVal val="0"/>
                                          </p:val>
                                        </p:tav>
                                        <p:tav tm="100000">
                                          <p:val>
                                            <p:strVal val="#ppt_h"/>
                                          </p:val>
                                        </p:tav>
                                      </p:tavLst>
                                    </p:anim>
                                    <p:anim calcmode="lin" valueType="num">
                                      <p:cBhvr>
                                        <p:cTn id="25" dur="1000" fill="hold"/>
                                        <p:tgtEl>
                                          <p:spTgt spid="23"/>
                                        </p:tgtEl>
                                        <p:attrNameLst>
                                          <p:attrName>style.rotation</p:attrName>
                                        </p:attrNameLst>
                                      </p:cBhvr>
                                      <p:tavLst>
                                        <p:tav tm="0">
                                          <p:val>
                                            <p:fltVal val="90"/>
                                          </p:val>
                                        </p:tav>
                                        <p:tav tm="100000">
                                          <p:val>
                                            <p:fltVal val="0"/>
                                          </p:val>
                                        </p:tav>
                                      </p:tavLst>
                                    </p:anim>
                                    <p:animEffect transition="in" filter="fade">
                                      <p:cBhvr>
                                        <p:cTn id="26"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880519" y="7363061"/>
            <a:ext cx="3657600" cy="1822454"/>
            <a:chOff x="828305" y="4080542"/>
            <a:chExt cx="3657600" cy="1323439"/>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828305" y="4080542"/>
              <a:ext cx="36576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rPr>
                <a:t>Làm</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thúng</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Phú</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Yên</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310019" y="7550146"/>
            <a:ext cx="4228673" cy="13234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rPr>
                <a:t>Làm</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muối</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Tuyết</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Diêm</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pic>
        <p:nvPicPr>
          <p:cNvPr id="31" name="Picture 2" descr="Người dân đang cần mẫn làm thúng ch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365" y="2971800"/>
            <a:ext cx="6894553"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Nét đẹp của Làng nghề làm muối Tuyết Diê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4119" y="2965938"/>
            <a:ext cx="6781800" cy="412066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2466439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randombar(horizont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1000"/>
                                        <p:tgtEl>
                                          <p:spTgt spid="23"/>
                                        </p:tgtEl>
                                      </p:cBhvr>
                                    </p:animEffect>
                                    <p:anim calcmode="lin" valueType="num">
                                      <p:cBhvr>
                                        <p:cTn id="24" dur="1000" fill="hold"/>
                                        <p:tgtEl>
                                          <p:spTgt spid="23"/>
                                        </p:tgtEl>
                                        <p:attrNameLst>
                                          <p:attrName>ppt_x</p:attrName>
                                        </p:attrNameLst>
                                      </p:cBhvr>
                                      <p:tavLst>
                                        <p:tav tm="0">
                                          <p:val>
                                            <p:strVal val="#ppt_x"/>
                                          </p:val>
                                        </p:tav>
                                        <p:tav tm="100000">
                                          <p:val>
                                            <p:strVal val="#ppt_x"/>
                                          </p:val>
                                        </p:tav>
                                      </p:tavLst>
                                    </p:anim>
                                    <p:anim calcmode="lin" valueType="num">
                                      <p:cBhvr>
                                        <p:cTn id="2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880519" y="7363062"/>
            <a:ext cx="3657600" cy="1332597"/>
            <a:chOff x="828305" y="4080542"/>
            <a:chExt cx="3657600" cy="967712"/>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828305" y="4080542"/>
              <a:ext cx="3657600" cy="9610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4000" b="1" kern="0" dirty="0" err="1" smtClean="0">
                  <a:solidFill>
                    <a:srgbClr val="FB7768">
                      <a:lumMod val="75000"/>
                    </a:srgbClr>
                  </a:solidFill>
                  <a:latin typeface="Arial"/>
                  <a:cs typeface="Arial"/>
                  <a:sym typeface="Arial"/>
                </a:rPr>
                <a:t>Đền</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Hùng</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Phú</a:t>
              </a:r>
              <a:r>
                <a:rPr lang="en-US" sz="4000" b="1" kern="0" dirty="0" smtClean="0">
                  <a:solidFill>
                    <a:srgbClr val="FB7768">
                      <a:lumMod val="75000"/>
                    </a:srgbClr>
                  </a:solidFill>
                  <a:latin typeface="Arial"/>
                  <a:cs typeface="Arial"/>
                  <a:sym typeface="Arial"/>
                </a:rPr>
                <a:t> </a:t>
              </a:r>
              <a:r>
                <a:rPr lang="en-US" sz="4000" b="1" kern="0" dirty="0" err="1" smtClean="0">
                  <a:solidFill>
                    <a:srgbClr val="FB7768">
                      <a:lumMod val="75000"/>
                    </a:srgbClr>
                  </a:solidFill>
                  <a:latin typeface="Arial"/>
                  <a:cs typeface="Arial"/>
                  <a:sym typeface="Arial"/>
                </a:rPr>
                <a:t>Thọ</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310019" y="7550146"/>
            <a:ext cx="4228673" cy="13234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15938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Hồ</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Gươm</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rPr>
                <a:t>–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Hà</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Nội</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pic>
        <p:nvPicPr>
          <p:cNvPr id="18" name="Picture 2" descr="Người dân đổ về đền Hùng, công tác an ninh, phòng dịch được đảm bảo an toàn  trước ngày giỗ tổ"/>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319" y="3238238"/>
            <a:ext cx="6858000" cy="40873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Rectangle 18"/>
          <p:cNvSpPr/>
          <p:nvPr/>
        </p:nvSpPr>
        <p:spPr>
          <a:xfrm>
            <a:off x="829994" y="2394438"/>
            <a:ext cx="5708125"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Các</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di tích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của</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Việt</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Nam</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pic>
        <p:nvPicPr>
          <p:cNvPr id="33" name="Picture 2" descr="Thay đổi đăng ký kinh doanh tại quận Hoàn Kiế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3119" y="3238238"/>
            <a:ext cx="7162800" cy="40873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29288231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2000"/>
                                        <p:tgtEl>
                                          <p:spTgt spid="33"/>
                                        </p:tgtEl>
                                      </p:cBhvr>
                                    </p:animEffect>
                                    <p:anim calcmode="lin" valueType="num">
                                      <p:cBhvr>
                                        <p:cTn id="18" dur="2000" fill="hold"/>
                                        <p:tgtEl>
                                          <p:spTgt spid="33"/>
                                        </p:tgtEl>
                                        <p:attrNameLst>
                                          <p:attrName>ppt_w</p:attrName>
                                        </p:attrNameLst>
                                      </p:cBhvr>
                                      <p:tavLst>
                                        <p:tav tm="0" fmla="#ppt_w*sin(2.5*pi*$)">
                                          <p:val>
                                            <p:fltVal val="0"/>
                                          </p:val>
                                        </p:tav>
                                        <p:tav tm="100000">
                                          <p:val>
                                            <p:fltVal val="1"/>
                                          </p:val>
                                        </p:tav>
                                      </p:tavLst>
                                    </p:anim>
                                    <p:anim calcmode="lin" valueType="num">
                                      <p:cBhvr>
                                        <p:cTn id="19" dur="2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880519" y="7671801"/>
            <a:ext cx="3657600" cy="744884"/>
            <a:chOff x="828305" y="4216400"/>
            <a:chExt cx="3657600" cy="831854"/>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828305" y="4262762"/>
              <a:ext cx="3657600" cy="514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Cố</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Đô</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Hoa</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Lư</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310019" y="7550146"/>
            <a:ext cx="4228673" cy="866539"/>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852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Thành</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nhà</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Hồ</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pic>
        <p:nvPicPr>
          <p:cNvPr id="18" name="Picture 2" descr="Cố đô Hoa Lư (Hoa Lu Monument), Ninh Bì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372" y="2859803"/>
            <a:ext cx="6595748" cy="37180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Kiến trúc độc đáo từ việc xếp những khối đá khít nhau của thành nhà Hồ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919" y="2859803"/>
            <a:ext cx="5943600" cy="372304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9112584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880519" y="7369206"/>
            <a:ext cx="3683550" cy="860394"/>
            <a:chOff x="828305" y="4194374"/>
            <a:chExt cx="3683550" cy="853880"/>
          </a:xfrm>
        </p:grpSpPr>
        <p:sp>
          <p:nvSpPr>
            <p:cNvPr id="21" name="Rounded Rectangle 20"/>
            <p:cNvSpPr/>
            <p:nvPr/>
          </p:nvSpPr>
          <p:spPr>
            <a:xfrm>
              <a:off x="828305" y="4216400"/>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854255" y="4194374"/>
              <a:ext cx="3657600" cy="514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Thành</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Cổ</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Loa</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310019" y="7550146"/>
            <a:ext cx="4228673" cy="1323440"/>
            <a:chOff x="828305" y="4216399"/>
            <a:chExt cx="4228673" cy="1593855"/>
          </a:xfrm>
        </p:grpSpPr>
        <p:sp>
          <p:nvSpPr>
            <p:cNvPr id="24" name="Rounded Rectangle 23"/>
            <p:cNvSpPr/>
            <p:nvPr/>
          </p:nvSpPr>
          <p:spPr>
            <a:xfrm>
              <a:off x="828305" y="4216400"/>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15938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Văn</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Miếu</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Quốc</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Tử</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lang="en-US" sz="4000" b="1" kern="0" dirty="0">
                  <a:solidFill>
                    <a:srgbClr val="FB7768">
                      <a:lumMod val="75000"/>
                    </a:srgbClr>
                  </a:solidFill>
                  <a:latin typeface="Arial"/>
                  <a:cs typeface="Arial"/>
                  <a:sym typeface="Arial"/>
                </a:rPr>
                <a:t>G</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iám</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pic>
        <p:nvPicPr>
          <p:cNvPr id="18" name="Picture 2" descr="Hà Nội: Ngắm nhìn ngôi đền cổ kính giữa thành Cổ Loa - TRUYỀN HÌNH SỨC KHỎE  PHÁP LUẬT | Sức khỏe và Pháp luật - Thông tin về các vấn đề"/>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0319" y="2822128"/>
            <a:ext cx="7239000" cy="388347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9" name="Picture 2" descr="Tranh đá quý Văn Miếu Quốc Tử Giám Giá Tốt Nhất Tại Hà Nộ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9919" y="2851435"/>
            <a:ext cx="6172200" cy="3854163"/>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3" name="TextBox 32"/>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771006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 calcmode="lin" valueType="num">
                                      <p:cBhvr>
                                        <p:cTn id="21" dur="1000" fill="hold"/>
                                        <p:tgtEl>
                                          <p:spTgt spid="19"/>
                                        </p:tgtEl>
                                        <p:attrNameLst>
                                          <p:attrName>style.rotation</p:attrName>
                                        </p:attrNameLst>
                                      </p:cBhvr>
                                      <p:tavLst>
                                        <p:tav tm="0">
                                          <p:val>
                                            <p:fltVal val="90"/>
                                          </p:val>
                                        </p:tav>
                                        <p:tav tm="100000">
                                          <p:val>
                                            <p:fltVal val="0"/>
                                          </p:val>
                                        </p:tav>
                                      </p:tavLst>
                                    </p:anim>
                                    <p:animEffect transition="in" filter="fade">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5211494" y="72415"/>
            <a:ext cx="5878532" cy="1002780"/>
            <a:chOff x="5063633" y="133374"/>
            <a:chExt cx="5779343" cy="1002780"/>
          </a:xfrm>
        </p:grpSpPr>
        <p:sp>
          <p:nvSpPr>
            <p:cNvPr id="29" name="TextBox 28"/>
            <p:cNvSpPr txBox="1"/>
            <p:nvPr/>
          </p:nvSpPr>
          <p:spPr>
            <a:xfrm>
              <a:off x="5063633" y="133374"/>
              <a:ext cx="5779343" cy="553998"/>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000" b="0" i="0" u="none" strike="noStrike" kern="1200" cap="none" spc="0" normalizeH="0" baseline="0" noProof="0" smtClean="0">
                  <a:ln>
                    <a:noFill/>
                  </a:ln>
                  <a:solidFill>
                    <a:srgbClr val="0000CC"/>
                  </a:solidFill>
                  <a:effectLst/>
                  <a:uLnTx/>
                  <a:uFillTx/>
                  <a:latin typeface="Times New Roman" pitchFamily="18" charset="0"/>
                  <a:ea typeface="+mn-ea"/>
                  <a:cs typeface="Times New Roman" pitchFamily="18" charset="0"/>
                </a:rPr>
                <a:t>Thứ</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ngày</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tháng</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r>
                <a:rPr kumimoji="0" lang="en-US" sz="3000" b="0" i="0" u="none" strike="noStrike" kern="1200" cap="none" spc="0" normalizeH="0" baseline="0" noProof="0" dirty="0" err="1" smtClean="0">
                  <a:ln>
                    <a:noFill/>
                  </a:ln>
                  <a:solidFill>
                    <a:srgbClr val="0000CC"/>
                  </a:solidFill>
                  <a:effectLst/>
                  <a:uLnTx/>
                  <a:uFillTx/>
                  <a:latin typeface="Times New Roman" pitchFamily="18" charset="0"/>
                  <a:ea typeface="+mn-ea"/>
                  <a:cs typeface="Times New Roman" pitchFamily="18" charset="0"/>
                </a:rPr>
                <a:t>năm</a:t>
              </a:r>
              <a:r>
                <a:rPr kumimoji="0" lang="en-US" sz="3000" b="0" i="0" u="none" strike="noStrike" kern="1200" cap="none" spc="0" normalizeH="0" baseline="0" noProof="0" dirty="0" smtClean="0">
                  <a:ln>
                    <a:noFill/>
                  </a:ln>
                  <a:solidFill>
                    <a:srgbClr val="0000CC"/>
                  </a:solidFill>
                  <a:effectLst/>
                  <a:uLnTx/>
                  <a:uFillTx/>
                  <a:latin typeface="Times New Roman" pitchFamily="18" charset="0"/>
                  <a:ea typeface="+mn-ea"/>
                  <a:cs typeface="Times New Roman" pitchFamily="18" charset="0"/>
                </a:rPr>
                <a:t>…….</a:t>
              </a:r>
              <a:endParaRPr kumimoji="0" lang="en-US" sz="3000" b="0" i="0" u="none" strike="noStrike" kern="1200" cap="none" spc="0" normalizeH="0" baseline="0" noProof="0" dirty="0">
                <a:ln>
                  <a:noFill/>
                </a:ln>
                <a:solidFill>
                  <a:srgbClr val="0000CC"/>
                </a:solidFill>
                <a:effectLst/>
                <a:uLnTx/>
                <a:uFillTx/>
                <a:latin typeface="Times New Roman" pitchFamily="18" charset="0"/>
                <a:ea typeface="+mn-ea"/>
                <a:cs typeface="Times New Roman" pitchFamily="18" charset="0"/>
              </a:endParaRPr>
            </a:p>
          </p:txBody>
        </p:sp>
        <p:cxnSp>
          <p:nvCxnSpPr>
            <p:cNvPr id="28" name="Straight Connector 27"/>
            <p:cNvCxnSpPr/>
            <p:nvPr/>
          </p:nvCxnSpPr>
          <p:spPr>
            <a:xfrm>
              <a:off x="6143131" y="1136154"/>
              <a:ext cx="359588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6" name="AutoShape 4" descr="Cần hình thành thói quen ăn uống lành mạ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Text Box 14"/>
          <p:cNvSpPr txBox="1">
            <a:spLocks noChangeArrowheads="1"/>
          </p:cNvSpPr>
          <p:nvPr/>
        </p:nvSpPr>
        <p:spPr bwMode="auto">
          <a:xfrm>
            <a:off x="4937919" y="1129461"/>
            <a:ext cx="74676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n-US" sz="2800" b="1" i="0" u="none" strike="noStrike" kern="1200" cap="none" spc="0" normalizeH="0" baseline="0" noProof="0" dirty="0" smtClean="0">
                <a:ln>
                  <a:noFill/>
                </a:ln>
                <a:solidFill>
                  <a:srgbClr val="0000CC"/>
                </a:solidFill>
                <a:effectLst>
                  <a:outerShdw blurRad="38100" dist="38100" dir="2700000" algn="tl">
                    <a:srgbClr val="000000">
                      <a:alpha val="43137"/>
                    </a:srgbClr>
                  </a:outerShdw>
                </a:effectLst>
                <a:uLnTx/>
                <a:uFillTx/>
                <a:latin typeface="Times New Roman" pitchFamily="18" charset="0"/>
                <a:ea typeface="+mn-ea"/>
                <a:cs typeface="+mn-cs"/>
              </a:rPr>
              <a:t>Bài 25: TRUYỀN THỐNG QUÊ HƯƠNG EM</a:t>
            </a:r>
          </a:p>
        </p:txBody>
      </p:sp>
      <p:sp>
        <p:nvSpPr>
          <p:cNvPr id="17" name="Rectangle 16"/>
          <p:cNvSpPr/>
          <p:nvPr/>
        </p:nvSpPr>
        <p:spPr>
          <a:xfrm>
            <a:off x="746919" y="1782783"/>
            <a:ext cx="8763000" cy="707886"/>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1. </a:t>
            </a:r>
            <a:r>
              <a:rPr kumimoji="0" lang="nl-NL"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Chia</a:t>
            </a:r>
            <a:r>
              <a:rPr kumimoji="0" lang="vi-VN" sz="40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sẻ truyền thống quê hương em</a:t>
            </a: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grpSp>
        <p:nvGrpSpPr>
          <p:cNvPr id="20" name="Group 19"/>
          <p:cNvGrpSpPr/>
          <p:nvPr/>
        </p:nvGrpSpPr>
        <p:grpSpPr>
          <a:xfrm>
            <a:off x="2675951" y="7679114"/>
            <a:ext cx="3817034" cy="755656"/>
            <a:chOff x="623737" y="4358375"/>
            <a:chExt cx="3817034" cy="831854"/>
          </a:xfrm>
        </p:grpSpPr>
        <p:sp>
          <p:nvSpPr>
            <p:cNvPr id="21" name="Rounded Rectangle 20"/>
            <p:cNvSpPr/>
            <p:nvPr/>
          </p:nvSpPr>
          <p:spPr>
            <a:xfrm>
              <a:off x="783171" y="4358375"/>
              <a:ext cx="3657600" cy="831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xmlns="" id="{F89CD8D4-0D11-4BF7-B55C-0A5CF0656139}"/>
                </a:ext>
              </a:extLst>
            </p:cNvPr>
            <p:cNvSpPr txBox="1"/>
            <p:nvPr/>
          </p:nvSpPr>
          <p:spPr>
            <a:xfrm>
              <a:off x="623737" y="4358375"/>
              <a:ext cx="3657600" cy="514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Bánh</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cuốn</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grpSp>
        <p:nvGrpSpPr>
          <p:cNvPr id="23" name="Group 22"/>
          <p:cNvGrpSpPr/>
          <p:nvPr/>
        </p:nvGrpSpPr>
        <p:grpSpPr>
          <a:xfrm>
            <a:off x="10423892" y="7550145"/>
            <a:ext cx="4276311" cy="884625"/>
            <a:chOff x="942178" y="4216399"/>
            <a:chExt cx="4276311" cy="1649452"/>
          </a:xfrm>
        </p:grpSpPr>
        <p:sp>
          <p:nvSpPr>
            <p:cNvPr id="24" name="Rounded Rectangle 23"/>
            <p:cNvSpPr/>
            <p:nvPr/>
          </p:nvSpPr>
          <p:spPr>
            <a:xfrm>
              <a:off x="1027489" y="4271997"/>
              <a:ext cx="4191000" cy="1593854"/>
            </a:xfrm>
            <a:prstGeom prst="roundRect">
              <a:avLst/>
            </a:prstGeom>
            <a:solidFill>
              <a:srgbClr val="60A4CC">
                <a:lumMod val="20000"/>
                <a:lumOff val="80000"/>
              </a:srgbClr>
            </a:solidFill>
            <a:ln w="25400" cap="flat" cmpd="sng" algn="ctr">
              <a:solidFill>
                <a:srgbClr val="60A4CC">
                  <a:lumMod val="40000"/>
                  <a:lumOff val="60000"/>
                </a:srgbClr>
              </a:solidFill>
              <a:prstDash val="solid"/>
            </a:ln>
            <a:effectLst/>
            <a:scene3d>
              <a:camera prst="orthographicFront"/>
              <a:lightRig rig="threePt" dir="t"/>
            </a:scene3d>
            <a:sp3d>
              <a:bevelT/>
            </a:sp3d>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25" name="TextBox 24">
              <a:extLst>
                <a:ext uri="{FF2B5EF4-FFF2-40B4-BE49-F238E27FC236}">
                  <a16:creationId xmlns:a16="http://schemas.microsoft.com/office/drawing/2014/main" xmlns="" id="{F89CD8D4-0D11-4BF7-B55C-0A5CF0656139}"/>
                </a:ext>
              </a:extLst>
            </p:cNvPr>
            <p:cNvSpPr txBox="1"/>
            <p:nvPr/>
          </p:nvSpPr>
          <p:spPr>
            <a:xfrm>
              <a:off x="942178" y="4216399"/>
              <a:ext cx="4114800" cy="8525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err="1" smtClean="0">
                  <a:ln>
                    <a:noFill/>
                  </a:ln>
                  <a:solidFill>
                    <a:srgbClr val="FB7768">
                      <a:lumMod val="75000"/>
                    </a:srgbClr>
                  </a:solidFill>
                  <a:effectLst/>
                  <a:uLnTx/>
                  <a:uFillTx/>
                  <a:latin typeface="Arial"/>
                  <a:ea typeface="+mn-ea"/>
                  <a:cs typeface="Arial"/>
                  <a:sym typeface="Arial"/>
                </a:rPr>
                <a:t>Bún</a:t>
              </a:r>
              <a:r>
                <a:rPr kumimoji="0" lang="en-US" sz="4000" b="1" i="0" u="none" strike="noStrike" kern="0" cap="none" spc="0" normalizeH="0" noProof="0" dirty="0" smtClean="0">
                  <a:ln>
                    <a:noFill/>
                  </a:ln>
                  <a:solidFill>
                    <a:srgbClr val="FB7768">
                      <a:lumMod val="75000"/>
                    </a:srgbClr>
                  </a:solidFill>
                  <a:effectLst/>
                  <a:uLnTx/>
                  <a:uFillTx/>
                  <a:latin typeface="Arial"/>
                  <a:ea typeface="+mn-ea"/>
                  <a:cs typeface="Arial"/>
                  <a:sym typeface="Arial"/>
                </a:rPr>
                <a:t> </a:t>
              </a:r>
              <a:r>
                <a:rPr kumimoji="0" lang="en-US" sz="4000" b="1" i="0" u="none" strike="noStrike" kern="0" cap="none" spc="0" normalizeH="0" noProof="0" dirty="0" err="1" smtClean="0">
                  <a:ln>
                    <a:noFill/>
                  </a:ln>
                  <a:solidFill>
                    <a:srgbClr val="FB7768">
                      <a:lumMod val="75000"/>
                    </a:srgbClr>
                  </a:solidFill>
                  <a:effectLst/>
                  <a:uLnTx/>
                  <a:uFillTx/>
                  <a:latin typeface="Arial"/>
                  <a:ea typeface="+mn-ea"/>
                  <a:cs typeface="Arial"/>
                  <a:sym typeface="Arial"/>
                </a:rPr>
                <a:t>chả</a:t>
              </a:r>
              <a:endParaRPr kumimoji="0" lang="en-US" sz="4000" b="1" i="0" u="none" strike="noStrike" kern="0" cap="none" spc="0" normalizeH="0" baseline="0" noProof="0" dirty="0" smtClean="0">
                <a:ln>
                  <a:noFill/>
                </a:ln>
                <a:solidFill>
                  <a:srgbClr val="FB7768">
                    <a:lumMod val="75000"/>
                  </a:srgbClr>
                </a:solidFill>
                <a:effectLst/>
                <a:uLnTx/>
                <a:uFillTx/>
                <a:latin typeface="Arial"/>
                <a:ea typeface="+mn-ea"/>
                <a:cs typeface="Arial"/>
                <a:sym typeface="Arial"/>
              </a:endParaRPr>
            </a:p>
          </p:txBody>
        </p:sp>
      </p:grpSp>
      <p:sp>
        <p:nvSpPr>
          <p:cNvPr id="19" name="Rectangle 18"/>
          <p:cNvSpPr/>
          <p:nvPr/>
        </p:nvSpPr>
        <p:spPr>
          <a:xfrm>
            <a:off x="1204119" y="2456159"/>
            <a:ext cx="5708125" cy="677108"/>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Các</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món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ăn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truyền</a:t>
            </a:r>
            <a:r>
              <a:rPr kumimoji="0" lang="en-US" sz="3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a:t>
            </a:r>
            <a:r>
              <a:rPr kumimoji="0" lang="en-US" sz="3800" b="1" i="0" u="none" strike="noStrike" kern="1200" cap="none" spc="0" normalizeH="0" noProof="0" dirty="0" err="1" smtClean="0">
                <a:ln>
                  <a:noFill/>
                </a:ln>
                <a:solidFill>
                  <a:srgbClr val="FF0066"/>
                </a:solidFill>
                <a:effectLst/>
                <a:uLnTx/>
                <a:uFillTx/>
                <a:latin typeface="Times New Roman" pitchFamily="18" charset="0"/>
                <a:ea typeface="+mn-ea"/>
                <a:cs typeface="Times New Roman" pitchFamily="18" charset="0"/>
              </a:rPr>
              <a:t>thống</a:t>
            </a:r>
            <a:r>
              <a:rPr lang="en-US" sz="3800" b="1" dirty="0">
                <a:solidFill>
                  <a:srgbClr val="FF0066"/>
                </a:solidFill>
                <a:latin typeface="Times New Roman" pitchFamily="18" charset="0"/>
                <a:cs typeface="Times New Roman" pitchFamily="18" charset="0"/>
              </a:rPr>
              <a:t>:</a:t>
            </a:r>
            <a:endParaRPr kumimoji="0" lang="en-US" sz="3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pic>
        <p:nvPicPr>
          <p:cNvPr id="33" name="Picture 2" descr="Cách Làm Bánh Ướt Chả Lụa Siêu Ngon Bằng Chảo chỉ 4 BƯỚ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919" y="3320352"/>
            <a:ext cx="5867400" cy="373993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4" name="Picture 2" descr="mê bún chả Hà Nội, vợ đảm vào bếp một thoáng đã có bữa ăn thơm ngon chuẩn v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1319" y="3320353"/>
            <a:ext cx="5939814" cy="3739936"/>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p:cNvSpPr txBox="1"/>
          <p:nvPr/>
        </p:nvSpPr>
        <p:spPr>
          <a:xfrm>
            <a:off x="6157119" y="575463"/>
            <a:ext cx="5006371" cy="52322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rgbClr val="FF0066"/>
                </a:solidFill>
                <a:effectLst/>
                <a:uLnTx/>
                <a:uFillTx/>
                <a:latin typeface="Times New Roman" pitchFamily="18" charset="0"/>
                <a:ea typeface="+mn-ea"/>
                <a:cs typeface="Times New Roman" pitchFamily="18" charset="0"/>
              </a:rPr>
              <a:t>HOẠT</a:t>
            </a:r>
            <a:r>
              <a:rPr kumimoji="0" lang="en-US" sz="2800" b="1" i="0" u="none" strike="noStrike" kern="1200" cap="none" spc="0" normalizeH="0" noProof="0" dirty="0" smtClean="0">
                <a:ln>
                  <a:noFill/>
                </a:ln>
                <a:solidFill>
                  <a:srgbClr val="FF0066"/>
                </a:solidFill>
                <a:effectLst/>
                <a:uLnTx/>
                <a:uFillTx/>
                <a:latin typeface="Times New Roman" pitchFamily="18" charset="0"/>
                <a:ea typeface="+mn-ea"/>
                <a:cs typeface="Times New Roman" pitchFamily="18" charset="0"/>
              </a:rPr>
              <a:t> ĐỘNG TRẢI NGHIỆM</a:t>
            </a:r>
            <a:endParaRPr kumimoji="0" lang="en-US" sz="2800" b="1" i="0" u="none" strike="noStrike" kern="1200" cap="none" spc="0" normalizeH="0" baseline="0" noProof="0" dirty="0">
              <a:ln>
                <a:noFill/>
              </a:ln>
              <a:solidFill>
                <a:srgbClr val="FF0066"/>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0640298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500" fill="hold"/>
                                        <p:tgtEl>
                                          <p:spTgt spid="23"/>
                                        </p:tgtEl>
                                        <p:attrNameLst>
                                          <p:attrName>ppt_x</p:attrName>
                                        </p:attrNameLst>
                                      </p:cBhvr>
                                      <p:tavLst>
                                        <p:tav tm="0">
                                          <p:val>
                                            <p:strVal val="#ppt_x"/>
                                          </p:val>
                                        </p:tav>
                                        <p:tav tm="100000">
                                          <p:val>
                                            <p:strVal val="#ppt_x"/>
                                          </p:val>
                                        </p:tav>
                                      </p:tavLst>
                                    </p:anim>
                                    <p:anim calcmode="lin" valueType="num">
                                      <p:cBhvr additive="base">
                                        <p:cTn id="27"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10896</TotalTime>
  <Words>691</Words>
  <Application>Microsoft Office PowerPoint</Application>
  <PresentationFormat>Custom</PresentationFormat>
  <Paragraphs>114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Windows 10</cp:lastModifiedBy>
  <cp:revision>1183</cp:revision>
  <dcterms:created xsi:type="dcterms:W3CDTF">2008-09-09T22:52:10Z</dcterms:created>
  <dcterms:modified xsi:type="dcterms:W3CDTF">2026-04-10T09:07:15Z</dcterms:modified>
</cp:coreProperties>
</file>