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50" r:id="rId2"/>
    <p:sldId id="432" r:id="rId3"/>
    <p:sldId id="443" r:id="rId4"/>
    <p:sldId id="445" r:id="rId5"/>
    <p:sldId id="446" r:id="rId6"/>
    <p:sldId id="434" r:id="rId7"/>
    <p:sldId id="447" r:id="rId8"/>
    <p:sldId id="449"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D2"/>
    <a:srgbClr val="FF7C80"/>
    <a:srgbClr val="FF0066"/>
    <a:srgbClr val="0000CC"/>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60" d="100"/>
          <a:sy n="60" d="100"/>
        </p:scale>
        <p:origin x="-246"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vntrip.vn/cam-nang/ho-hoan-kiem-1022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051200" y="700617"/>
            <a:ext cx="14706197" cy="169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70" tIns="71835" rIns="143670" bIns="7183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3500" b="1">
                <a:solidFill>
                  <a:srgbClr val="FF0066"/>
                </a:solidFill>
                <a:latin typeface="Times New Roman" pitchFamily="18" charset="0"/>
              </a:rPr>
              <a:t>UBND PHƯỜNG HƯNG ĐẠO</a:t>
            </a:r>
          </a:p>
          <a:p>
            <a:pPr algn="ctr" eaLnBrk="1" hangingPunct="1">
              <a:spcBef>
                <a:spcPct val="50000"/>
              </a:spcBef>
            </a:pPr>
            <a:r>
              <a:rPr lang="en-US" altLang="en-US" sz="4400" b="1">
                <a:solidFill>
                  <a:srgbClr val="FF0066"/>
                </a:solidFill>
                <a:latin typeface="Times New Roman" pitchFamily="18" charset="0"/>
              </a:rPr>
              <a:t>TRƯỜNG TIỂU HỌC ĐA PHÚC</a:t>
            </a:r>
            <a:endParaRPr lang="vi-VN" altLang="en-US" sz="4400" b="1">
              <a:solidFill>
                <a:srgbClr val="FF0066"/>
              </a:solidFill>
              <a:latin typeface="Times New Roman" pitchFamily="18" charset="0"/>
            </a:endParaRPr>
          </a:p>
        </p:txBody>
      </p:sp>
      <p:sp>
        <p:nvSpPr>
          <p:cNvPr id="30" name="Text Box 14"/>
          <p:cNvSpPr txBox="1">
            <a:spLocks noChangeArrowheads="1"/>
          </p:cNvSpPr>
          <p:nvPr/>
        </p:nvSpPr>
        <p:spPr bwMode="auto">
          <a:xfrm>
            <a:off x="91134" y="2880785"/>
            <a:ext cx="15846408" cy="582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70" tIns="71835" rIns="143670" bIns="7183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801"/>
              </a:spcBef>
            </a:pP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Hoạt</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động</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trải</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nghiệm</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3</a:t>
            </a:r>
          </a:p>
          <a:p>
            <a:pPr algn="ctr" eaLnBrk="1" hangingPunct="1">
              <a:spcBef>
                <a:spcPts val="1801"/>
              </a:spcBef>
            </a:pP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TUẦN </a:t>
            </a:r>
            <a:r>
              <a:rPr lang="en-US" sz="4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28</a:t>
            </a:r>
            <a:endPar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HĐCD: </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 HƯƠNG EM TƯƠI ĐẸP</a:t>
            </a:r>
          </a:p>
          <a:p>
            <a:pPr algn="ctr" eaLnBrk="1" hangingPunct="1">
              <a:spcBef>
                <a:spcPts val="1801"/>
              </a:spcBef>
            </a:pPr>
            <a:endParaRPr lang="en-US" sz="53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spcBef>
                <a:spcPts val="1801"/>
              </a:spcBef>
            </a:pPr>
            <a:r>
              <a:rPr lang="en-US" sz="5300" b="1" i="1" dirty="0">
                <a:solidFill>
                  <a:srgbClr val="0000CC"/>
                </a:solidFill>
                <a:effectLst>
                  <a:outerShdw blurRad="38100" dist="38100" dir="2700000" algn="tl">
                    <a:srgbClr val="C0C0C0"/>
                  </a:outerShdw>
                </a:effectLst>
                <a:latin typeface="Times New Roman" pitchFamily="18" charset="0"/>
                <a:cs typeface="Times New Roman" pitchFamily="18" charset="0"/>
              </a:rPr>
              <a:t>GV: </a:t>
            </a:r>
            <a:r>
              <a:rPr lang="en-US" sz="5300" b="1" i="1" dirty="0" err="1">
                <a:solidFill>
                  <a:srgbClr val="0000CC"/>
                </a:solidFill>
                <a:effectLst>
                  <a:outerShdw blurRad="38100" dist="38100" dir="2700000" algn="tl">
                    <a:srgbClr val="C0C0C0"/>
                  </a:outerShdw>
                </a:effectLst>
                <a:latin typeface="Times New Roman" pitchFamily="18" charset="0"/>
                <a:cs typeface="Times New Roman" pitchFamily="18" charset="0"/>
              </a:rPr>
              <a:t>Nguyễn</a:t>
            </a:r>
            <a:r>
              <a:rPr lang="en-US" sz="5300" b="1" i="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sz="5300" b="1" i="1" dirty="0" err="1">
                <a:solidFill>
                  <a:srgbClr val="0000CC"/>
                </a:solidFill>
                <a:effectLst>
                  <a:outerShdw blurRad="38100" dist="38100" dir="2700000" algn="tl">
                    <a:srgbClr val="C0C0C0"/>
                  </a:outerShdw>
                </a:effectLst>
                <a:latin typeface="Times New Roman" pitchFamily="18" charset="0"/>
                <a:cs typeface="Times New Roman" pitchFamily="18" charset="0"/>
              </a:rPr>
              <a:t>Thị</a:t>
            </a:r>
            <a:r>
              <a:rPr lang="en-US" sz="5300" b="1" i="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sz="5300" b="1" i="1" dirty="0" err="1">
                <a:solidFill>
                  <a:srgbClr val="0000CC"/>
                </a:solidFill>
                <a:effectLst>
                  <a:outerShdw blurRad="38100" dist="38100" dir="2700000" algn="tl">
                    <a:srgbClr val="C0C0C0"/>
                  </a:outerShdw>
                </a:effectLst>
                <a:latin typeface="Times New Roman" pitchFamily="18" charset="0"/>
                <a:cs typeface="Times New Roman" pitchFamily="18" charset="0"/>
              </a:rPr>
              <a:t>Xuân</a:t>
            </a:r>
            <a:endParaRPr lang="en-US" sz="5300" b="1" i="1" dirty="0">
              <a:solidFill>
                <a:srgbClr val="0000CC"/>
              </a:solidFill>
              <a:effectLst>
                <a:outerShdw blurRad="38100" dist="38100" dir="2700000" algn="tl">
                  <a:srgbClr val="C0C0C0"/>
                </a:outerShdw>
              </a:effectLst>
              <a:latin typeface="Times New Roman" pitchFamily="18" charset="0"/>
              <a:cs typeface="Times New Roman" pitchFamily="18" charset="0"/>
            </a:endParaRPr>
          </a:p>
        </p:txBody>
      </p:sp>
      <p:pic>
        <p:nvPicPr>
          <p:cNvPr id="2052"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0859" y="6400801"/>
            <a:ext cx="2971334" cy="256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35458" y="50927"/>
            <a:ext cx="1382183" cy="147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095532"/>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654199" y="467380"/>
            <a:ext cx="5006371" cy="523220"/>
            <a:chOff x="5498868" y="636422"/>
            <a:chExt cx="4921898" cy="523220"/>
          </a:xfrm>
        </p:grpSpPr>
        <p:sp>
          <p:nvSpPr>
            <p:cNvPr id="30" name="TextBox 29"/>
            <p:cNvSpPr txBox="1"/>
            <p:nvPr/>
          </p:nvSpPr>
          <p:spPr>
            <a:xfrm>
              <a:off x="5498868"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18534"/>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1. TRÒ CHƠI: </a:t>
            </a:r>
            <a:r>
              <a:rPr lang="en-US" sz="3200" b="1" dirty="0" err="1">
                <a:solidFill>
                  <a:srgbClr val="0000CC"/>
                </a:solidFill>
                <a:effectLst>
                  <a:outerShdw blurRad="38100" dist="38100" dir="2700000" algn="tl">
                    <a:srgbClr val="000000">
                      <a:alpha val="43137"/>
                    </a:srgbClr>
                  </a:outerShdw>
                </a:effectLst>
                <a:latin typeface="Times New Roman" pitchFamily="18" charset="0"/>
              </a:rPr>
              <a:t>Chọn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từ</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ngữ</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để</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miêu</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tả</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vẻ</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đẹp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thiên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nhiên</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1026" name="Picture 2" descr="Đảo thiên đường Nam Du dành cho người yêu biển nhưng không sợ khổ - Ngôi sao">
            <a:extLst>
              <a:ext uri="{FF2B5EF4-FFF2-40B4-BE49-F238E27FC236}">
                <a16:creationId xmlns:a16="http://schemas.microsoft.com/office/drawing/2014/main" xmlns="" id="{79D28717-E2B1-4BED-216E-E29737156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15" y="1619250"/>
            <a:ext cx="5212080" cy="345583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xmlns="" id="{685FF2F7-E143-BB45-D0F6-E1A7F472CD09}"/>
              </a:ext>
            </a:extLst>
          </p:cNvPr>
          <p:cNvSpPr txBox="1"/>
          <p:nvPr/>
        </p:nvSpPr>
        <p:spPr>
          <a:xfrm>
            <a:off x="2484460" y="5029470"/>
            <a:ext cx="2172390" cy="646331"/>
          </a:xfrm>
          <a:prstGeom prst="rect">
            <a:avLst/>
          </a:prstGeom>
          <a:noFill/>
        </p:spPr>
        <p:txBody>
          <a:bodyPr wrap="none" rtlCol="0">
            <a:spAutoFit/>
          </a:bodyPr>
          <a:lstStyle/>
          <a:p>
            <a:pPr algn="ctr"/>
            <a:r>
              <a:rPr lang="en-US" sz="3600" b="1" dirty="0" err="1">
                <a:solidFill>
                  <a:srgbClr val="0000CC"/>
                </a:solidFill>
                <a:latin typeface="Times New Roman" pitchFamily="18" charset="0"/>
                <a:cs typeface="Times New Roman" pitchFamily="18" charset="0"/>
              </a:rPr>
              <a:t>Biển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xanh</a:t>
            </a:r>
            <a:endParaRPr lang="en-US" sz="3600" b="1" dirty="0">
              <a:solidFill>
                <a:srgbClr val="0000CC"/>
              </a:solidFill>
              <a:latin typeface="Times New Roman" pitchFamily="18" charset="0"/>
              <a:cs typeface="Times New Roman" pitchFamily="18" charset="0"/>
            </a:endParaRPr>
          </a:p>
        </p:txBody>
      </p:sp>
      <p:pic>
        <p:nvPicPr>
          <p:cNvPr id="1028" name="Picture 4" descr="Mắt đẹp của Thần núi">
            <a:extLst>
              <a:ext uri="{FF2B5EF4-FFF2-40B4-BE49-F238E27FC236}">
                <a16:creationId xmlns:a16="http://schemas.microsoft.com/office/drawing/2014/main" xmlns="" id="{D3DD55DA-9948-D428-2088-AA7AA7D4F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919" y="1619250"/>
            <a:ext cx="6021059" cy="401002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xmlns="" id="{040D2A96-9274-E1AB-0ADB-BBC94647F650}"/>
              </a:ext>
            </a:extLst>
          </p:cNvPr>
          <p:cNvSpPr txBox="1"/>
          <p:nvPr/>
        </p:nvSpPr>
        <p:spPr>
          <a:xfrm>
            <a:off x="12152759" y="5629275"/>
            <a:ext cx="1685077" cy="646331"/>
          </a:xfrm>
          <a:prstGeom prst="rect">
            <a:avLst/>
          </a:prstGeom>
          <a:noFill/>
        </p:spPr>
        <p:txBody>
          <a:bodyPr wrap="none" rtlCol="0">
            <a:spAutoFit/>
          </a:bodyPr>
          <a:lstStyle/>
          <a:p>
            <a:pPr algn="ct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endParaRPr lang="en-US" sz="3600" b="1" dirty="0">
              <a:solidFill>
                <a:srgbClr val="0000CC"/>
              </a:solidFill>
              <a:latin typeface="Times New Roman" pitchFamily="18" charset="0"/>
              <a:cs typeface="Times New Roman" pitchFamily="18" charset="0"/>
            </a:endParaRPr>
          </a:p>
        </p:txBody>
      </p:sp>
      <p:pic>
        <p:nvPicPr>
          <p:cNvPr id="1030" name="Picture 6" descr="Cánh đồng lúa chín ở huyện Phù Mỹ - Báo điện tử Bình Định">
            <a:extLst>
              <a:ext uri="{FF2B5EF4-FFF2-40B4-BE49-F238E27FC236}">
                <a16:creationId xmlns:a16="http://schemas.microsoft.com/office/drawing/2014/main" xmlns="" id="{1D094D2B-7395-434E-7D25-172FF0A2B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0051" y="5629275"/>
            <a:ext cx="5905500" cy="351472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xmlns="" id="{81208EF0-60E5-54BB-6290-F29DFF4D83C7}"/>
              </a:ext>
            </a:extLst>
          </p:cNvPr>
          <p:cNvSpPr txBox="1"/>
          <p:nvPr/>
        </p:nvSpPr>
        <p:spPr>
          <a:xfrm>
            <a:off x="8047038" y="7524750"/>
            <a:ext cx="5109092" cy="646331"/>
          </a:xfrm>
          <a:prstGeom prst="rect">
            <a:avLst/>
          </a:prstGeom>
          <a:noFill/>
        </p:spPr>
        <p:txBody>
          <a:bodyPr wrap="none" rtlCol="0">
            <a:spAutoFit/>
          </a:bodyPr>
          <a:lstStyle/>
          <a:p>
            <a:pPr algn="ctr"/>
            <a:r>
              <a:rPr lang="en-US" sz="3600" b="1" dirty="0" err="1">
                <a:solidFill>
                  <a:srgbClr val="0000CC"/>
                </a:solidFill>
                <a:latin typeface="Times New Roman" pitchFamily="18" charset="0"/>
                <a:cs typeface="Times New Roman" pitchFamily="18" charset="0"/>
              </a:rPr>
              <a:t>Cánh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đồng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lúa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chín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vàng</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1008353"/>
            <a:chOff x="5063633" y="164812"/>
            <a:chExt cx="5779343" cy="1008353"/>
          </a:xfrm>
        </p:grpSpPr>
        <p:grpSp>
          <p:nvGrpSpPr>
            <p:cNvPr id="27" name="Group 26"/>
            <p:cNvGrpSpPr/>
            <p:nvPr/>
          </p:nvGrpSpPr>
          <p:grpSpPr>
            <a:xfrm>
              <a:off x="5063633" y="164812"/>
              <a:ext cx="5779343" cy="1008353"/>
              <a:chOff x="5063633" y="164812"/>
              <a:chExt cx="5779343" cy="1008353"/>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604156" y="649945"/>
                <a:ext cx="4921898"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HOẠT ĐỘNG TRẢI NGHIỆM</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 HƯƠNG EM TƯƠI ĐẸP</a:t>
            </a:r>
          </a:p>
        </p:txBody>
      </p:sp>
      <p:sp>
        <p:nvSpPr>
          <p:cNvPr id="10" name="Rectangle 9"/>
          <p:cNvSpPr/>
          <p:nvPr/>
        </p:nvSpPr>
        <p:spPr>
          <a:xfrm>
            <a:off x="746918" y="1782783"/>
            <a:ext cx="14935199" cy="677108"/>
          </a:xfrm>
          <a:prstGeom prst="rect">
            <a:avLst/>
          </a:prstGeom>
        </p:spPr>
        <p:txBody>
          <a:bodyPr wrap="square">
            <a:spAutoFit/>
          </a:bodyPr>
          <a:lstStyle/>
          <a:p>
            <a:r>
              <a:rPr lang="en-US" sz="3800" b="1" u="sng" dirty="0">
                <a:solidFill>
                  <a:srgbClr val="FF0066"/>
                </a:solidFill>
                <a:latin typeface="Times New Roman" panose="02020603050405020304" pitchFamily="18" charset="0"/>
                <a:cs typeface="Times New Roman" pitchFamily="18" charset="0"/>
              </a:rPr>
              <a:t>2. </a:t>
            </a:r>
            <a:r>
              <a:rPr lang="vi-VN" sz="3800" b="1" i="0" u="sng" dirty="0">
                <a:solidFill>
                  <a:srgbClr val="FF0066"/>
                </a:solidFill>
                <a:effectLst/>
                <a:latin typeface="Times New Roman" panose="02020603050405020304" pitchFamily="18" charset="0"/>
                <a:cs typeface="Times New Roman" panose="02020603050405020304" pitchFamily="18" charset="0"/>
              </a:rPr>
              <a:t>Tìm hiểu về những cảnh quan thiên nhiên ở địa phương</a:t>
            </a:r>
            <a:endParaRPr lang="en-US" sz="3800" b="1" u="sng" dirty="0">
              <a:solidFill>
                <a:srgbClr val="FF0066"/>
              </a:solidFill>
              <a:latin typeface="Times New Roman" panose="02020603050405020304" pitchFamily="18" charset="0"/>
              <a:cs typeface="Times New Roman" pitchFamily="18" charset="0"/>
            </a:endParaRPr>
          </a:p>
        </p:txBody>
      </p:sp>
      <p:sp>
        <p:nvSpPr>
          <p:cNvPr id="24" name="TextBox 23"/>
          <p:cNvSpPr txBox="1"/>
          <p:nvPr/>
        </p:nvSpPr>
        <p:spPr>
          <a:xfrm>
            <a:off x="594519" y="2569416"/>
            <a:ext cx="14981986" cy="1754326"/>
          </a:xfrm>
          <a:prstGeom prst="rect">
            <a:avLst/>
          </a:prstGeom>
          <a:noFill/>
        </p:spPr>
        <p:txBody>
          <a:bodyPr wrap="none" rtlCol="0">
            <a:spAutoFit/>
          </a:bodyPr>
          <a:lstStyle/>
          <a:p>
            <a:r>
              <a:rPr lang="vi-VN" sz="3600" b="1" dirty="0">
                <a:latin typeface="Times New Roman" panose="02020603050405020304" pitchFamily="18" charset="0"/>
                <a:cs typeface="Times New Roman" panose="02020603050405020304" pitchFamily="18" charset="0"/>
              </a:rPr>
              <a:t>- Xem tranh ảnh hoặc một đoạn phim về cảnh đẹp thiên nhiên nơi em sống.</a:t>
            </a:r>
          </a:p>
          <a:p>
            <a:r>
              <a:rPr lang="vi-VN" sz="3600" b="1" dirty="0">
                <a:latin typeface="Times New Roman" panose="02020603050405020304" pitchFamily="18" charset="0"/>
                <a:cs typeface="Times New Roman" panose="02020603050405020304" pitchFamily="18" charset="0"/>
              </a:rPr>
              <a:t>- Kể tên những cảnh quan em đã thấy và nhớ được</a:t>
            </a:r>
          </a:p>
          <a:p>
            <a:r>
              <a:rPr lang="vi-VN" sz="3600" b="1" dirty="0">
                <a:latin typeface="Times New Roman" panose="02020603050405020304" pitchFamily="18" charset="0"/>
                <a:cs typeface="Times New Roman" panose="02020603050405020304" pitchFamily="18" charset="0"/>
              </a:rPr>
              <a:t>- Nhận xét về những cảnh quan đó</a:t>
            </a:r>
          </a:p>
        </p:txBody>
      </p:sp>
      <p:pic>
        <p:nvPicPr>
          <p:cNvPr id="2050" name="Picture 2" descr="Hoạt động trải nghiệm lớp 3 Tuần 28 trang 82, 83, 84 - Kết nối tri thức">
            <a:extLst>
              <a:ext uri="{FF2B5EF4-FFF2-40B4-BE49-F238E27FC236}">
                <a16:creationId xmlns:a16="http://schemas.microsoft.com/office/drawing/2014/main" xmlns="" id="{365315B8-1EA1-75D2-CC93-37F32503B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319" y="4433267"/>
            <a:ext cx="12472166" cy="21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0245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đền ngọc sơn">
            <a:extLst>
              <a:ext uri="{FF2B5EF4-FFF2-40B4-BE49-F238E27FC236}">
                <a16:creationId xmlns:a16="http://schemas.microsoft.com/office/drawing/2014/main" xmlns="" id="{2AC25EFE-13C9-036B-C828-701F32222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9" y="4543425"/>
            <a:ext cx="6096000" cy="4581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ồ Hoàn Kiếm">
            <a:extLst>
              <a:ext uri="{FF2B5EF4-FFF2-40B4-BE49-F238E27FC236}">
                <a16:creationId xmlns:a16="http://schemas.microsoft.com/office/drawing/2014/main" xmlns="" id="{CCB275CE-B5C1-CF49-1340-C517E6991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28575"/>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E3ADAC72-3748-E299-2934-1B9C6EC681B2}"/>
              </a:ext>
            </a:extLst>
          </p:cNvPr>
          <p:cNvSpPr txBox="1"/>
          <p:nvPr/>
        </p:nvSpPr>
        <p:spPr>
          <a:xfrm>
            <a:off x="6434559" y="304800"/>
            <a:ext cx="9815091" cy="4031873"/>
          </a:xfrm>
          <a:prstGeom prst="rect">
            <a:avLst/>
          </a:prstGeom>
          <a:solidFill>
            <a:srgbClr val="FFD1D2"/>
          </a:solid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Hồ Hoàn Kiếm</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Hồ nằm ở vị trí trung tâm của thành phố và được ví như “trái tim” của thủ đô. Hồ Hoàn Kiếm còn có tên gọi khác là Hồ Gươm bởi nó gắn liền với sự tích trả gươm thần huyền thoại của vua Lê Lợi cho Rùa Vàng. Mặt hồ xanh màu rêu cổ kính như một tấm gương khổng lồ soi bóng những cây</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cổ thụ cành lá sum suê, những rặng liễu rủ thướt tha cùng toà nhà Bưu điện và dãy nhà cao tầng xung quanh vươn lên giữa trời xanh.</a:t>
            </a:r>
            <a:endParaRPr lang="vi-VN"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A8856A37-B513-D31F-7C74-5E28AD17B674}"/>
              </a:ext>
            </a:extLst>
          </p:cNvPr>
          <p:cNvSpPr txBox="1"/>
          <p:nvPr/>
        </p:nvSpPr>
        <p:spPr>
          <a:xfrm>
            <a:off x="6434558" y="5064472"/>
            <a:ext cx="9815091" cy="3046988"/>
          </a:xfrm>
          <a:prstGeom prst="rect">
            <a:avLst/>
          </a:prstGeom>
          <a:solidFill>
            <a:srgbClr val="FFD1D2"/>
          </a:solid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Đền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Sơn</a:t>
            </a:r>
            <a:r>
              <a:rPr lang="en-US" sz="3200" b="1" dirty="0">
                <a:solidFill>
                  <a:srgbClr val="FF0000"/>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Đền được xây dựng vào thế kỉ 19 và là công trình điển hình về không gian và tạo tác kiến trúc. Với sự kết hợp hài hoà giữa đền và hồ, Đền Ngọc Sơn cùng với Hồ Hoàn Kiếm đã tạo nên một tổng thể kiến trúc Thiên – Nhân hợp nhất, mang lại một không gian chan hoà giữa thiên nhiên và con người.</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ạt động trải nghiệm lớp 3 Tuần 28 trang 82, 83, 84 - Kết nối tri thức">
            <a:extLst>
              <a:ext uri="{FF2B5EF4-FFF2-40B4-BE49-F238E27FC236}">
                <a16:creationId xmlns:a16="http://schemas.microsoft.com/office/drawing/2014/main" xmlns="" id="{E08FD3A5-1282-0EFF-66EC-2307EE30C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447801"/>
            <a:ext cx="6019800" cy="45090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ạt động trải nghiệm lớp 3 Tuần 28 trang 82, 83, 84 - Kết nối tri thức">
            <a:extLst>
              <a:ext uri="{FF2B5EF4-FFF2-40B4-BE49-F238E27FC236}">
                <a16:creationId xmlns:a16="http://schemas.microsoft.com/office/drawing/2014/main" xmlns="" id="{63607DD9-D95F-19D2-ABE8-4D8FA6402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319" y="1447800"/>
            <a:ext cx="6019800" cy="45090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AD58C09B-A77A-E915-436F-686E21A8CF6D}"/>
              </a:ext>
            </a:extLst>
          </p:cNvPr>
          <p:cNvSpPr txBox="1"/>
          <p:nvPr/>
        </p:nvSpPr>
        <p:spPr>
          <a:xfrm>
            <a:off x="1771650" y="6400801"/>
            <a:ext cx="12039600" cy="1323439"/>
          </a:xfrm>
          <a:prstGeom prst="rect">
            <a:avLst/>
          </a:prstGeom>
          <a:noFill/>
        </p:spPr>
        <p:txBody>
          <a:bodyPr wrap="square">
            <a:spAutoFit/>
          </a:bodyPr>
          <a:lstStyle/>
          <a:p>
            <a:pPr algn="ctr"/>
            <a:r>
              <a:rPr lang="vi-VN" sz="4000" b="1" i="0" dirty="0">
                <a:solidFill>
                  <a:srgbClr val="FF0000"/>
                </a:solidFill>
                <a:effectLst/>
                <a:latin typeface="Times New Roman" panose="02020603050405020304" pitchFamily="18" charset="0"/>
                <a:cs typeface="Times New Roman" panose="02020603050405020304" pitchFamily="18" charset="0"/>
              </a:rPr>
              <a:t>Vịnh Hạ Long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là</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1 trong 7 kì quan thiên nhiên thế giới </a:t>
            </a:r>
            <a:endParaRPr lang="en-US" sz="4000" b="1" i="0" dirty="0">
              <a:solidFill>
                <a:srgbClr val="FF0000"/>
              </a:solidFill>
              <a:effectLst/>
              <a:latin typeface="Times New Roman" panose="02020603050405020304" pitchFamily="18" charset="0"/>
              <a:cs typeface="Times New Roman" panose="02020603050405020304" pitchFamily="18" charset="0"/>
            </a:endParaRPr>
          </a:p>
          <a:p>
            <a:pPr algn="ctr"/>
            <a:r>
              <a:rPr lang="vi-VN" sz="4000" b="1" i="0" dirty="0">
                <a:solidFill>
                  <a:srgbClr val="FF0000"/>
                </a:solidFill>
                <a:effectLst/>
                <a:latin typeface="Times New Roman" panose="02020603050405020304" pitchFamily="18" charset="0"/>
                <a:cs typeface="Times New Roman" panose="02020603050405020304" pitchFamily="18" charset="0"/>
              </a:rPr>
              <a:t>(theo Unesco công nhận)</a:t>
            </a:r>
          </a:p>
        </p:txBody>
      </p:sp>
    </p:spTree>
    <p:extLst>
      <p:ext uri="{BB962C8B-B14F-4D97-AF65-F5344CB8AC3E}">
        <p14:creationId xmlns:p14="http://schemas.microsoft.com/office/powerpoint/2010/main" val="190215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1008353"/>
            <a:chOff x="5063633" y="164812"/>
            <a:chExt cx="5779343" cy="1008353"/>
          </a:xfrm>
        </p:grpSpPr>
        <p:grpSp>
          <p:nvGrpSpPr>
            <p:cNvPr id="27" name="Group 26"/>
            <p:cNvGrpSpPr/>
            <p:nvPr/>
          </p:nvGrpSpPr>
          <p:grpSpPr>
            <a:xfrm>
              <a:off x="5063633" y="164812"/>
              <a:ext cx="5779343" cy="1008353"/>
              <a:chOff x="5063633" y="164812"/>
              <a:chExt cx="5779343" cy="1008353"/>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604156" y="649945"/>
                <a:ext cx="4921898"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HOẠT ĐỘNG TRẢI NGHIỆM</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 HƯƠNG EM TƯƠI ĐẸP</a:t>
            </a:r>
          </a:p>
        </p:txBody>
      </p:sp>
      <p:sp>
        <p:nvSpPr>
          <p:cNvPr id="10" name="Rectangle 9"/>
          <p:cNvSpPr/>
          <p:nvPr/>
        </p:nvSpPr>
        <p:spPr>
          <a:xfrm>
            <a:off x="746918" y="1782783"/>
            <a:ext cx="14935199" cy="677108"/>
          </a:xfrm>
          <a:prstGeom prst="rect">
            <a:avLst/>
          </a:prstGeom>
        </p:spPr>
        <p:txBody>
          <a:bodyPr wrap="square">
            <a:spAutoFit/>
          </a:bodyPr>
          <a:lstStyle/>
          <a:p>
            <a:r>
              <a:rPr lang="en-US" sz="3800" b="1" u="sng" dirty="0">
                <a:solidFill>
                  <a:srgbClr val="FF0066"/>
                </a:solidFill>
                <a:latin typeface="Times New Roman" panose="02020603050405020304" pitchFamily="18" charset="0"/>
                <a:cs typeface="Times New Roman" pitchFamily="18" charset="0"/>
              </a:rPr>
              <a:t>3. </a:t>
            </a:r>
            <a:r>
              <a:rPr lang="en-US" sz="3800" b="1" i="0" u="sng" dirty="0" err="1">
                <a:solidFill>
                  <a:srgbClr val="FF0066"/>
                </a:solidFill>
                <a:effectLst/>
                <a:latin typeface="Times New Roman" panose="02020603050405020304" pitchFamily="18" charset="0"/>
                <a:cs typeface="Times New Roman" panose="02020603050405020304" pitchFamily="18" charset="0"/>
              </a:rPr>
              <a:t>Thảo</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luận</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về</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cảnh</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quan</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thiên</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nhiên</a:t>
            </a:r>
            <a:r>
              <a:rPr lang="en-US" sz="3800" b="1" i="0" u="sng" dirty="0">
                <a:solidFill>
                  <a:srgbClr val="FF0066"/>
                </a:solidFill>
                <a:effectLst/>
                <a:latin typeface="Times New Roman" panose="02020603050405020304" pitchFamily="18" charset="0"/>
                <a:cs typeface="Times New Roman" panose="02020603050405020304" pitchFamily="18" charset="0"/>
              </a:rPr>
              <a:t> ở </a:t>
            </a:r>
            <a:r>
              <a:rPr lang="en-US" sz="3800" b="1" i="0" u="sng" dirty="0" err="1">
                <a:solidFill>
                  <a:srgbClr val="FF0066"/>
                </a:solidFill>
                <a:effectLst/>
                <a:latin typeface="Times New Roman" panose="02020603050405020304" pitchFamily="18" charset="0"/>
                <a:cs typeface="Times New Roman" panose="02020603050405020304" pitchFamily="18" charset="0"/>
              </a:rPr>
              <a:t>địa</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phương</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em</a:t>
            </a:r>
            <a:endParaRPr lang="en-US" sz="3800" b="1" u="sng" dirty="0">
              <a:solidFill>
                <a:srgbClr val="FF0066"/>
              </a:solidFill>
              <a:latin typeface="Times New Roman" panose="02020603050405020304" pitchFamily="18" charset="0"/>
              <a:cs typeface="Times New Roman" pitchFamily="18" charset="0"/>
            </a:endParaRPr>
          </a:p>
        </p:txBody>
      </p:sp>
      <p:sp>
        <p:nvSpPr>
          <p:cNvPr id="32" name="TextBox 31">
            <a:extLst>
              <a:ext uri="{FF2B5EF4-FFF2-40B4-BE49-F238E27FC236}">
                <a16:creationId xmlns:a16="http://schemas.microsoft.com/office/drawing/2014/main" xmlns="" id="{3EEBF162-B81C-C23E-9CA6-BD3AFEF067A2}"/>
              </a:ext>
            </a:extLst>
          </p:cNvPr>
          <p:cNvSpPr txBox="1"/>
          <p:nvPr/>
        </p:nvSpPr>
        <p:spPr>
          <a:xfrm>
            <a:off x="563579" y="2482496"/>
            <a:ext cx="13170962" cy="1200329"/>
          </a:xfrm>
          <a:prstGeom prst="rect">
            <a:avLst/>
          </a:prstGeom>
          <a:noFill/>
        </p:spPr>
        <p:txBody>
          <a:bodyPr wrap="square">
            <a:spAutoFit/>
          </a:bodyPr>
          <a:lstStyle/>
          <a:p>
            <a:pPr algn="just"/>
            <a:r>
              <a:rPr lang="vi-VN" sz="3600" b="0" i="0" dirty="0">
                <a:solidFill>
                  <a:srgbClr val="000000"/>
                </a:solidFill>
                <a:effectLst/>
                <a:latin typeface="Times New Roman" panose="02020603050405020304" pitchFamily="18" charset="0"/>
                <a:cs typeface="Times New Roman" panose="02020603050405020304" pitchFamily="18" charset="0"/>
              </a:rPr>
              <a:t>- Kể tên cảnh quan thiên nhiên ở địa phương</a:t>
            </a:r>
          </a:p>
          <a:p>
            <a:pPr algn="just"/>
            <a:r>
              <a:rPr lang="vi-VN" sz="3600" b="0" i="0" dirty="0">
                <a:solidFill>
                  <a:srgbClr val="000000"/>
                </a:solidFill>
                <a:effectLst/>
                <a:latin typeface="Times New Roman" panose="02020603050405020304" pitchFamily="18" charset="0"/>
                <a:cs typeface="Times New Roman" panose="02020603050405020304" pitchFamily="18" charset="0"/>
              </a:rPr>
              <a:t>- Nêu địa điểm và vẻ đẹp đặc trưng của mỗi cảnh quan.</a:t>
            </a:r>
          </a:p>
        </p:txBody>
      </p:sp>
      <p:pic>
        <p:nvPicPr>
          <p:cNvPr id="2052" name="Picture 4" descr="Hoạt động trải nghiệm lớp 3 Tuần 28 trang 82, 83, 84 - Kết nối tri thức">
            <a:extLst>
              <a:ext uri="{FF2B5EF4-FFF2-40B4-BE49-F238E27FC236}">
                <a16:creationId xmlns:a16="http://schemas.microsoft.com/office/drawing/2014/main" xmlns="" id="{29CACA29-7E42-9672-7256-30DE8AA31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7260" y="3782555"/>
            <a:ext cx="59436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animEffect transition="in" filter="fade">
                                      <p:cBhvr>
                                        <p:cTn id="9" dur="1000"/>
                                        <p:tgtEl>
                                          <p:spTgt spid="2052"/>
                                        </p:tgtEl>
                                      </p:cBhvr>
                                    </p:animEffect>
                                    <p:anim calcmode="lin" valueType="num">
                                      <p:cBhvr>
                                        <p:cTn id="10" dur="1000" fill="hold"/>
                                        <p:tgtEl>
                                          <p:spTgt spid="2052"/>
                                        </p:tgtEl>
                                        <p:attrNameLst>
                                          <p:attrName>ppt_x</p:attrName>
                                        </p:attrNameLst>
                                      </p:cBhvr>
                                      <p:tavLst>
                                        <p:tav tm="0">
                                          <p:val>
                                            <p:strVal val="#ppt_x"/>
                                          </p:val>
                                        </p:tav>
                                        <p:tav tm="100000">
                                          <p:val>
                                            <p:strVal val="#ppt_x"/>
                                          </p:val>
                                        </p:tav>
                                      </p:tavLst>
                                    </p:anim>
                                    <p:anim calcmode="lin" valueType="num">
                                      <p:cBhvr>
                                        <p:cTn id="1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500D0E4-18F1-0608-E5AE-53ADC4950E1C}"/>
              </a:ext>
            </a:extLst>
          </p:cNvPr>
          <p:cNvSpPr txBox="1"/>
          <p:nvPr/>
        </p:nvSpPr>
        <p:spPr>
          <a:xfrm>
            <a:off x="213519" y="4540898"/>
            <a:ext cx="15621000" cy="4031873"/>
          </a:xfrm>
          <a:prstGeom prst="rect">
            <a:avLst/>
          </a:prstGeom>
          <a:solidFill>
            <a:srgbClr val="FFD1D2"/>
          </a:solidFill>
        </p:spPr>
        <p:txBody>
          <a:bodyPr wrap="square">
            <a:spAutoFit/>
          </a:bodyPr>
          <a:lstStyle/>
          <a:p>
            <a:pPr indent="522288" algn="just"/>
            <a:r>
              <a:rPr lang="vi-VN" sz="3200" b="0" i="0" dirty="0">
                <a:solidFill>
                  <a:srgbClr val="000000"/>
                </a:solidFill>
                <a:effectLst/>
                <a:latin typeface="Times New Roman" panose="02020603050405020304" pitchFamily="18" charset="0"/>
                <a:cs typeface="Times New Roman" panose="02020603050405020304" pitchFamily="18" charset="0"/>
              </a:rPr>
              <a:t>Cảnh quan thiên nhiên ở địa phương em là vịnh Hạ Long thuộc phần bờ tây vịnh Bắc Bộ tại khu vực biển Đông Bắc Việt Nam, bao gồm vùng biển đảo của thành phố Hạ Long thuộc tỉnh Quảng Ninh.</a:t>
            </a:r>
          </a:p>
          <a:p>
            <a:pPr indent="522288" algn="just"/>
            <a:r>
              <a:rPr lang="vi-VN" sz="3200" b="0" i="0" dirty="0">
                <a:solidFill>
                  <a:srgbClr val="000000"/>
                </a:solidFill>
                <a:effectLst/>
                <a:latin typeface="Times New Roman" panose="02020603050405020304" pitchFamily="18" charset="0"/>
                <a:cs typeface="Times New Roman" panose="02020603050405020304" pitchFamily="18" charset="0"/>
              </a:rPr>
              <a:t>Vịnh Hạ Long chủ yếu là đảo đá vôi được hình thành cách đây trên 500 triệu năm, ẩn dấu trong các hòn đảo đó là hệ thống hang động vô cùng phong phú, hàng loạt hang động với vô vàn thạch nhũ, nhủ đá tuyệt đẹp mà thiên nhiên ban tặng cho Hạ Long. Có quy mô hình dánh màu sắc đa dạng, huyền ảo ngoài ra một số hang động còn chứa dấu tích của người tiền sử. Hạ Long đang là điểm đến hấp dẫn du khách trong nước và nước ngoài.</a:t>
            </a:r>
          </a:p>
        </p:txBody>
      </p:sp>
      <p:pic>
        <p:nvPicPr>
          <p:cNvPr id="6" name="Picture 2" descr="Hoạt động trải nghiệm lớp 3 Tuần 28 trang 82, 83, 84 - Kết nối tri thức">
            <a:extLst>
              <a:ext uri="{FF2B5EF4-FFF2-40B4-BE49-F238E27FC236}">
                <a16:creationId xmlns:a16="http://schemas.microsoft.com/office/drawing/2014/main" xmlns="" id="{E463BF14-DA82-A99B-F2F1-ED6A02DE6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919" y="10887"/>
            <a:ext cx="6019800" cy="45090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ạt động trải nghiệm lớp 3 Tuần 28 trang 82, 83, 84 - Kết nối tri thức">
            <a:extLst>
              <a:ext uri="{FF2B5EF4-FFF2-40B4-BE49-F238E27FC236}">
                <a16:creationId xmlns:a16="http://schemas.microsoft.com/office/drawing/2014/main" xmlns="" id="{6CB003E8-087C-1967-2AB5-999BD2EA7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788" y="10886"/>
            <a:ext cx="6019800" cy="450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74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1008353"/>
            <a:chOff x="5063633" y="164812"/>
            <a:chExt cx="5779343" cy="1008353"/>
          </a:xfrm>
        </p:grpSpPr>
        <p:grpSp>
          <p:nvGrpSpPr>
            <p:cNvPr id="27" name="Group 26"/>
            <p:cNvGrpSpPr/>
            <p:nvPr/>
          </p:nvGrpSpPr>
          <p:grpSpPr>
            <a:xfrm>
              <a:off x="5063633" y="164812"/>
              <a:ext cx="5779343" cy="1008353"/>
              <a:chOff x="5063633" y="164812"/>
              <a:chExt cx="5779343" cy="1008353"/>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604156" y="649945"/>
                <a:ext cx="4921898"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HOẠT ĐỘNG TRẢI NGHIỆM</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 HƯƠNG EM TƯƠI ĐẸP</a:t>
            </a:r>
          </a:p>
        </p:txBody>
      </p:sp>
      <p:sp>
        <p:nvSpPr>
          <p:cNvPr id="10" name="Rectangle 9"/>
          <p:cNvSpPr/>
          <p:nvPr/>
        </p:nvSpPr>
        <p:spPr>
          <a:xfrm>
            <a:off x="746918" y="1782783"/>
            <a:ext cx="14935199" cy="677108"/>
          </a:xfrm>
          <a:prstGeom prst="rect">
            <a:avLst/>
          </a:prstGeom>
        </p:spPr>
        <p:txBody>
          <a:bodyPr wrap="square">
            <a:spAutoFit/>
          </a:bodyPr>
          <a:lstStyle/>
          <a:p>
            <a:r>
              <a:rPr lang="en-US" sz="3800" b="1" u="sng" dirty="0">
                <a:solidFill>
                  <a:srgbClr val="FF0066"/>
                </a:solidFill>
                <a:latin typeface="Times New Roman" panose="02020603050405020304" pitchFamily="18" charset="0"/>
                <a:cs typeface="Times New Roman" pitchFamily="18" charset="0"/>
              </a:rPr>
              <a:t>4. </a:t>
            </a:r>
            <a:r>
              <a:rPr lang="en-US" sz="3800" b="1" u="sng" dirty="0" err="1">
                <a:solidFill>
                  <a:srgbClr val="FF0066"/>
                </a:solidFill>
                <a:latin typeface="Times New Roman" panose="02020603050405020304" pitchFamily="18" charset="0"/>
                <a:cs typeface="Times New Roman" pitchFamily="18" charset="0"/>
              </a:rPr>
              <a:t>Kế</a:t>
            </a:r>
            <a:r>
              <a:rPr lang="en-US" sz="3800" b="1" u="sng" dirty="0">
                <a:solidFill>
                  <a:srgbClr val="FF0066"/>
                </a:solidFill>
                <a:latin typeface="Times New Roman" panose="02020603050405020304" pitchFamily="18" charset="0"/>
                <a:cs typeface="Times New Roman" pitchFamily="18" charset="0"/>
              </a:rPr>
              <a:t> </a:t>
            </a:r>
            <a:r>
              <a:rPr lang="en-US" sz="3800" b="1" u="sng" dirty="0" err="1">
                <a:solidFill>
                  <a:srgbClr val="FF0066"/>
                </a:solidFill>
                <a:latin typeface="Times New Roman" panose="02020603050405020304" pitchFamily="18" charset="0"/>
                <a:cs typeface="Times New Roman" pitchFamily="18" charset="0"/>
              </a:rPr>
              <a:t>hoạch</a:t>
            </a:r>
            <a:r>
              <a:rPr lang="en-US" sz="3800" b="1" u="sng" dirty="0">
                <a:solidFill>
                  <a:srgbClr val="FF0066"/>
                </a:solidFill>
                <a:latin typeface="Times New Roman" panose="02020603050405020304" pitchFamily="18" charset="0"/>
                <a:cs typeface="Times New Roman" pitchFamily="18" charset="0"/>
              </a:rPr>
              <a:t> </a:t>
            </a:r>
            <a:r>
              <a:rPr lang="en-US" sz="3800" b="1" u="sng" dirty="0" err="1">
                <a:solidFill>
                  <a:srgbClr val="FF0066"/>
                </a:solidFill>
                <a:latin typeface="Times New Roman" panose="02020603050405020304" pitchFamily="18" charset="0"/>
                <a:cs typeface="Times New Roman" pitchFamily="18" charset="0"/>
              </a:rPr>
              <a:t>đi</a:t>
            </a:r>
            <a:r>
              <a:rPr lang="en-US" sz="3800" b="1" u="sng" dirty="0">
                <a:solidFill>
                  <a:srgbClr val="FF0066"/>
                </a:solidFill>
                <a:latin typeface="Times New Roman" panose="02020603050405020304" pitchFamily="18" charset="0"/>
                <a:cs typeface="Times New Roman" pitchFamily="18" charset="0"/>
              </a:rPr>
              <a:t> du </a:t>
            </a:r>
            <a:r>
              <a:rPr lang="en-US" sz="3800" b="1" u="sng" dirty="0" err="1">
                <a:solidFill>
                  <a:srgbClr val="FF0066"/>
                </a:solidFill>
                <a:latin typeface="Times New Roman" panose="02020603050405020304" pitchFamily="18" charset="0"/>
                <a:cs typeface="Times New Roman" pitchFamily="18" charset="0"/>
              </a:rPr>
              <a:t>lịch</a:t>
            </a:r>
            <a:endParaRPr lang="en-US" sz="3800" b="1" u="sng" dirty="0">
              <a:solidFill>
                <a:srgbClr val="FF0066"/>
              </a:solidFill>
              <a:latin typeface="Times New Roman" panose="02020603050405020304" pitchFamily="18" charset="0"/>
              <a:cs typeface="Times New Roman" pitchFamily="18" charset="0"/>
            </a:endParaRPr>
          </a:p>
        </p:txBody>
      </p:sp>
      <p:sp>
        <p:nvSpPr>
          <p:cNvPr id="25" name="TextBox 24"/>
          <p:cNvSpPr txBox="1"/>
          <p:nvPr/>
        </p:nvSpPr>
        <p:spPr>
          <a:xfrm>
            <a:off x="7528718" y="4038302"/>
            <a:ext cx="8382001" cy="2862322"/>
          </a:xfrm>
          <a:prstGeom prst="rect">
            <a:avLst/>
          </a:prstGeom>
          <a:solidFill>
            <a:schemeClr val="bg1"/>
          </a:solidFill>
        </p:spPr>
        <p:txBody>
          <a:bodyPr wrap="square" rtlCol="0">
            <a:spAutoFit/>
          </a:bodyPr>
          <a:lstStyle/>
          <a:p>
            <a:pPr algn="just"/>
            <a:r>
              <a:rPr lang="en-US" sz="3600" b="1" i="1" u="sng" dirty="0" err="1">
                <a:solidFill>
                  <a:srgbClr val="FF0066"/>
                </a:solidFill>
                <a:latin typeface="Times New Roman" pitchFamily="18" charset="0"/>
                <a:cs typeface="Times New Roman" pitchFamily="18" charset="0"/>
              </a:rPr>
              <a:t>Gợi</a:t>
            </a:r>
            <a:r>
              <a:rPr lang="en-US" sz="3600" b="1" i="1" u="sng" dirty="0">
                <a:solidFill>
                  <a:srgbClr val="FF0066"/>
                </a:solidFill>
                <a:latin typeface="Times New Roman" pitchFamily="18" charset="0"/>
                <a:cs typeface="Times New Roman" pitchFamily="18" charset="0"/>
              </a:rPr>
              <a:t> ý: </a:t>
            </a:r>
          </a:p>
          <a:p>
            <a:pPr algn="just"/>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Cảnh</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đẹp</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đó</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nằm</a:t>
            </a:r>
            <a:r>
              <a:rPr lang="en-US" sz="3600" b="1" i="1" dirty="0">
                <a:solidFill>
                  <a:srgbClr val="FF0066"/>
                </a:solidFill>
                <a:latin typeface="Times New Roman" pitchFamily="18" charset="0"/>
                <a:cs typeface="Times New Roman" pitchFamily="18" charset="0"/>
              </a:rPr>
              <a:t> ở </a:t>
            </a:r>
            <a:r>
              <a:rPr lang="en-US" sz="3600" b="1" i="1" dirty="0" err="1">
                <a:solidFill>
                  <a:srgbClr val="FF0066"/>
                </a:solidFill>
                <a:latin typeface="Times New Roman" pitchFamily="18" charset="0"/>
                <a:cs typeface="Times New Roman" pitchFamily="18" charset="0"/>
              </a:rPr>
              <a:t>đâu</a:t>
            </a:r>
            <a:r>
              <a:rPr lang="en-US" sz="3600" b="1" i="1" dirty="0">
                <a:solidFill>
                  <a:srgbClr val="FF0066"/>
                </a:solidFill>
                <a:latin typeface="Times New Roman" pitchFamily="18" charset="0"/>
                <a:cs typeface="Times New Roman" pitchFamily="18" charset="0"/>
              </a:rPr>
              <a:t>?</a:t>
            </a:r>
          </a:p>
          <a:p>
            <a:pPr algn="just"/>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Từ</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đây</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đi</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tới</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đó</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bằng</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phương</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tiện</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gì</a:t>
            </a:r>
            <a:r>
              <a:rPr lang="en-US" sz="3600" b="1" i="1" dirty="0">
                <a:solidFill>
                  <a:srgbClr val="FF0066"/>
                </a:solidFill>
                <a:latin typeface="Times New Roman" pitchFamily="18" charset="0"/>
                <a:cs typeface="Times New Roman" pitchFamily="18" charset="0"/>
              </a:rPr>
              <a:t>?</a:t>
            </a:r>
          </a:p>
          <a:p>
            <a:pPr algn="just"/>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Đến</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đó</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có</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thể</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xem</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những</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gì</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Vẻ</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đẹp</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đặc</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trưng</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của</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cảnh</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quan</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nơi</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này</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là</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gì</a:t>
            </a:r>
            <a:r>
              <a:rPr lang="en-US" sz="3600" b="1" i="1" dirty="0">
                <a:solidFill>
                  <a:srgbClr val="FF0066"/>
                </a:solidFill>
                <a:latin typeface="Times New Roman" pitchFamily="18" charset="0"/>
                <a:cs typeface="Times New Roman" pitchFamily="18" charset="0"/>
              </a:rPr>
              <a:t>?</a:t>
            </a:r>
          </a:p>
        </p:txBody>
      </p:sp>
      <p:sp>
        <p:nvSpPr>
          <p:cNvPr id="32" name="TextBox 31">
            <a:extLst>
              <a:ext uri="{FF2B5EF4-FFF2-40B4-BE49-F238E27FC236}">
                <a16:creationId xmlns:a16="http://schemas.microsoft.com/office/drawing/2014/main" xmlns="" id="{3EEBF162-B81C-C23E-9CA6-BD3AFEF067A2}"/>
              </a:ext>
            </a:extLst>
          </p:cNvPr>
          <p:cNvSpPr txBox="1"/>
          <p:nvPr/>
        </p:nvSpPr>
        <p:spPr>
          <a:xfrm>
            <a:off x="1076375" y="2459891"/>
            <a:ext cx="13170962" cy="1200329"/>
          </a:xfrm>
          <a:prstGeom prst="rect">
            <a:avLst/>
          </a:prstGeom>
          <a:noFill/>
        </p:spPr>
        <p:txBody>
          <a:bodyPr wrap="square">
            <a:spAutoFit/>
          </a:bodyPr>
          <a:lstStyle/>
          <a:p>
            <a:pPr algn="just"/>
            <a:r>
              <a:rPr lang="en-US" sz="3600" dirty="0" err="1"/>
              <a:t>Hãy</a:t>
            </a:r>
            <a:r>
              <a:rPr lang="en-US" sz="3600" dirty="0"/>
              <a:t> </a:t>
            </a:r>
            <a:r>
              <a:rPr lang="vi-VN" sz="3600" dirty="0"/>
              <a:t>lên kế hoạch đi tham quan cảnh quan ở địa phương</a:t>
            </a:r>
            <a:r>
              <a:rPr lang="en-US" sz="3600" dirty="0"/>
              <a:t> </a:t>
            </a:r>
            <a:r>
              <a:rPr lang="en-US" sz="3600" dirty="0" err="1"/>
              <a:t>hoặc</a:t>
            </a:r>
            <a:r>
              <a:rPr lang="en-US" sz="3600" dirty="0"/>
              <a:t> ở </a:t>
            </a:r>
            <a:r>
              <a:rPr lang="en-US" sz="3600" dirty="0" err="1"/>
              <a:t>đất</a:t>
            </a:r>
            <a:r>
              <a:rPr lang="en-US" sz="3600" dirty="0"/>
              <a:t> </a:t>
            </a:r>
            <a:r>
              <a:rPr lang="en-US" sz="3600" dirty="0" err="1"/>
              <a:t>nước</a:t>
            </a:r>
            <a:r>
              <a:rPr lang="en-US" sz="3600" dirty="0"/>
              <a:t> </a:t>
            </a:r>
            <a:r>
              <a:rPr lang="en-US" sz="3600" dirty="0" err="1"/>
              <a:t>Việt</a:t>
            </a:r>
            <a:r>
              <a:rPr lang="en-US" sz="3600" dirty="0"/>
              <a:t>  Nam </a:t>
            </a:r>
            <a:r>
              <a:rPr lang="en-US" sz="3600" dirty="0" err="1"/>
              <a:t>cùng</a:t>
            </a:r>
            <a:r>
              <a:rPr lang="en-US" sz="3600" dirty="0"/>
              <a:t> </a:t>
            </a:r>
            <a:r>
              <a:rPr lang="en-US" sz="3600" dirty="0" err="1"/>
              <a:t>gia</a:t>
            </a:r>
            <a:r>
              <a:rPr lang="en-US" sz="3600" dirty="0"/>
              <a:t> </a:t>
            </a:r>
            <a:r>
              <a:rPr lang="en-US" sz="3600" dirty="0" err="1"/>
              <a:t>đình</a:t>
            </a:r>
            <a:r>
              <a:rPr lang="en-US" sz="3600" dirty="0"/>
              <a:t>.</a:t>
            </a:r>
            <a:endParaRPr lang="vi-VN" sz="3600" b="0" i="0" dirty="0">
              <a:solidFill>
                <a:srgbClr val="000000"/>
              </a:solidFill>
              <a:effectLst/>
              <a:latin typeface="Times New Roman" panose="02020603050405020304" pitchFamily="18" charset="0"/>
              <a:cs typeface="Times New Roman" panose="02020603050405020304" pitchFamily="18" charset="0"/>
            </a:endParaRPr>
          </a:p>
        </p:txBody>
      </p:sp>
      <p:pic>
        <p:nvPicPr>
          <p:cNvPr id="2052" name="Picture 4" descr="Hoạt động trải nghiệm lớp 3 Tuần 28 trang 82, 83, 84 - Kết nối tri thức">
            <a:extLst>
              <a:ext uri="{FF2B5EF4-FFF2-40B4-BE49-F238E27FC236}">
                <a16:creationId xmlns:a16="http://schemas.microsoft.com/office/drawing/2014/main" xmlns="" id="{29CACA29-7E42-9672-7256-30DE8AA31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9" y="3782555"/>
            <a:ext cx="59436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4080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animEffect transition="in" filter="fade">
                                      <p:cBhvr>
                                        <p:cTn id="9" dur="1000"/>
                                        <p:tgtEl>
                                          <p:spTgt spid="2052"/>
                                        </p:tgtEl>
                                      </p:cBhvr>
                                    </p:animEffect>
                                    <p:anim calcmode="lin" valueType="num">
                                      <p:cBhvr>
                                        <p:cTn id="10" dur="1000" fill="hold"/>
                                        <p:tgtEl>
                                          <p:spTgt spid="2052"/>
                                        </p:tgtEl>
                                        <p:attrNameLst>
                                          <p:attrName>ppt_x</p:attrName>
                                        </p:attrNameLst>
                                      </p:cBhvr>
                                      <p:tavLst>
                                        <p:tav tm="0">
                                          <p:val>
                                            <p:strVal val="#ppt_x"/>
                                          </p:val>
                                        </p:tav>
                                        <p:tav tm="100000">
                                          <p:val>
                                            <p:strVal val="#ppt_x"/>
                                          </p:val>
                                        </p:tav>
                                      </p:tavLst>
                                    </p:anim>
                                    <p:anim calcmode="lin" valueType="num">
                                      <p:cBhvr>
                                        <p:cTn id="1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10146</TotalTime>
  <Words>525</Words>
  <Application>Microsoft Office PowerPoint</Application>
  <PresentationFormat>Custom</PresentationFormat>
  <Paragraphs>43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Windows 10</cp:lastModifiedBy>
  <cp:revision>1151</cp:revision>
  <dcterms:created xsi:type="dcterms:W3CDTF">2008-09-09T22:52:10Z</dcterms:created>
  <dcterms:modified xsi:type="dcterms:W3CDTF">2026-04-10T09:17:00Z</dcterms:modified>
</cp:coreProperties>
</file>