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7"/>
  </p:notesMasterIdLst>
  <p:sldIdLst>
    <p:sldId id="572" r:id="rId3"/>
    <p:sldId id="2737" r:id="rId4"/>
    <p:sldId id="2738" r:id="rId5"/>
    <p:sldId id="273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78" d="100"/>
          <a:sy n="78" d="100"/>
        </p:scale>
        <p:origin x="8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6CA16-6CC2-473F-BC0B-9DA88F0E0AB5}"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DEFAE-D717-4AD3-90F6-EA7A3D282E58}" type="slidenum">
              <a:rPr lang="en-US" smtClean="0"/>
              <a:t>‹#›</a:t>
            </a:fld>
            <a:endParaRPr lang="en-US"/>
          </a:p>
        </p:txBody>
      </p:sp>
    </p:spTree>
    <p:extLst>
      <p:ext uri="{BB962C8B-B14F-4D97-AF65-F5344CB8AC3E}">
        <p14:creationId xmlns:p14="http://schemas.microsoft.com/office/powerpoint/2010/main" val="74789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592681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7762971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7737402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968344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45950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530787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520261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2026/4/13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21773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2026/4/13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104565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2026/4/13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04475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724137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48486905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665535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33619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991583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368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392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5256691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E9FDAE6-80D3-44B1-BE00-003D1082C34F}" type="datetimeFigureOut">
              <a:rPr lang="zh-CN" altLang="en-US" smtClean="0"/>
              <a:t>2026/4/13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260464443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E9FDAE6-80D3-44B1-BE00-003D1082C34F}" type="datetimeFigureOut">
              <a:rPr lang="zh-CN" altLang="en-US" smtClean="0"/>
              <a:t>2026/4/13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173445088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E9FDAE6-80D3-44B1-BE00-003D1082C34F}" type="datetimeFigureOut">
              <a:rPr lang="zh-CN" altLang="en-US" smtClean="0"/>
              <a:t>2026/4/13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4540796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9FDAE6-80D3-44B1-BE00-003D1082C34F}" type="datetimeFigureOut">
              <a:rPr lang="zh-CN" altLang="en-US" smtClean="0"/>
              <a:t>2026/4/13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45873147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FDAE6-80D3-44B1-BE00-003D1082C34F}" type="datetimeFigureOut">
              <a:rPr lang="zh-CN" altLang="en-US" smtClean="0"/>
              <a:t>2026/4/13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71680855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FDAE6-80D3-44B1-BE00-003D1082C34F}" type="datetimeFigureOut">
              <a:rPr lang="zh-CN" altLang="en-US" smtClean="0"/>
              <a:t>2026/4/13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234780977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3E9FDAE6-80D3-44B1-BE00-003D1082C34F}" type="datetimeFigureOut">
              <a:rPr lang="zh-CN" altLang="en-US" smtClean="0"/>
              <a:pPr/>
              <a:t>2026/4/13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F5D1A602-03A2-4335-BCD6-5B4D1FEA57AD}" type="slidenum">
              <a:rPr lang="zh-CN" altLang="en-US" smtClean="0"/>
              <a:pPr/>
              <a:t>‹#›</a:t>
            </a:fld>
            <a:endParaRPr lang="zh-CN" altLang="en-US" dirty="0"/>
          </a:p>
        </p:txBody>
      </p:sp>
      <p:pic>
        <p:nvPicPr>
          <p:cNvPr id="8" name="Picture 7" descr="A round pink circle with white text and a black background&#10;&#10;AI-generated content may be incorrect.">
            <a:extLst>
              <a:ext uri="{FF2B5EF4-FFF2-40B4-BE49-F238E27FC236}">
                <a16:creationId xmlns:a16="http://schemas.microsoft.com/office/drawing/2014/main" id="{F18F0458-15B5-683E-8409-C7CB199AAC5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26173" y="91607"/>
            <a:ext cx="1600560" cy="1600560"/>
          </a:xfrm>
          <a:prstGeom prst="rect">
            <a:avLst/>
          </a:prstGeom>
        </p:spPr>
      </p:pic>
    </p:spTree>
    <p:extLst>
      <p:ext uri="{BB962C8B-B14F-4D97-AF65-F5344CB8AC3E}">
        <p14:creationId xmlns:p14="http://schemas.microsoft.com/office/powerpoint/2010/main" val="476505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思源宋体 CN Light" panose="02020300000000000000" pitchFamily="18" charset="-122"/>
          <a:ea typeface="思源宋体 CN Light" panose="020203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Light" panose="02020300000000000000" pitchFamily="18" charset="-122"/>
          <a:ea typeface="思源宋体 CN Light" panose="020203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Light" panose="02020300000000000000" pitchFamily="18" charset="-122"/>
          <a:ea typeface="思源宋体 CN Light" panose="020203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Light" panose="02020300000000000000" pitchFamily="18" charset="-122"/>
          <a:ea typeface="思源宋体 CN Light" panose="020203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9"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grpSp>
        <p:nvGrpSpPr>
          <p:cNvPr id="7" name="组合 6"/>
          <p:cNvGrpSpPr/>
          <p:nvPr userDrawn="1"/>
        </p:nvGrpSpPr>
        <p:grpSpPr>
          <a:xfrm>
            <a:off x="571500" y="442815"/>
            <a:ext cx="11049000" cy="6000750"/>
            <a:chOff x="666750" y="666750"/>
            <a:chExt cx="11049000" cy="5695950"/>
          </a:xfrm>
          <a:effectLst>
            <a:outerShdw blurRad="254000" sx="102000" sy="102000" algn="ctr" rotWithShape="0">
              <a:prstClr val="black">
                <a:alpha val="25000"/>
              </a:prstClr>
            </a:outerShdw>
          </a:effectLst>
        </p:grpSpPr>
        <p:sp>
          <p:nvSpPr>
            <p:cNvPr id="5"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313645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AE81D5-E09A-681C-5BFD-4A28C71DB846}"/>
              </a:ext>
            </a:extLst>
          </p:cNvPr>
          <p:cNvGrpSpPr/>
          <p:nvPr/>
        </p:nvGrpSpPr>
        <p:grpSpPr>
          <a:xfrm>
            <a:off x="2787429" y="235747"/>
            <a:ext cx="8431827" cy="1650204"/>
            <a:chOff x="2505740" y="798716"/>
            <a:chExt cx="7878725" cy="1916171"/>
          </a:xfrm>
        </p:grpSpPr>
        <p:grpSp>
          <p:nvGrpSpPr>
            <p:cNvPr id="4" name="组合 31">
              <a:extLst>
                <a:ext uri="{FF2B5EF4-FFF2-40B4-BE49-F238E27FC236}">
                  <a16:creationId xmlns:a16="http://schemas.microsoft.com/office/drawing/2014/main" id="{242C8707-BB0F-C555-5A6B-8C4D3E1D9C75}"/>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id="{2141BF69-1CA9-C2C3-A71C-6D0075E289E6}"/>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id="{AD4D9298-F4AB-DA14-E5CF-1547A22E988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 name="TextBox 2">
              <a:extLst>
                <a:ext uri="{FF2B5EF4-FFF2-40B4-BE49-F238E27FC236}">
                  <a16:creationId xmlns:a16="http://schemas.microsoft.com/office/drawing/2014/main" id="{ACE9D1ED-89F5-1E29-3A37-A0630C19FCE7}"/>
                </a:ext>
              </a:extLst>
            </p:cNvPr>
            <p:cNvSpPr txBox="1"/>
            <p:nvPr/>
          </p:nvSpPr>
          <p:spPr>
            <a:xfrm>
              <a:off x="2765601" y="1156636"/>
              <a:ext cx="76188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Bạn ấy đã tự suy nghĩ để trả lời câu hỏi đó như thế nào?</a:t>
              </a:r>
            </a:p>
          </p:txBody>
        </p:sp>
      </p:grpSp>
      <p:pic>
        <p:nvPicPr>
          <p:cNvPr id="6" name="Picture 5">
            <a:extLst>
              <a:ext uri="{FF2B5EF4-FFF2-40B4-BE49-F238E27FC236}">
                <a16:creationId xmlns:a16="http://schemas.microsoft.com/office/drawing/2014/main" id="{4B022AFF-AA2D-6F4D-B6BE-8C285F39139E}"/>
              </a:ext>
            </a:extLst>
          </p:cNvPr>
          <p:cNvPicPr>
            <a:picLocks noChangeAspect="1"/>
          </p:cNvPicPr>
          <p:nvPr/>
        </p:nvPicPr>
        <p:blipFill>
          <a:blip r:embed="rId2"/>
          <a:stretch>
            <a:fillRect/>
          </a:stretch>
        </p:blipFill>
        <p:spPr>
          <a:xfrm>
            <a:off x="530096" y="740706"/>
            <a:ext cx="2687068" cy="1396167"/>
          </a:xfrm>
          <a:prstGeom prst="rect">
            <a:avLst/>
          </a:prstGeom>
        </p:spPr>
      </p:pic>
      <p:pic>
        <p:nvPicPr>
          <p:cNvPr id="10" name="Picture 9">
            <a:extLst>
              <a:ext uri="{FF2B5EF4-FFF2-40B4-BE49-F238E27FC236}">
                <a16:creationId xmlns:a16="http://schemas.microsoft.com/office/drawing/2014/main" id="{E97ED02F-473C-405F-B4AA-21A38B23B7C7}"/>
              </a:ext>
            </a:extLst>
          </p:cNvPr>
          <p:cNvPicPr>
            <a:picLocks noChangeAspect="1"/>
          </p:cNvPicPr>
          <p:nvPr/>
        </p:nvPicPr>
        <p:blipFill>
          <a:blip r:embed="rId3"/>
          <a:stretch>
            <a:fillRect/>
          </a:stretch>
        </p:blipFill>
        <p:spPr>
          <a:xfrm>
            <a:off x="2333625" y="1995487"/>
            <a:ext cx="7734300" cy="1476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ectangle: Rounded Corners 10">
            <a:extLst>
              <a:ext uri="{FF2B5EF4-FFF2-40B4-BE49-F238E27FC236}">
                <a16:creationId xmlns:a16="http://schemas.microsoft.com/office/drawing/2014/main" id="{B1181B88-DC0B-4D3C-90FB-CF1DF3DF55C1}"/>
              </a:ext>
            </a:extLst>
          </p:cNvPr>
          <p:cNvSpPr/>
          <p:nvPr/>
        </p:nvSpPr>
        <p:spPr>
          <a:xfrm>
            <a:off x="1047750" y="3695700"/>
            <a:ext cx="10010775" cy="2295525"/>
          </a:xfrm>
          <a:prstGeom prst="roundRect">
            <a:avLst>
              <a:gd name="adj" fmla="val 18982"/>
            </a:avLst>
          </a:prstGeom>
          <a:solidFill>
            <a:srgbClr val="FFFF00"/>
          </a:solidFill>
          <a:ln w="76200">
            <a:solidFill>
              <a:srgbClr val="FF33CC"/>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id="{4F2B6CC0-22D2-41D6-B4A7-0DE8A619E09F}"/>
              </a:ext>
            </a:extLst>
          </p:cNvPr>
          <p:cNvSpPr txBox="1"/>
          <p:nvPr/>
        </p:nvSpPr>
        <p:spPr>
          <a:xfrm>
            <a:off x="1236345" y="3782107"/>
            <a:ext cx="9650730"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1" dirty="0" err="1">
                <a:solidFill>
                  <a:srgbClr val="000000"/>
                </a:solidFill>
                <a:latin typeface="Cambria" panose="02040503050406030204" pitchFamily="18" charset="0"/>
                <a:ea typeface="思源黑体 CN"/>
              </a:rPr>
              <a:t>Bạn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nhỏ</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nêu</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ra</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các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câu</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hỏi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tự</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trả</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lời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Các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câu</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trả</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lời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của</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bạn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nhỏ</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cho</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biết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trong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mỗi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ngôi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mỗi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gia</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đình</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nơi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mẹ</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cha,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lá</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cờ</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Tổ</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quốc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ở </a:t>
            </a:r>
            <a:r>
              <a:rPr lang="en-US" sz="2200" b="1" dirty="0" err="1">
                <a:solidFill>
                  <a:srgbClr val="000000"/>
                </a:solidFill>
                <a:latin typeface="Cambria" panose="02040503050406030204" pitchFamily="18" charset="0"/>
                <a:ea typeface="思源黑体 CN"/>
              </a:rPr>
              <a:t>trường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học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trong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mỗi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bài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thơ</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bài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văn</a:t>
            </a:r>
            <a:r>
              <a:rPr lang="en-US" sz="2200" b="1" dirty="0">
                <a:solidFill>
                  <a:srgbClr val="000000"/>
                </a:solidFill>
                <a:latin typeface="Cambria" panose="02040503050406030204" pitchFamily="18" charset="0"/>
                <a:ea typeface="思源黑体 CN"/>
              </a:rPr>
              <a:t> con </a:t>
            </a:r>
            <a:r>
              <a:rPr lang="en-US" sz="2200" b="1" dirty="0" err="1">
                <a:solidFill>
                  <a:srgbClr val="000000"/>
                </a:solidFill>
                <a:latin typeface="Cambria" panose="02040503050406030204" pitchFamily="18" charset="0"/>
                <a:ea typeface="思源黑体 CN"/>
              </a:rPr>
              <a:t>học</a:t>
            </a:r>
            <a:r>
              <a:rPr lang="en-US" sz="2200" b="1" dirty="0">
                <a:solidFill>
                  <a:srgbClr val="000000"/>
                </a:solidFill>
                <a:latin typeface="Cambria" panose="02040503050406030204" pitchFamily="18" charset="0"/>
                <a:ea typeface="思源黑体 CN"/>
              </a:rPr>
              <a:t>, con </a:t>
            </a:r>
            <a:r>
              <a:rPr lang="en-US" sz="2200" b="1" dirty="0" err="1">
                <a:solidFill>
                  <a:srgbClr val="000000"/>
                </a:solidFill>
                <a:latin typeface="Cambria" panose="02040503050406030204" pitchFamily="18" charset="0"/>
                <a:ea typeface="思源黑体 CN"/>
              </a:rPr>
              <a:t>làm</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cả</a:t>
            </a:r>
            <a:r>
              <a:rPr lang="en-US" sz="2200" b="1" dirty="0">
                <a:solidFill>
                  <a:srgbClr val="000000"/>
                </a:solidFill>
                <a:latin typeface="Cambria" panose="02040503050406030204" pitchFamily="18" charset="0"/>
                <a:ea typeface="思源黑体 CN"/>
              </a:rPr>
              <a:t> ở </a:t>
            </a:r>
            <a:r>
              <a:rPr lang="en-US" sz="2200" b="1" dirty="0" err="1">
                <a:solidFill>
                  <a:srgbClr val="000000"/>
                </a:solidFill>
                <a:latin typeface="Cambria" panose="02040503050406030204" pitchFamily="18" charset="0"/>
                <a:ea typeface="思源黑体 CN"/>
              </a:rPr>
              <a:t>trong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tiếng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nói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chữ</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viết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chúng</a:t>
            </a:r>
            <a:r>
              <a:rPr lang="en-US" sz="2200" b="1" dirty="0">
                <a:solidFill>
                  <a:srgbClr val="000000"/>
                </a:solidFill>
                <a:latin typeface="Cambria" panose="02040503050406030204" pitchFamily="18" charset="0"/>
                <a:ea typeface="思源黑体 CN"/>
              </a:rPr>
              <a:t> ta </a:t>
            </a:r>
            <a:r>
              <a:rPr lang="en-US" sz="2200" b="1" dirty="0" err="1">
                <a:solidFill>
                  <a:srgbClr val="000000"/>
                </a:solidFill>
                <a:latin typeface="Cambria" panose="02040503050406030204" pitchFamily="18" charset="0"/>
                <a:ea typeface="思源黑体 CN"/>
              </a:rPr>
              <a:t>giao</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tiếp</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hàng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ngày</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mọi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cảnh</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vật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thiên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nhiên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quanh</a:t>
            </a:r>
            <a:r>
              <a:rPr lang="en-US" sz="2200" b="1" dirty="0">
                <a:solidFill>
                  <a:srgbClr val="000000"/>
                </a:solidFill>
                <a:latin typeface="Cambria" panose="02040503050406030204" pitchFamily="18" charset="0"/>
                <a:ea typeface="思源黑体 CN"/>
              </a:rPr>
              <a:t> ta: con </a:t>
            </a:r>
            <a:r>
              <a:rPr lang="en-US" sz="2200" b="1" dirty="0" err="1">
                <a:solidFill>
                  <a:srgbClr val="000000"/>
                </a:solidFill>
                <a:latin typeface="Cambria" panose="02040503050406030204" pitchFamily="18" charset="0"/>
                <a:ea typeface="思源黑体 CN"/>
              </a:rPr>
              <a:t>đường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dòng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sông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cánh</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chim</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làn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mây</a:t>
            </a:r>
            <a:r>
              <a:rPr lang="en-US" sz="2200" b="1" dirty="0">
                <a:solidFill>
                  <a:srgbClr val="000000"/>
                </a:solidFill>
                <a:latin typeface="Cambria" panose="02040503050406030204" pitchFamily="18" charset="0"/>
                <a:ea typeface="思源黑体 CN"/>
              </a:rPr>
              <a:t>…</a:t>
            </a:r>
            <a:endParaRPr kumimoji="0" lang="vi-VN" sz="2200" b="1" i="0" u="none" strike="noStrike" kern="1200" cap="none" spc="0" normalizeH="0" baseline="0" noProof="0" dirty="0">
              <a:ln>
                <a:noFill/>
              </a:ln>
              <a:solidFill>
                <a:srgbClr val="000000"/>
              </a:solidFill>
              <a:effectLst/>
              <a:uLnTx/>
              <a:uFillTx/>
              <a:latin typeface="Cambria" panose="02040503050406030204" pitchFamily="18" charset="0"/>
              <a:ea typeface="思源黑体 CN"/>
            </a:endParaRPr>
          </a:p>
        </p:txBody>
      </p:sp>
    </p:spTree>
    <p:extLst>
      <p:ext uri="{BB962C8B-B14F-4D97-AF65-F5344CB8AC3E}">
        <p14:creationId xmlns:p14="http://schemas.microsoft.com/office/powerpoint/2010/main" val="2405578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AE81D5-E09A-681C-5BFD-4A28C71DB846}"/>
              </a:ext>
            </a:extLst>
          </p:cNvPr>
          <p:cNvGrpSpPr/>
          <p:nvPr/>
        </p:nvGrpSpPr>
        <p:grpSpPr>
          <a:xfrm>
            <a:off x="2749329" y="883446"/>
            <a:ext cx="8747346" cy="1916171"/>
            <a:chOff x="2505740" y="798716"/>
            <a:chExt cx="7878725" cy="1916171"/>
          </a:xfrm>
        </p:grpSpPr>
        <p:grpSp>
          <p:nvGrpSpPr>
            <p:cNvPr id="4" name="组合 31">
              <a:extLst>
                <a:ext uri="{FF2B5EF4-FFF2-40B4-BE49-F238E27FC236}">
                  <a16:creationId xmlns:a16="http://schemas.microsoft.com/office/drawing/2014/main" id="{242C8707-BB0F-C555-5A6B-8C4D3E1D9C75}"/>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id="{2141BF69-1CA9-C2C3-A71C-6D0075E289E6}"/>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id="{AD4D9298-F4AB-DA14-E5CF-1547A22E988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 name="TextBox 2">
              <a:extLst>
                <a:ext uri="{FF2B5EF4-FFF2-40B4-BE49-F238E27FC236}">
                  <a16:creationId xmlns:a16="http://schemas.microsoft.com/office/drawing/2014/main" id="{ACE9D1ED-89F5-1E29-3A37-A0630C19FCE7}"/>
                </a:ext>
              </a:extLst>
            </p:cNvPr>
            <p:cNvSpPr txBox="1"/>
            <p:nvPr/>
          </p:nvSpPr>
          <p:spPr>
            <a:xfrm>
              <a:off x="2765601" y="1156636"/>
              <a:ext cx="76188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Hai câu thơ cuối bài cho thấy bạn nhỏ đã nhận ra điều gì? </a:t>
              </a:r>
            </a:p>
          </p:txBody>
        </p:sp>
      </p:grpSp>
      <p:sp>
        <p:nvSpPr>
          <p:cNvPr id="5" name="TextBox 4">
            <a:extLst>
              <a:ext uri="{FF2B5EF4-FFF2-40B4-BE49-F238E27FC236}">
                <a16:creationId xmlns:a16="http://schemas.microsoft.com/office/drawing/2014/main" id="{69C1DE9F-6F5C-4C8A-DA6C-A345BB940ED5}"/>
              </a:ext>
            </a:extLst>
          </p:cNvPr>
          <p:cNvSpPr txBox="1"/>
          <p:nvPr/>
        </p:nvSpPr>
        <p:spPr>
          <a:xfrm>
            <a:off x="1036320" y="2934382"/>
            <a:ext cx="10448543" cy="1754326"/>
          </a:xfrm>
          <a:prstGeom prst="rect">
            <a:avLst/>
          </a:prstGeom>
          <a:noFill/>
        </p:spPr>
        <p:txBody>
          <a:bodyPr wrap="square">
            <a:spAutoFit/>
          </a:bodyPr>
          <a:lstStyle/>
          <a:p>
            <a:pPr lvl="0" algn="just">
              <a:defRPr/>
            </a:pPr>
            <a:r>
              <a:rPr lang="en-US" sz="3600" b="1" dirty="0">
                <a:solidFill>
                  <a:srgbClr val="000000"/>
                </a:solidFill>
                <a:latin typeface="Cambria" panose="02040503050406030204" pitchFamily="18" charset="0"/>
              </a:rPr>
              <a:t>   </a:t>
            </a:r>
            <a:r>
              <a:rPr lang="vi-VN" sz="3600" b="1" dirty="0">
                <a:solidFill>
                  <a:srgbClr val="000000"/>
                </a:solidFill>
                <a:latin typeface="Cambria" panose="02040503050406030204" pitchFamily="18" charset="0"/>
              </a:rPr>
              <a:t>Bạn nhỏ nhận ra rằng tất cả những gì xung quanh ta, từ những gì giản đơn, nhỏ bé nhất đều góp phần tạo thành đất nước. </a:t>
            </a:r>
          </a:p>
        </p:txBody>
      </p:sp>
      <p:pic>
        <p:nvPicPr>
          <p:cNvPr id="12" name="Picture 11">
            <a:extLst>
              <a:ext uri="{FF2B5EF4-FFF2-40B4-BE49-F238E27FC236}">
                <a16:creationId xmlns:a16="http://schemas.microsoft.com/office/drawing/2014/main" id="{8A721BA4-5571-7CCE-33F8-A0440B427DCB}"/>
              </a:ext>
            </a:extLst>
          </p:cNvPr>
          <p:cNvPicPr>
            <a:picLocks noChangeAspect="1"/>
          </p:cNvPicPr>
          <p:nvPr/>
        </p:nvPicPr>
        <p:blipFill>
          <a:blip r:embed="rId2"/>
          <a:stretch>
            <a:fillRect/>
          </a:stretch>
        </p:blipFill>
        <p:spPr>
          <a:xfrm>
            <a:off x="489586" y="1185214"/>
            <a:ext cx="2731007" cy="1410274"/>
          </a:xfrm>
          <a:prstGeom prst="rect">
            <a:avLst/>
          </a:prstGeom>
        </p:spPr>
      </p:pic>
    </p:spTree>
    <p:extLst>
      <p:ext uri="{BB962C8B-B14F-4D97-AF65-F5344CB8AC3E}">
        <p14:creationId xmlns:p14="http://schemas.microsoft.com/office/powerpoint/2010/main" val="2897348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AE81D5-E09A-681C-5BFD-4A28C71DB846}"/>
              </a:ext>
            </a:extLst>
          </p:cNvPr>
          <p:cNvGrpSpPr/>
          <p:nvPr/>
        </p:nvGrpSpPr>
        <p:grpSpPr>
          <a:xfrm>
            <a:off x="2749329" y="883446"/>
            <a:ext cx="8431827" cy="1916171"/>
            <a:chOff x="2505740" y="798716"/>
            <a:chExt cx="7878725" cy="1916171"/>
          </a:xfrm>
        </p:grpSpPr>
        <p:grpSp>
          <p:nvGrpSpPr>
            <p:cNvPr id="4" name="组合 31">
              <a:extLst>
                <a:ext uri="{FF2B5EF4-FFF2-40B4-BE49-F238E27FC236}">
                  <a16:creationId xmlns:a16="http://schemas.microsoft.com/office/drawing/2014/main" id="{242C8707-BB0F-C555-5A6B-8C4D3E1D9C75}"/>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id="{2141BF69-1CA9-C2C3-A71C-6D0075E289E6}"/>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id="{AD4D9298-F4AB-DA14-E5CF-1547A22E988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 name="TextBox 2">
              <a:extLst>
                <a:ext uri="{FF2B5EF4-FFF2-40B4-BE49-F238E27FC236}">
                  <a16:creationId xmlns:a16="http://schemas.microsoft.com/office/drawing/2014/main" id="{ACE9D1ED-89F5-1E29-3A37-A0630C19FCE7}"/>
                </a:ext>
              </a:extLst>
            </p:cNvPr>
            <p:cNvSpPr txBox="1"/>
            <p:nvPr/>
          </p:nvSpPr>
          <p:spPr>
            <a:xfrm>
              <a:off x="2765601" y="1156636"/>
              <a:ext cx="76188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Em có đồng ý với suy nghĩ của bạn nhỏ về đ</a:t>
              </a:r>
              <a:r>
                <a:rPr kumimoji="0" lang="en-US"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ấ</a:t>
              </a: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t nước không? Vì sao?</a:t>
              </a:r>
            </a:p>
          </p:txBody>
        </p:sp>
      </p:grpSp>
      <p:sp>
        <p:nvSpPr>
          <p:cNvPr id="5" name="TextBox 4">
            <a:extLst>
              <a:ext uri="{FF2B5EF4-FFF2-40B4-BE49-F238E27FC236}">
                <a16:creationId xmlns:a16="http://schemas.microsoft.com/office/drawing/2014/main" id="{69C1DE9F-6F5C-4C8A-DA6C-A345BB940ED5}"/>
              </a:ext>
            </a:extLst>
          </p:cNvPr>
          <p:cNvSpPr txBox="1"/>
          <p:nvPr/>
        </p:nvSpPr>
        <p:spPr>
          <a:xfrm>
            <a:off x="1292775" y="2923418"/>
            <a:ext cx="9680447" cy="2862322"/>
          </a:xfrm>
          <a:prstGeom prst="rect">
            <a:avLst/>
          </a:prstGeom>
          <a:noFill/>
        </p:spPr>
        <p:txBody>
          <a:bodyPr wrap="square">
            <a:spAutoFit/>
          </a:bodyPr>
          <a:lstStyle/>
          <a:p>
            <a:pPr lvl="0" algn="just">
              <a:defRPr/>
            </a:pPr>
            <a:r>
              <a:rPr lang="en-US" sz="3600" b="1" dirty="0">
                <a:solidFill>
                  <a:srgbClr val="000000"/>
                </a:solidFill>
                <a:latin typeface="Cambria" panose="02040503050406030204" pitchFamily="18" charset="0"/>
              </a:rPr>
              <a:t>   </a:t>
            </a:r>
            <a:r>
              <a:rPr lang="vi-VN" sz="3600" b="1" dirty="0">
                <a:solidFill>
                  <a:srgbClr val="000000"/>
                </a:solidFill>
                <a:latin typeface="Cambria" panose="02040503050406030204" pitchFamily="18" charset="0"/>
              </a:rPr>
              <a:t>Em đồng ý với suy nghĩ của bạn nhỏ về đất nước. Vì đất nước là những gì gần gũi nhất đối với ta, là thiên nhiên, là con người. Mỗi một điều giản dị nhỏ bé ở trong đất nước, đều tạo thành đất nước. </a:t>
            </a:r>
          </a:p>
        </p:txBody>
      </p:sp>
      <p:pic>
        <p:nvPicPr>
          <p:cNvPr id="2" name="Picture 1">
            <a:extLst>
              <a:ext uri="{FF2B5EF4-FFF2-40B4-BE49-F238E27FC236}">
                <a16:creationId xmlns:a16="http://schemas.microsoft.com/office/drawing/2014/main" id="{CEF8EB47-F5E4-1558-0893-0573D7DE2ADF}"/>
              </a:ext>
            </a:extLst>
          </p:cNvPr>
          <p:cNvPicPr>
            <a:picLocks noChangeAspect="1"/>
          </p:cNvPicPr>
          <p:nvPr/>
        </p:nvPicPr>
        <p:blipFill>
          <a:blip r:embed="rId2"/>
          <a:stretch>
            <a:fillRect/>
          </a:stretch>
        </p:blipFill>
        <p:spPr>
          <a:xfrm>
            <a:off x="825878" y="1337863"/>
            <a:ext cx="2323475" cy="1187659"/>
          </a:xfrm>
          <a:prstGeom prst="rect">
            <a:avLst/>
          </a:prstGeom>
        </p:spPr>
      </p:pic>
    </p:spTree>
    <p:extLst>
      <p:ext uri="{BB962C8B-B14F-4D97-AF65-F5344CB8AC3E}">
        <p14:creationId xmlns:p14="http://schemas.microsoft.com/office/powerpoint/2010/main" val="3209029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274</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vt:i4>
      </vt:variant>
    </vt:vector>
  </HeadingPairs>
  <TitlesOfParts>
    <vt:vector size="14" baseType="lpstr">
      <vt:lpstr>Arial</vt:lpstr>
      <vt:lpstr>Calibri</vt:lpstr>
      <vt:lpstr>Cambria</vt:lpstr>
      <vt:lpstr>HP001 4 hàng</vt:lpstr>
      <vt:lpstr>Lobster</vt:lpstr>
      <vt:lpstr>Sitka Display</vt:lpstr>
      <vt:lpstr>思源宋体 CN Light</vt:lpstr>
      <vt:lpstr>思源黑体 CN</vt:lpstr>
      <vt:lpstr>Office 主题​​</vt:lpstr>
      <vt:lpstr>5_Office 主题​​</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67</cp:revision>
  <dcterms:created xsi:type="dcterms:W3CDTF">2023-01-04T02:21:36Z</dcterms:created>
  <dcterms:modified xsi:type="dcterms:W3CDTF">2026-04-13T09:42:00Z</dcterms:modified>
</cp:coreProperties>
</file>