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6" r:id="rId3"/>
    <p:sldMasterId id="2147483714" r:id="rId4"/>
  </p:sldMasterIdLst>
  <p:notesMasterIdLst>
    <p:notesMasterId r:id="rId22"/>
  </p:notesMasterIdLst>
  <p:sldIdLst>
    <p:sldId id="572" r:id="rId5"/>
    <p:sldId id="8695" r:id="rId6"/>
    <p:sldId id="910" r:id="rId7"/>
    <p:sldId id="3354" r:id="rId8"/>
    <p:sldId id="922" r:id="rId9"/>
    <p:sldId id="914" r:id="rId10"/>
    <p:sldId id="913" r:id="rId11"/>
    <p:sldId id="479" r:id="rId12"/>
    <p:sldId id="314" r:id="rId13"/>
    <p:sldId id="8697" r:id="rId14"/>
    <p:sldId id="347" r:id="rId15"/>
    <p:sldId id="348" r:id="rId16"/>
    <p:sldId id="349" r:id="rId17"/>
    <p:sldId id="350" r:id="rId18"/>
    <p:sldId id="351" r:id="rId19"/>
    <p:sldId id="313" r:id="rId20"/>
    <p:sldId id="87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0013"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891601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054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98933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9486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1755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fld id="{9130EF91-A3C3-4C34-BD58-4566D3A1CA92}" type="slidenum">
              <a:rPr lang="en-US" smtClean="0"/>
              <a:t>7</a:t>
            </a:fld>
            <a:endParaRPr lang="en-US"/>
          </a:p>
        </p:txBody>
      </p:sp>
    </p:spTree>
    <p:extLst>
      <p:ext uri="{BB962C8B-B14F-4D97-AF65-F5344CB8AC3E}">
        <p14:creationId xmlns:p14="http://schemas.microsoft.com/office/powerpoint/2010/main" val="2070101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733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rPr>
              <a:t>“</a:t>
            </a:r>
            <a:r>
              <a:rPr lang="en-US" sz="1200" b="1" dirty="0" err="1">
                <a:solidFill>
                  <a:schemeClr val="tx1"/>
                </a:solidFill>
              </a:rPr>
              <a:t>Có</a:t>
            </a:r>
            <a:r>
              <a:rPr lang="en-US" sz="1200" b="1" dirty="0">
                <a:solidFill>
                  <a:schemeClr val="tx1"/>
                </a:solidFill>
              </a:rPr>
              <a:t> </a:t>
            </a:r>
            <a:r>
              <a:rPr lang="en-US" sz="1200" b="1" dirty="0" err="1">
                <a:solidFill>
                  <a:schemeClr val="tx1"/>
                </a:solidFill>
              </a:rPr>
              <a:t>một</a:t>
            </a:r>
            <a:r>
              <a:rPr lang="en-US" sz="1200" b="1" dirty="0">
                <a:solidFill>
                  <a:schemeClr val="tx1"/>
                </a:solidFill>
              </a:rPr>
              <a:t> </a:t>
            </a:r>
            <a:r>
              <a:rPr lang="en-US" sz="1200" b="1" dirty="0" err="1">
                <a:solidFill>
                  <a:schemeClr val="tx1"/>
                </a:solidFill>
              </a:rPr>
              <a:t>số</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họ</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ghép</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a:t>
            </a:r>
            <a:r>
              <a:rPr lang="en-US" sz="1200" b="1" dirty="0" err="1">
                <a:solidFill>
                  <a:schemeClr val="tx1"/>
                </a:solidFill>
              </a:rPr>
              <a:t>của</a:t>
            </a:r>
            <a:r>
              <a:rPr lang="en-US" sz="1200" b="1" dirty="0">
                <a:solidFill>
                  <a:schemeClr val="tx1"/>
                </a:solidFill>
              </a:rPr>
              <a:t> </a:t>
            </a:r>
            <a:r>
              <a:rPr lang="en-US" sz="1200" b="1" dirty="0" err="1">
                <a:solidFill>
                  <a:schemeClr val="tx1"/>
                </a:solidFill>
              </a:rPr>
              <a:t>từ</a:t>
            </a:r>
            <a:r>
              <a:rPr lang="en-US" sz="1200" b="1" dirty="0">
                <a:solidFill>
                  <a:schemeClr val="tx1"/>
                </a:solidFill>
              </a:rPr>
              <a:t> </a:t>
            </a:r>
            <a:r>
              <a:rPr lang="en-US" sz="1200" b="1" dirty="0" err="1">
                <a:solidFill>
                  <a:schemeClr val="tx1"/>
                </a:solidFill>
              </a:rPr>
              <a:t>trong</a:t>
            </a:r>
            <a:r>
              <a:rPr lang="en-US" sz="1200" b="1" dirty="0">
                <a:solidFill>
                  <a:schemeClr val="tx1"/>
                </a:solidFill>
              </a:rPr>
              <a:t> </a:t>
            </a:r>
            <a:r>
              <a:rPr lang="en-US" sz="1200" b="1" dirty="0" err="1">
                <a:solidFill>
                  <a:schemeClr val="tx1"/>
                </a:solidFill>
              </a:rPr>
              <a:t>mục</a:t>
            </a:r>
            <a:r>
              <a:rPr lang="en-US" sz="1200" b="1" dirty="0">
                <a:solidFill>
                  <a:schemeClr val="tx1"/>
                </a:solidFill>
              </a:rPr>
              <a:t> </a:t>
            </a:r>
            <a:r>
              <a:rPr lang="en-US" sz="1200" b="1" dirty="0" err="1">
                <a:solidFill>
                  <a:schemeClr val="tx1"/>
                </a:solidFill>
              </a:rPr>
              <a:t>đọc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luôn</a:t>
            </a:r>
            <a:r>
              <a:rPr lang="en-US" sz="1200" b="1" dirty="0">
                <a:solidFill>
                  <a:schemeClr val="tx1"/>
                </a:solidFill>
              </a:rPr>
              <a:t>, </a:t>
            </a:r>
            <a:r>
              <a:rPr lang="en-US" sz="1200" b="1" dirty="0" err="1">
                <a:solidFill>
                  <a:schemeClr val="tx1"/>
                </a:solidFill>
              </a:rPr>
              <a:t>nhưng</a:t>
            </a:r>
            <a:r>
              <a:rPr lang="en-US" sz="1200" b="1" dirty="0">
                <a:solidFill>
                  <a:schemeClr val="tx1"/>
                </a:solidFill>
              </a:rPr>
              <a:t> </a:t>
            </a:r>
            <a:r>
              <a:rPr lang="en-US" sz="1200" b="1" dirty="0" err="1">
                <a:solidFill>
                  <a:schemeClr val="tx1"/>
                </a:solidFill>
              </a:rPr>
              <a:t>vì</a:t>
            </a:r>
            <a:r>
              <a:rPr lang="en-US" sz="1200" b="1" dirty="0">
                <a:solidFill>
                  <a:schemeClr val="tx1"/>
                </a:solidFill>
              </a:rPr>
              <a:t> </a:t>
            </a:r>
            <a:r>
              <a:rPr lang="en-US" sz="1200" b="1" dirty="0" err="1">
                <a:solidFill>
                  <a:schemeClr val="tx1"/>
                </a:solidFill>
              </a:rPr>
              <a:t>mỗi</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sẽ</a:t>
            </a:r>
            <a:r>
              <a:rPr lang="en-US" sz="1200" b="1" dirty="0">
                <a:solidFill>
                  <a:schemeClr val="tx1"/>
                </a:solidFill>
              </a:rPr>
              <a:t> </a:t>
            </a:r>
            <a:r>
              <a:rPr lang="en-US" sz="1200" b="1" dirty="0" err="1">
                <a:solidFill>
                  <a:schemeClr val="tx1"/>
                </a:solidFill>
              </a:rPr>
              <a:t>thống</a:t>
            </a:r>
            <a:r>
              <a:rPr lang="en-US" sz="1200" b="1" dirty="0">
                <a:solidFill>
                  <a:schemeClr val="tx1"/>
                </a:solidFill>
              </a:rPr>
              <a:t> </a:t>
            </a:r>
            <a:r>
              <a:rPr lang="en-US" sz="1200" b="1" dirty="0" err="1">
                <a:solidFill>
                  <a:schemeClr val="tx1"/>
                </a:solidFill>
              </a:rPr>
              <a:t>nhất</a:t>
            </a:r>
            <a:r>
              <a:rPr lang="en-US" sz="1200" b="1" dirty="0">
                <a:solidFill>
                  <a:schemeClr val="tx1"/>
                </a:solidFill>
              </a:rPr>
              <a:t> 1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riêng</a:t>
            </a:r>
            <a:r>
              <a:rPr lang="en-US" sz="1200" b="1" dirty="0">
                <a:solidFill>
                  <a:schemeClr val="tx1"/>
                </a:solidFill>
              </a:rPr>
              <a:t>, ý </a:t>
            </a:r>
            <a:r>
              <a:rPr lang="en-US" sz="1200" b="1" dirty="0" err="1">
                <a:solidFill>
                  <a:schemeClr val="tx1"/>
                </a:solidFill>
              </a:rPr>
              <a:t>tưởng</a:t>
            </a:r>
            <a:r>
              <a:rPr lang="en-US" sz="1200" b="1" dirty="0">
                <a:solidFill>
                  <a:schemeClr val="tx1"/>
                </a:solidFill>
              </a:rPr>
              <a:t> </a:t>
            </a:r>
            <a:r>
              <a:rPr lang="en-US" sz="1200" b="1" dirty="0" err="1">
                <a:solidFill>
                  <a:schemeClr val="tx1"/>
                </a:solidFill>
              </a:rPr>
              <a:t>dạy</a:t>
            </a:r>
            <a:r>
              <a:rPr lang="en-US" sz="1200" b="1" dirty="0">
                <a:solidFill>
                  <a:schemeClr val="tx1"/>
                </a:solidFill>
              </a:rPr>
              <a:t> </a:t>
            </a:r>
            <a:r>
              <a:rPr lang="en-US" sz="1200" b="1" dirty="0" err="1">
                <a:solidFill>
                  <a:schemeClr val="tx1"/>
                </a:solidFill>
              </a:rPr>
              <a:t>riêng</a:t>
            </a:r>
            <a:r>
              <a:rPr lang="en-US" sz="1200" b="1" dirty="0">
                <a:solidFill>
                  <a:schemeClr val="tx1"/>
                </a:solidFill>
              </a:rPr>
              <a:t>, </a:t>
            </a:r>
            <a:r>
              <a:rPr lang="en-US" sz="1200" b="1" dirty="0" err="1">
                <a:solidFill>
                  <a:schemeClr val="tx1"/>
                </a:solidFill>
              </a:rPr>
              <a:t>nên</a:t>
            </a:r>
            <a:r>
              <a:rPr lang="en-US" sz="1200" b="1" dirty="0">
                <a:solidFill>
                  <a:schemeClr val="tx1"/>
                </a:solidFill>
              </a:rPr>
              <a:t> </a:t>
            </a:r>
            <a:r>
              <a:rPr lang="en-US" sz="1200" b="1" dirty="0" err="1">
                <a:solidFill>
                  <a:schemeClr val="tx1"/>
                </a:solidFill>
              </a:rPr>
              <a:t>em</a:t>
            </a:r>
            <a:r>
              <a:rPr lang="en-US" sz="1200" b="1" dirty="0">
                <a:solidFill>
                  <a:schemeClr val="tx1"/>
                </a:solidFill>
              </a:rPr>
              <a:t> </a:t>
            </a:r>
            <a:r>
              <a:rPr lang="en-US" sz="1200" b="1" dirty="0" err="1">
                <a:solidFill>
                  <a:schemeClr val="tx1"/>
                </a:solidFill>
              </a:rPr>
              <a:t>để</a:t>
            </a:r>
            <a:r>
              <a:rPr lang="en-US" sz="1200" b="1" dirty="0">
                <a:solidFill>
                  <a:schemeClr val="tx1"/>
                </a:solidFill>
              </a:rPr>
              <a:t> </a:t>
            </a:r>
            <a:r>
              <a:rPr lang="en-US" sz="1200" b="1" dirty="0" err="1">
                <a:solidFill>
                  <a:schemeClr val="tx1"/>
                </a:solidFill>
              </a:rPr>
              <a:t>phần</a:t>
            </a:r>
            <a:r>
              <a:rPr lang="en-US" sz="1200" b="1" dirty="0">
                <a:solidFill>
                  <a:schemeClr val="tx1"/>
                </a:solidFill>
              </a:rPr>
              <a:t> </a:t>
            </a:r>
            <a:r>
              <a:rPr lang="en-US" sz="1200" b="1" dirty="0" err="1">
                <a:solidFill>
                  <a:schemeClr val="tx1"/>
                </a:solidFill>
              </a:rPr>
              <a:t>giải</a:t>
            </a:r>
            <a:r>
              <a:rPr lang="en-US" sz="1200" b="1" dirty="0">
                <a:solidFill>
                  <a:schemeClr val="tx1"/>
                </a:solidFill>
              </a:rPr>
              <a:t> </a:t>
            </a:r>
            <a:r>
              <a:rPr lang="en-US" sz="1200" b="1" dirty="0" err="1">
                <a:solidFill>
                  <a:schemeClr val="tx1"/>
                </a:solidFill>
              </a:rPr>
              <a:t>thích</a:t>
            </a:r>
            <a:r>
              <a:rPr lang="en-US" sz="1200" b="1" dirty="0">
                <a:solidFill>
                  <a:schemeClr val="tx1"/>
                </a:solidFill>
              </a:rPr>
              <a:t> </a:t>
            </a:r>
            <a:r>
              <a:rPr lang="en-US" sz="1200" b="1" dirty="0" err="1">
                <a:solidFill>
                  <a:schemeClr val="tx1"/>
                </a:solidFill>
              </a:rPr>
              <a:t>nghĩa</a:t>
            </a:r>
            <a:r>
              <a:rPr lang="en-US" sz="1200" b="1" dirty="0">
                <a:solidFill>
                  <a:schemeClr val="tx1"/>
                </a:solidFill>
              </a:rPr>
              <a:t> ở </a:t>
            </a:r>
            <a:r>
              <a:rPr lang="en-US" sz="1200" b="1" dirty="0" err="1">
                <a:solidFill>
                  <a:schemeClr val="tx1"/>
                </a:solidFill>
              </a:rPr>
              <a:t>đây</a:t>
            </a:r>
            <a:r>
              <a:rPr lang="en-US" sz="1200" b="1" dirty="0">
                <a:solidFill>
                  <a:schemeClr val="tx1"/>
                </a:solidFill>
              </a:rPr>
              <a:t> (GV </a:t>
            </a:r>
            <a:r>
              <a:rPr lang="en-US" sz="1200" b="1" dirty="0" err="1">
                <a:solidFill>
                  <a:schemeClr val="tx1"/>
                </a:solidFill>
              </a:rPr>
              <a:t>kéo</a:t>
            </a:r>
            <a:r>
              <a:rPr lang="en-US" sz="1200" b="1" dirty="0">
                <a:solidFill>
                  <a:schemeClr val="tx1"/>
                </a:solidFill>
              </a:rPr>
              <a:t> slide </a:t>
            </a:r>
            <a:r>
              <a:rPr lang="en-US" sz="1200" b="1" dirty="0" err="1">
                <a:solidFill>
                  <a:schemeClr val="tx1"/>
                </a:solidFill>
              </a:rPr>
              <a:t>lên</a:t>
            </a:r>
            <a:r>
              <a:rPr lang="en-US" sz="1200" b="1" dirty="0">
                <a:solidFill>
                  <a:schemeClr val="tx1"/>
                </a:solidFill>
              </a:rPr>
              <a:t> </a:t>
            </a:r>
            <a:r>
              <a:rPr lang="en-US" sz="1200" b="1" dirty="0" err="1">
                <a:solidFill>
                  <a:schemeClr val="tx1"/>
                </a:solidFill>
              </a:rPr>
              <a:t>sau</a:t>
            </a:r>
            <a:r>
              <a:rPr lang="en-US" sz="1200" b="1" dirty="0">
                <a:solidFill>
                  <a:schemeClr val="tx1"/>
                </a:solidFill>
              </a:rPr>
              <a:t> </a:t>
            </a:r>
            <a:r>
              <a:rPr lang="en-US" sz="1200" b="1" dirty="0" err="1">
                <a:solidFill>
                  <a:schemeClr val="tx1"/>
                </a:solidFill>
              </a:rPr>
              <a:t>các</a:t>
            </a:r>
            <a:r>
              <a:rPr lang="en-US" sz="1200" b="1" dirty="0">
                <a:solidFill>
                  <a:schemeClr val="tx1"/>
                </a:solidFill>
              </a:rPr>
              <a:t> </a:t>
            </a:r>
            <a:r>
              <a:rPr lang="en-US" sz="1200" b="1" dirty="0" err="1">
                <a:solidFill>
                  <a:schemeClr val="tx1"/>
                </a:solidFill>
              </a:rPr>
              <a:t>đoạn</a:t>
            </a:r>
            <a:r>
              <a:rPr lang="en-US" sz="1200" b="1" dirty="0">
                <a:solidFill>
                  <a:schemeClr val="tx1"/>
                </a:solidFill>
              </a:rPr>
              <a:t> </a:t>
            </a:r>
            <a:r>
              <a:rPr lang="en-US" sz="1200" b="1" dirty="0" err="1">
                <a:solidFill>
                  <a:schemeClr val="tx1"/>
                </a:solidFill>
              </a:rPr>
              <a:t>theo</a:t>
            </a:r>
            <a:r>
              <a:rPr lang="en-US" sz="1200" b="1" dirty="0">
                <a:solidFill>
                  <a:schemeClr val="tx1"/>
                </a:solidFill>
              </a:rPr>
              <a:t> </a:t>
            </a:r>
            <a:r>
              <a:rPr lang="en-US" sz="1200" b="1" dirty="0" err="1">
                <a:solidFill>
                  <a:schemeClr val="tx1"/>
                </a:solidFill>
              </a:rPr>
              <a:t>quy</a:t>
            </a:r>
            <a:r>
              <a:rPr lang="en-US" sz="1200" b="1" dirty="0">
                <a:solidFill>
                  <a:schemeClr val="tx1"/>
                </a:solidFill>
              </a:rPr>
              <a:t> </a:t>
            </a:r>
            <a:r>
              <a:rPr lang="en-US" sz="1200" b="1" dirty="0" err="1">
                <a:solidFill>
                  <a:schemeClr val="tx1"/>
                </a:solidFill>
              </a:rPr>
              <a:t>trình</a:t>
            </a:r>
            <a:r>
              <a:rPr lang="en-US" sz="1200" b="1" dirty="0">
                <a:solidFill>
                  <a:schemeClr val="tx1"/>
                </a:solidFill>
              </a:rPr>
              <a:t> </a:t>
            </a:r>
            <a:r>
              <a:rPr lang="en-US" sz="1200" b="1" dirty="0" err="1">
                <a:solidFill>
                  <a:schemeClr val="tx1"/>
                </a:solidFill>
              </a:rPr>
              <a:t>trường</a:t>
            </a:r>
            <a:r>
              <a:rPr lang="en-US" sz="1200" b="1" dirty="0">
                <a:solidFill>
                  <a:schemeClr val="tx1"/>
                </a:solidFill>
              </a:rPr>
              <a:t> </a:t>
            </a:r>
            <a:r>
              <a:rPr lang="en-US" sz="1200" b="1" dirty="0" err="1">
                <a:solidFill>
                  <a:schemeClr val="tx1"/>
                </a:solidFill>
              </a:rPr>
              <a:t>mình</a:t>
            </a:r>
            <a:r>
              <a:rPr lang="en-US" sz="1200" b="1" dirty="0">
                <a:solidFill>
                  <a:schemeClr val="tx1"/>
                </a:solidFill>
              </a:rPr>
              <a:t> </a:t>
            </a:r>
            <a:r>
              <a:rPr lang="en-US" sz="1200" b="1" dirty="0" err="1">
                <a:solidFill>
                  <a:schemeClr val="tx1"/>
                </a:solidFill>
              </a:rPr>
              <a:t>nhé</a:t>
            </a:r>
            <a:r>
              <a:rPr lang="en-US" sz="1200" b="1" dirty="0">
                <a:solidFill>
                  <a:schemeClr val="tx1"/>
                </a:solidFill>
              </a:rPr>
              <a: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76C856-3D15-442F-A18D-55D8BA878C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067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482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895759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56253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2026/4/13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11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25670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2440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1446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5506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4/13/2026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919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4/13/2026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048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4/13/2026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77272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4/13/2026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7169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4/13/2026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743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7E82-65FE-4300-A810-CD92D20B92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AEE787-50AD-4A8E-83A1-AD630D3E8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E274D6-942E-4142-A3CC-C24A7CF972AE}"/>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5" name="Footer Placeholder 4">
            <a:extLst>
              <a:ext uri="{FF2B5EF4-FFF2-40B4-BE49-F238E27FC236}">
                <a16:creationId xmlns:a16="http://schemas.microsoft.com/office/drawing/2014/main" id="{0E833FC4-26B6-453D-9C61-D4491FD01F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ACCEA4-2152-4182-99FE-0CDE542C1D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281852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7466-9F8C-461C-ABFD-E552AFCA99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595887-BAA8-4FFC-8BE5-A3E81B717B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8B3B7-2F34-4FE7-BD14-144657390208}"/>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5" name="Footer Placeholder 4">
            <a:extLst>
              <a:ext uri="{FF2B5EF4-FFF2-40B4-BE49-F238E27FC236}">
                <a16:creationId xmlns:a16="http://schemas.microsoft.com/office/drawing/2014/main" id="{11BB69FB-2F37-4494-A945-C1258DD35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4999A-8895-4CE9-95A9-5AC1C54CB99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57509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9EF0-6442-4B22-97FD-8CF8A57F7D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9360BB-38F7-45F3-B1B6-C434B015F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EC15ED-7E73-43F8-B0C3-754CD4ABF439}"/>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5" name="Footer Placeholder 4">
            <a:extLst>
              <a:ext uri="{FF2B5EF4-FFF2-40B4-BE49-F238E27FC236}">
                <a16:creationId xmlns:a16="http://schemas.microsoft.com/office/drawing/2014/main" id="{E4B3D3FE-CEEF-4B0C-874A-F62387357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58017-3B0F-4FAB-9DD9-7D265A0E855F}"/>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187003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C4690-9F35-4433-99EC-A4E8FF7CB2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411F4A-DAA2-4621-AE0D-32D6CB1F6C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F1291-619C-4CF3-A549-BE54FA8ED8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50F493-07C5-42A3-A7C4-ADABAA3D0745}"/>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6" name="Footer Placeholder 5">
            <a:extLst>
              <a:ext uri="{FF2B5EF4-FFF2-40B4-BE49-F238E27FC236}">
                <a16:creationId xmlns:a16="http://schemas.microsoft.com/office/drawing/2014/main" id="{179CA820-6ACC-4CEB-94CC-BADA9819C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BB697C-B662-4FA0-A20A-4EB9D0553A8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197336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740C-E81F-4CD8-A507-2EA1C5BD5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320197-42F8-4DEE-B2AC-40B8E80CC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A6D472-8E68-44AE-B949-D07BD72CB4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0C6E3-80BE-4164-98EF-F44EDF580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40C5-C3A1-48DD-87C4-3D9D93911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847DF3-556A-494C-BA2B-2D3D9CB2309A}"/>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8" name="Footer Placeholder 7">
            <a:extLst>
              <a:ext uri="{FF2B5EF4-FFF2-40B4-BE49-F238E27FC236}">
                <a16:creationId xmlns:a16="http://schemas.microsoft.com/office/drawing/2014/main" id="{41F29D24-C25A-46EA-B709-FF0E2E858D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F45F87-F078-4B5F-AEC0-8DA84D8E9B1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755476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4237-8C5B-44A0-9B19-068FF8CAC0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728F3-6F64-4058-94C2-6312851CB069}"/>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4" name="Footer Placeholder 3">
            <a:extLst>
              <a:ext uri="{FF2B5EF4-FFF2-40B4-BE49-F238E27FC236}">
                <a16:creationId xmlns:a16="http://schemas.microsoft.com/office/drawing/2014/main" id="{C9DA0DB1-7495-468B-A483-1F3B628A86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29D9FB-E58B-4623-A297-FAF8A87B06F1}"/>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423552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92E5C2-3C34-45D2-917A-BB63B4096C04}"/>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3" name="Footer Placeholder 2">
            <a:extLst>
              <a:ext uri="{FF2B5EF4-FFF2-40B4-BE49-F238E27FC236}">
                <a16:creationId xmlns:a16="http://schemas.microsoft.com/office/drawing/2014/main" id="{F3FD7403-11E8-477C-8AFC-C8F1EE0AC6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46E875-643C-4DBD-A792-33C4FCB2616A}"/>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981566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A6DB-46DC-43E5-8280-4E87D9CDC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44F67B-81FD-42FE-87CB-73438F6D4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3F77D7-E4C7-447E-BC47-B47DD29A9D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F34CD-7EEE-4E39-B5D4-543DB93B69CD}"/>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6" name="Footer Placeholder 5">
            <a:extLst>
              <a:ext uri="{FF2B5EF4-FFF2-40B4-BE49-F238E27FC236}">
                <a16:creationId xmlns:a16="http://schemas.microsoft.com/office/drawing/2014/main" id="{1FA7BAD4-D021-464F-B7C8-D9D4B906F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D97C1-214F-4734-876A-06314C00BC6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466706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1C893-51AE-466C-B1DB-0A259F31E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84D100-4984-448C-B4D5-45FC87795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FF4D4-7894-4327-B53D-E84AE0A17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7C59D-0B6E-44BA-8851-F20EC36D4C1A}"/>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6" name="Footer Placeholder 5">
            <a:extLst>
              <a:ext uri="{FF2B5EF4-FFF2-40B4-BE49-F238E27FC236}">
                <a16:creationId xmlns:a16="http://schemas.microsoft.com/office/drawing/2014/main" id="{5F79528B-8ED5-45D2-A3A6-5F39B8C31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6DCF5-EC1B-4FF8-ACA5-24DDA3637520}"/>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2526588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2639-5107-42F4-A286-5DC9D19A9D0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B6C0C1-4211-45FA-B538-72A4D92B0C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1621D-599E-4661-8CCC-42F9E12D5800}"/>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5" name="Footer Placeholder 4">
            <a:extLst>
              <a:ext uri="{FF2B5EF4-FFF2-40B4-BE49-F238E27FC236}">
                <a16:creationId xmlns:a16="http://schemas.microsoft.com/office/drawing/2014/main" id="{D3A96674-932E-42B5-964F-B2882D6595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74E45-DA20-4437-8907-23F65481CB6D}"/>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1574448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FDB7C6-1DE0-4F91-A302-A5B270F8AB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153332-1DB0-42C0-99DD-BB5A017ED1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8789B-3107-4E9C-9F47-24E1D65CCEDC}"/>
              </a:ext>
            </a:extLst>
          </p:cNvPr>
          <p:cNvSpPr>
            <a:spLocks noGrp="1"/>
          </p:cNvSpPr>
          <p:nvPr>
            <p:ph type="dt" sz="half" idx="10"/>
          </p:nvPr>
        </p:nvSpPr>
        <p:spPr/>
        <p:txBody>
          <a:bodyPr/>
          <a:lstStyle/>
          <a:p>
            <a:fld id="{1979382C-7718-45CE-9E53-300FF85A589F}" type="datetimeFigureOut">
              <a:rPr lang="en-US" smtClean="0"/>
              <a:t>4/13/2026</a:t>
            </a:fld>
            <a:endParaRPr lang="en-US"/>
          </a:p>
        </p:txBody>
      </p:sp>
      <p:sp>
        <p:nvSpPr>
          <p:cNvPr id="5" name="Footer Placeholder 4">
            <a:extLst>
              <a:ext uri="{FF2B5EF4-FFF2-40B4-BE49-F238E27FC236}">
                <a16:creationId xmlns:a16="http://schemas.microsoft.com/office/drawing/2014/main" id="{B3FAA255-961E-4D86-AB1E-000FE943A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DFE52-5F60-40F5-9A03-FD1E3EC29754}"/>
              </a:ext>
            </a:extLst>
          </p:cNvPr>
          <p:cNvSpPr>
            <a:spLocks noGrp="1"/>
          </p:cNvSpPr>
          <p:nvPr>
            <p:ph type="sldNum" sz="quarter" idx="12"/>
          </p:nvPr>
        </p:nvSpPr>
        <p:spPr/>
        <p:txBody>
          <a:bodyPr/>
          <a:lstStyle/>
          <a:p>
            <a:fld id="{7F319F9C-2A16-4D50-AF42-BE6A9B48952B}" type="slidenum">
              <a:rPr lang="en-US" smtClean="0"/>
              <a:t>‹#›</a:t>
            </a:fld>
            <a:endParaRPr lang="en-US"/>
          </a:p>
        </p:txBody>
      </p:sp>
    </p:spTree>
    <p:extLst>
      <p:ext uri="{BB962C8B-B14F-4D97-AF65-F5344CB8AC3E}">
        <p14:creationId xmlns:p14="http://schemas.microsoft.com/office/powerpoint/2010/main" val="3489664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8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875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2026/4/13</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20.xml"/><Relationship Id="rId7" Type="http://schemas.openxmlformats.org/officeDocument/2006/relationships/tags" Target="../tags/tag1.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5.xml"/><Relationship Id="rId3" Type="http://schemas.openxmlformats.org/officeDocument/2006/relationships/slideLayout" Target="../slideLayouts/slideLayout25.xml"/><Relationship Id="rId7" Type="http://schemas.openxmlformats.org/officeDocument/2006/relationships/tags" Target="../tags/tag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image" Target="../media/image3.jpg"/><Relationship Id="rId4" Type="http://schemas.openxmlformats.org/officeDocument/2006/relationships/slideLayout" Target="../slideLayouts/slideLayout26.xml"/><Relationship Id="rId9"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2026/4/13</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C90DF7EE-C5A0-AF0D-C9C2-A1B2FB8C65A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und pink circle with white text and a black background&#10;&#10;AI-generated content may be incorrect.">
            <a:extLst>
              <a:ext uri="{FF2B5EF4-FFF2-40B4-BE49-F238E27FC236}">
                <a16:creationId xmlns:a16="http://schemas.microsoft.com/office/drawing/2014/main" id="{7E8A238B-C88D-B32F-9702-287BCA57610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8516868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D178EE8-F66C-1CF5-BCAB-A45612AB7D13}"/>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4/13/2026</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pink circle with white text and a black background&#10;&#10;AI-generated content may be incorrect.">
            <a:extLst>
              <a:ext uri="{FF2B5EF4-FFF2-40B4-BE49-F238E27FC236}">
                <a16:creationId xmlns:a16="http://schemas.microsoft.com/office/drawing/2014/main" id="{8F86FB6B-8C65-84F6-C1DB-16616B8883B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3275098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872D7AB7-CAE9-47CF-ABAC-4B59E57D3D4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907F6443-9D49-4363-B4B0-27BD47ABD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43C451-960E-4FC3-AE52-B3A2A5868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CC8BC-BC4D-46DD-84EA-732E907B04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9382C-7718-45CE-9E53-300FF85A589F}" type="datetimeFigureOut">
              <a:rPr lang="en-US" smtClean="0"/>
              <a:t>4/13/2026</a:t>
            </a:fld>
            <a:endParaRPr lang="en-US"/>
          </a:p>
        </p:txBody>
      </p:sp>
      <p:sp>
        <p:nvSpPr>
          <p:cNvPr id="5" name="Footer Placeholder 4">
            <a:extLst>
              <a:ext uri="{FF2B5EF4-FFF2-40B4-BE49-F238E27FC236}">
                <a16:creationId xmlns:a16="http://schemas.microsoft.com/office/drawing/2014/main" id="{9DB04C4A-C998-45D8-8438-6FD5C773A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F663C-3234-4780-A52E-F645A7CA2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19F9C-2A16-4D50-AF42-BE6A9B48952B}" type="slidenum">
              <a:rPr lang="en-US" smtClean="0"/>
              <a:t>‹#›</a:t>
            </a:fld>
            <a:endParaRPr lang="en-US"/>
          </a:p>
        </p:txBody>
      </p:sp>
    </p:spTree>
    <p:extLst>
      <p:ext uri="{BB962C8B-B14F-4D97-AF65-F5344CB8AC3E}">
        <p14:creationId xmlns:p14="http://schemas.microsoft.com/office/powerpoint/2010/main" val="113125587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34.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27.svg"/><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4.emf"/><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4.emf"/><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4.emf"/><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2524" r="2762"/>
          <a:stretch>
            <a:fillRect/>
          </a:stretch>
        </p:blipFill>
        <p:spPr>
          <a:xfrm>
            <a:off x="-212" y="-457200"/>
            <a:ext cx="12192212" cy="7423838"/>
          </a:xfrm>
          <a:prstGeom prst="rect">
            <a:avLst/>
          </a:prstGeom>
          <a:solidFill>
            <a:schemeClr val="bg1"/>
          </a:solidFill>
        </p:spPr>
      </p:pic>
      <p:sp>
        <p:nvSpPr>
          <p:cNvPr id="3" name="TextBox 2"/>
          <p:cNvSpPr txBox="1"/>
          <p:nvPr/>
        </p:nvSpPr>
        <p:spPr>
          <a:xfrm>
            <a:off x="2354893" y="751913"/>
            <a:ext cx="8107758" cy="461665"/>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Trường </a:t>
            </a:r>
            <a:r>
              <a:rPr lang="en-US" sz="2400" b="1" i="1" dirty="0" err="1">
                <a:solidFill>
                  <a:srgbClr val="0070C0"/>
                </a:solidFill>
                <a:latin typeface="HP001 4 hàng" panose="020B0603050302020204" pitchFamily="34" charset="0"/>
                <a:cs typeface="Times New Roman" panose="02020603050405020304" pitchFamily="18" charset="0"/>
              </a:rPr>
              <a:t>Tiểu</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học</a:t>
            </a:r>
            <a:r>
              <a:rPr lang="en-US" sz="2400" b="1" i="1" dirty="0">
                <a:solidFill>
                  <a:srgbClr val="0070C0"/>
                </a:solidFill>
                <a:latin typeface="HP001 4 hàng" panose="020B0603050302020204" pitchFamily="34" charset="0"/>
                <a:cs typeface="Times New Roman" panose="02020603050405020304" pitchFamily="18" charset="0"/>
              </a:rPr>
              <a:t> </a:t>
            </a:r>
            <a:r>
              <a:rPr lang="en-US" sz="2400" b="1" i="1" dirty="0" err="1">
                <a:solidFill>
                  <a:srgbClr val="0070C0"/>
                </a:solidFill>
                <a:latin typeface="HP001 4 hàng" panose="020B0603050302020204" pitchFamily="34" charset="0"/>
                <a:cs typeface="Times New Roman" panose="02020603050405020304" pitchFamily="18" charset="0"/>
              </a:rPr>
              <a:t>Đa</a:t>
            </a:r>
            <a:r>
              <a:rPr lang="en-US" sz="2400" b="1" i="1" dirty="0">
                <a:solidFill>
                  <a:srgbClr val="0070C0"/>
                </a:solidFill>
                <a:latin typeface="HP001 4 hàng" panose="020B0603050302020204" pitchFamily="34" charset="0"/>
                <a:cs typeface="Times New Roman" panose="02020603050405020304" pitchFamily="18" charset="0"/>
              </a:rPr>
              <a:t> Phúc</a:t>
            </a:r>
            <a:endParaRPr lang="en-US" sz="2400" b="1" dirty="0">
              <a:solidFill>
                <a:schemeClr val="tx2">
                  <a:lumMod val="50000"/>
                </a:schemeClr>
              </a:solidFill>
              <a:latin typeface="Sitka Display" pitchFamily="2" charset="0"/>
              <a:cs typeface="Times New Roman" panose="02020603050405020304" pitchFamily="18" charset="0"/>
            </a:endParaRPr>
          </a:p>
        </p:txBody>
      </p:sp>
      <p:sp>
        <p:nvSpPr>
          <p:cNvPr id="8" name="TextBox 7"/>
          <p:cNvSpPr txBox="1"/>
          <p:nvPr/>
        </p:nvSpPr>
        <p:spPr>
          <a:xfrm>
            <a:off x="2941005" y="3651325"/>
            <a:ext cx="8107758" cy="830997"/>
          </a:xfrm>
          <a:prstGeom prst="rect">
            <a:avLst/>
          </a:prstGeom>
          <a:noFill/>
        </p:spPr>
        <p:txBody>
          <a:bodyPr wrap="square" rtlCol="0">
            <a:spAutoFit/>
          </a:bodyPr>
          <a:lstStyle/>
          <a:p>
            <a:pPr algn="ctr"/>
            <a:r>
              <a:rPr lang="en-US" sz="2400" b="1" i="1" dirty="0">
                <a:solidFill>
                  <a:srgbClr val="0070C0"/>
                </a:solidFill>
                <a:latin typeface="HP001 4 hàng" panose="020B0603050302020204" pitchFamily="34" charset="0"/>
                <a:cs typeface="Times New Roman" panose="02020603050405020304" pitchFamily="18" charset="0"/>
              </a:rPr>
              <a:t>                 Giáo </a:t>
            </a:r>
            <a:r>
              <a:rPr lang="en-US" sz="2400" b="1" i="1" dirty="0" err="1">
                <a:solidFill>
                  <a:srgbClr val="0070C0"/>
                </a:solidFill>
                <a:latin typeface="HP001 4 hàng" panose="020B0603050302020204" pitchFamily="34" charset="0"/>
                <a:cs typeface="Times New Roman" panose="02020603050405020304" pitchFamily="18" charset="0"/>
              </a:rPr>
              <a:t>viên</a:t>
            </a:r>
            <a:r>
              <a:rPr lang="en-US" sz="2400" b="1" i="1" dirty="0">
                <a:solidFill>
                  <a:srgbClr val="0070C0"/>
                </a:solidFill>
                <a:latin typeface="HP001 4 hàng" panose="020B0603050302020204" pitchFamily="34" charset="0"/>
                <a:cs typeface="Times New Roman" panose="02020603050405020304" pitchFamily="18" charset="0"/>
              </a:rPr>
              <a:t>: Nguyễn Hồng Nhung</a:t>
            </a:r>
          </a:p>
          <a:p>
            <a:pPr algn="ctr"/>
            <a:r>
              <a:rPr lang="en-US" sz="2400" b="1" i="1" dirty="0">
                <a:solidFill>
                  <a:srgbClr val="0070C0"/>
                </a:solidFill>
                <a:latin typeface="HP001 4 hàng" panose="020B0603050302020204" pitchFamily="34" charset="0"/>
                <a:cs typeface="Times New Roman" panose="02020603050405020304" pitchFamily="18" charset="0"/>
              </a:rPr>
              <a:t>                  </a:t>
            </a:r>
          </a:p>
        </p:txBody>
      </p:sp>
      <p:sp>
        <p:nvSpPr>
          <p:cNvPr id="10" name="Title 1"/>
          <p:cNvSpPr txBox="1"/>
          <p:nvPr/>
        </p:nvSpPr>
        <p:spPr>
          <a:xfrm>
            <a:off x="871801" y="1757445"/>
            <a:ext cx="10896959" cy="1965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Lobster" panose="00000500000000000000" pitchFamily="2" charset="0"/>
                <a:cs typeface="Times New Roman" panose="02020603050405020304" pitchFamily="18" charset="0"/>
                <a:sym typeface="+mn-ea"/>
              </a:rPr>
              <a:t>Chào</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mừng</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thầy</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cô</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và</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các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em</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học</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sinh</a:t>
            </a:r>
            <a:r>
              <a:rPr lang="en-US" b="1" dirty="0">
                <a:solidFill>
                  <a:srgbClr val="FF0000"/>
                </a:solidFill>
                <a:latin typeface="Lobster" panose="00000500000000000000" pitchFamily="2" charset="0"/>
                <a:cs typeface="Times New Roman" panose="02020603050405020304" pitchFamily="18" charset="0"/>
                <a:sym typeface="+mn-ea"/>
              </a:rPr>
              <a:t> </a:t>
            </a:r>
          </a:p>
          <a:p>
            <a:pPr algn="ctr"/>
            <a:r>
              <a:rPr lang="en-US" b="1" dirty="0" err="1">
                <a:solidFill>
                  <a:srgbClr val="FF0000"/>
                </a:solidFill>
                <a:latin typeface="Lobster" panose="00000500000000000000" pitchFamily="2" charset="0"/>
                <a:cs typeface="Times New Roman" panose="02020603050405020304" pitchFamily="18" charset="0"/>
                <a:sym typeface="+mn-ea"/>
              </a:rPr>
              <a:t>đến</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với</a:t>
            </a:r>
            <a:r>
              <a:rPr lang="en-US" b="1" dirty="0">
                <a:solidFill>
                  <a:srgbClr val="FF0000"/>
                </a:solidFill>
                <a:latin typeface="Lobster" panose="00000500000000000000" pitchFamily="2" charset="0"/>
                <a:cs typeface="Times New Roman" panose="02020603050405020304" pitchFamily="18" charset="0"/>
                <a:sym typeface="+mn-ea"/>
              </a:rPr>
              <a:t> </a:t>
            </a:r>
            <a:r>
              <a:rPr lang="en-US" b="1" dirty="0" err="1">
                <a:solidFill>
                  <a:srgbClr val="FF0000"/>
                </a:solidFill>
                <a:latin typeface="Lobster" panose="00000500000000000000" pitchFamily="2" charset="0"/>
                <a:cs typeface="Times New Roman" panose="02020603050405020304" pitchFamily="18" charset="0"/>
                <a:sym typeface="+mn-ea"/>
              </a:rPr>
              <a:t>tiết</a:t>
            </a:r>
            <a:r>
              <a:rPr lang="en-US" b="1" dirty="0">
                <a:solidFill>
                  <a:srgbClr val="FF0000"/>
                </a:solidFill>
                <a:latin typeface="Lobster" panose="00000500000000000000" pitchFamily="2" charset="0"/>
                <a:cs typeface="Times New Roman" panose="02020603050405020304" pitchFamily="18" charset="0"/>
                <a:sym typeface="+mn-ea"/>
              </a:rPr>
              <a:t> </a:t>
            </a:r>
            <a:r>
              <a:rPr lang="en-US" altLang="vi-VN" b="1" dirty="0" err="1">
                <a:solidFill>
                  <a:srgbClr val="FF0000"/>
                </a:solidFill>
                <a:latin typeface="Lobster" panose="00000500000000000000" pitchFamily="2" charset="0"/>
                <a:cs typeface="Times New Roman" panose="02020603050405020304" pitchFamily="18" charset="0"/>
                <a:sym typeface="+mn-ea"/>
              </a:rPr>
              <a:t>Tiếng</a:t>
            </a:r>
            <a:r>
              <a:rPr lang="en-US" altLang="vi-VN" b="1" dirty="0">
                <a:solidFill>
                  <a:srgbClr val="FF0000"/>
                </a:solidFill>
                <a:latin typeface="Lobster" panose="00000500000000000000" pitchFamily="2" charset="0"/>
                <a:cs typeface="Times New Roman" panose="02020603050405020304" pitchFamily="18" charset="0"/>
                <a:sym typeface="+mn-ea"/>
              </a:rPr>
              <a:t> Việt – </a:t>
            </a:r>
            <a:r>
              <a:rPr lang="en-US" altLang="vi-VN" b="1" dirty="0" err="1">
                <a:solidFill>
                  <a:srgbClr val="FF0000"/>
                </a:solidFill>
                <a:latin typeface="Lobster" panose="00000500000000000000" pitchFamily="2" charset="0"/>
                <a:cs typeface="Times New Roman" panose="02020603050405020304" pitchFamily="18" charset="0"/>
                <a:sym typeface="+mn-ea"/>
              </a:rPr>
              <a:t>Lớp</a:t>
            </a:r>
            <a:r>
              <a:rPr lang="en-US" altLang="vi-VN" b="1" dirty="0">
                <a:solidFill>
                  <a:srgbClr val="FF0000"/>
                </a:solidFill>
                <a:latin typeface="Lobster" panose="00000500000000000000" pitchFamily="2" charset="0"/>
                <a:cs typeface="Times New Roman" panose="02020603050405020304" pitchFamily="18" charset="0"/>
                <a:sym typeface="+mn-ea"/>
              </a:rPr>
              <a:t> 3A2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10" name="Picture 9">
            <a:extLst>
              <a:ext uri="{FF2B5EF4-FFF2-40B4-BE49-F238E27FC236}">
                <a16:creationId xmlns:a16="http://schemas.microsoft.com/office/drawing/2014/main" id="{2C2BBF16-7825-4054-8D52-59FFF89D7483}"/>
              </a:ext>
            </a:extLst>
          </p:cNvPr>
          <p:cNvPicPr>
            <a:picLocks noChangeAspect="1"/>
          </p:cNvPicPr>
          <p:nvPr/>
        </p:nvPicPr>
        <p:blipFill>
          <a:blip r:embed="rId4"/>
          <a:stretch>
            <a:fillRect/>
          </a:stretch>
        </p:blipFill>
        <p:spPr>
          <a:xfrm>
            <a:off x="2809875" y="1131785"/>
            <a:ext cx="6754047" cy="4592752"/>
          </a:xfrm>
          <a:prstGeom prst="rect">
            <a:avLst/>
          </a:prstGeom>
        </p:spPr>
      </p:pic>
    </p:spTree>
    <p:extLst>
      <p:ext uri="{BB962C8B-B14F-4D97-AF65-F5344CB8AC3E}">
        <p14:creationId xmlns:p14="http://schemas.microsoft.com/office/powerpoint/2010/main" val="2274418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a:extLst>
              <a:ext uri="{96DAC541-7B7A-43D3-8B79-37D633B846F1}">
                <asvg:svgBlip xmlns:asvg="http://schemas.microsoft.com/office/drawing/2016/SVG/main" r:embed="rId3"/>
              </a:ext>
            </a:extLst>
          </a:blip>
          <a:srcRect l="1091" t="29953" r="17860" b="4322"/>
          <a:stretch/>
        </p:blipFill>
        <p:spPr>
          <a:xfrm>
            <a:off x="-132080" y="0"/>
            <a:ext cx="12425680" cy="6858000"/>
          </a:xfrm>
          <a:prstGeom prst="rect">
            <a:avLst/>
          </a:prstGeom>
        </p:spPr>
      </p:pic>
      <p:sp>
        <p:nvSpPr>
          <p:cNvPr id="2" name="Arrow: Left 1">
            <a:hlinkClick r:id="" action="ppaction://noaction"/>
            <a:extLst>
              <a:ext uri="{FF2B5EF4-FFF2-40B4-BE49-F238E27FC236}">
                <a16:creationId xmlns:a16="http://schemas.microsoft.com/office/drawing/2014/main" id="{C3BE016E-6060-37B8-160F-38C3739B2D89}"/>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D9FB699A-4D30-55F1-777E-AC8E08C61DE3}"/>
              </a:ext>
            </a:extLst>
          </p:cNvPr>
          <p:cNvSpPr/>
          <p:nvPr/>
        </p:nvSpPr>
        <p:spPr>
          <a:xfrm>
            <a:off x="797442" y="2043222"/>
            <a:ext cx="11196083" cy="4400107"/>
          </a:xfrm>
          <a:prstGeom prst="roundRect">
            <a:avLst>
              <a:gd name="adj" fmla="val 463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solidFill>
                  <a:prstClr val="white"/>
                </a:solidFill>
                <a:latin typeface="Cambria" panose="02040503050406030204" pitchFamily="18" charset="0"/>
                <a:ea typeface="Cambria" panose="02040503050406030204" pitchFamily="18" charset="0"/>
                <a:cs typeface="Arial-Rounded" panose="020B0500000000000000" pitchFamily="34" charset="0"/>
              </a:rPr>
              <a:t>Nơi ngày xưa là khu rừng, bây giờ đã thay thay bằng những khu nhà cao tầng.</a:t>
            </a: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10" name="Group 9">
            <a:extLst>
              <a:ext uri="{FF2B5EF4-FFF2-40B4-BE49-F238E27FC236}">
                <a16:creationId xmlns:a16="http://schemas.microsoft.com/office/drawing/2014/main" id="{7575C0D2-36F0-4ABB-953E-FDE87636F84D}"/>
              </a:ext>
            </a:extLst>
          </p:cNvPr>
          <p:cNvGrpSpPr/>
          <p:nvPr/>
        </p:nvGrpSpPr>
        <p:grpSpPr>
          <a:xfrm>
            <a:off x="2573478" y="472330"/>
            <a:ext cx="8384747" cy="2079483"/>
            <a:chOff x="1826053" y="791307"/>
            <a:chExt cx="8384747" cy="2079483"/>
          </a:xfrm>
        </p:grpSpPr>
        <p:sp>
          <p:nvSpPr>
            <p:cNvPr id="11" name="Freeform: Shape 10">
              <a:extLst>
                <a:ext uri="{FF2B5EF4-FFF2-40B4-BE49-F238E27FC236}">
                  <a16:creationId xmlns:a16="http://schemas.microsoft.com/office/drawing/2014/main" id="{DDD9F0DD-F669-910E-59CE-F750177BE669}"/>
                </a:ext>
              </a:extLst>
            </p:cNvPr>
            <p:cNvSpPr/>
            <p:nvPr/>
          </p:nvSpPr>
          <p:spPr>
            <a:xfrm>
              <a:off x="1826053" y="791307"/>
              <a:ext cx="8384747" cy="207948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4FB4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3" name="TextBox 12">
              <a:extLst>
                <a:ext uri="{FF2B5EF4-FFF2-40B4-BE49-F238E27FC236}">
                  <a16:creationId xmlns:a16="http://schemas.microsoft.com/office/drawing/2014/main" id="{9E2120F1-1A3A-5D88-C880-5A31314D960D}"/>
                </a:ext>
              </a:extLst>
            </p:cNvPr>
            <p:cNvSpPr txBox="1"/>
            <p:nvPr/>
          </p:nvSpPr>
          <p:spPr>
            <a:xfrm>
              <a:off x="2608018" y="979967"/>
              <a:ext cx="7538988" cy="1661993"/>
            </a:xfrm>
            <a:prstGeom prst="rect">
              <a:avLst/>
            </a:prstGeom>
            <a:noFill/>
          </p:spPr>
          <p:txBody>
            <a:bodyPr wrap="square" lIns="0" tIns="0" rIns="0" bIns="0" rtlCol="0">
              <a:spAutoFit/>
            </a:bodyPr>
            <a:lstStyle/>
            <a:p>
              <a:pPr algn="just"/>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Tìm</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bài</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câu</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văn</a:t>
              </a:r>
              <a:r>
                <a:rPr lang="en-US" sz="3600" b="1"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a:t>
              </a:r>
              <a:endPar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endParaRPr>
            </a:p>
            <a:p>
              <a:pPr algn="just"/>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Tả</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đỉnh</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vào</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cuối</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thu</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sang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đông</a:t>
              </a:r>
              <a:endPar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endParaRPr>
            </a:p>
            <a:p>
              <a:pPr algn="just"/>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Tả</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ngọn</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vào</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mùa</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0" i="0" dirty="0" err="1">
                  <a:solidFill>
                    <a:srgbClr val="000000"/>
                  </a:solidFill>
                  <a:effectLst/>
                  <a:latin typeface="Cambria" panose="02040503050406030204" pitchFamily="18" charset="0"/>
                  <a:ea typeface="Cambria" panose="02040503050406030204" pitchFamily="18" charset="0"/>
                  <a:cs typeface="Arial-Rounded" panose="020B0500000000000000" pitchFamily="34" charset="0"/>
                </a:rPr>
                <a:t>hè</a:t>
              </a:r>
              <a:r>
                <a:rPr lang="en-US" sz="36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p>
          </p:txBody>
        </p:sp>
      </p:grpSp>
      <p:pic>
        <p:nvPicPr>
          <p:cNvPr id="14" name="Picture 13">
            <a:extLst>
              <a:ext uri="{FF2B5EF4-FFF2-40B4-BE49-F238E27FC236}">
                <a16:creationId xmlns:a16="http://schemas.microsoft.com/office/drawing/2014/main" id="{3B3D0660-7A17-8739-9C71-49F837C99014}"/>
              </a:ext>
            </a:extLst>
          </p:cNvPr>
          <p:cNvPicPr>
            <a:picLocks noChangeAspect="1"/>
          </p:cNvPicPr>
          <p:nvPr/>
        </p:nvPicPr>
        <p:blipFill>
          <a:blip r:embed="rId4"/>
          <a:stretch>
            <a:fillRect/>
          </a:stretch>
        </p:blipFill>
        <p:spPr>
          <a:xfrm>
            <a:off x="2031826" y="-166577"/>
            <a:ext cx="1000225" cy="2209800"/>
          </a:xfrm>
          <a:prstGeom prst="rect">
            <a:avLst/>
          </a:prstGeom>
        </p:spPr>
      </p:pic>
      <p:sp>
        <p:nvSpPr>
          <p:cNvPr id="16" name="TextBox 15">
            <a:extLst>
              <a:ext uri="{FF2B5EF4-FFF2-40B4-BE49-F238E27FC236}">
                <a16:creationId xmlns:a16="http://schemas.microsoft.com/office/drawing/2014/main" id="{8F8BAF88-ACB3-1C34-731E-8C731C230528}"/>
              </a:ext>
            </a:extLst>
          </p:cNvPr>
          <p:cNvSpPr txBox="1"/>
          <p:nvPr/>
        </p:nvSpPr>
        <p:spPr>
          <a:xfrm>
            <a:off x="1669311" y="2933633"/>
            <a:ext cx="9750056" cy="3046988"/>
          </a:xfrm>
          <a:prstGeom prst="rect">
            <a:avLst/>
          </a:prstGeom>
          <a:noFill/>
        </p:spPr>
        <p:txBody>
          <a:bodyPr wrap="square">
            <a:spAutoFit/>
          </a:bodyPr>
          <a:lstStyle/>
          <a:p>
            <a:pPr algn="just"/>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Tả đỉnh núi vào cuối thu sang đông: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mỏng.</a:t>
            </a:r>
            <a:endPar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a:p>
            <a:pPr algn="just"/>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Tả ngọn núi vào mùa hè: </a:t>
            </a:r>
            <a:r>
              <a:rPr lang="vi-VN" sz="3200" dirty="0">
                <a:solidFill>
                  <a:srgbClr val="FF0000"/>
                </a:solidFill>
                <a:latin typeface="Cambria" panose="02040503050406030204" pitchFamily="18" charset="0"/>
                <a:ea typeface="Cambria" panose="02040503050406030204" pitchFamily="18" charset="0"/>
                <a:cs typeface="Arial-Rounded" panose="020B0500000000000000" pitchFamily="34" charset="0"/>
              </a:rPr>
              <a:t>Còn về mùa hè, trong ánh chớp sáng lóa của cơn dông, cả ngọn núi hiện ra xanh mướt. </a:t>
            </a:r>
            <a:endParaRPr lang="en-US" sz="3200" dirty="0">
              <a:solidFill>
                <a:srgbClr val="FF0000"/>
              </a:solidFill>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390838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a:extLst>
              <a:ext uri="{96DAC541-7B7A-43D3-8B79-37D633B846F1}">
                <asvg:svgBlip xmlns:asvg="http://schemas.microsoft.com/office/drawing/2016/SVG/main" r:embed="rId3"/>
              </a:ext>
            </a:extLst>
          </a:blip>
          <a:srcRect l="1091" t="29953" r="17860" b="4322"/>
          <a:stretch/>
        </p:blipFill>
        <p:spPr>
          <a:xfrm>
            <a:off x="-132080" y="0"/>
            <a:ext cx="12425680" cy="6858000"/>
          </a:xfrm>
          <a:prstGeom prst="rect">
            <a:avLst/>
          </a:prstGeom>
        </p:spPr>
      </p:pic>
      <p:sp>
        <p:nvSpPr>
          <p:cNvPr id="18" name="Arrow: Left 17">
            <a:hlinkClick r:id="" action="ppaction://noaction"/>
            <a:extLst>
              <a:ext uri="{FF2B5EF4-FFF2-40B4-BE49-F238E27FC236}">
                <a16:creationId xmlns:a16="http://schemas.microsoft.com/office/drawing/2014/main" id="{7BB40089-6370-9725-6699-14082E5AA43A}"/>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532C6954-3AF5-BB74-41FC-4D31BAFD8A33}"/>
              </a:ext>
            </a:extLst>
          </p:cNvPr>
          <p:cNvSpPr/>
          <p:nvPr/>
        </p:nvSpPr>
        <p:spPr>
          <a:xfrm>
            <a:off x="0" y="2345635"/>
            <a:ext cx="12191999" cy="3721057"/>
          </a:xfrm>
          <a:prstGeom prst="roundRect">
            <a:avLst>
              <a:gd name="adj" fmla="val 396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A01BBA38-8EC4-F357-35AC-4D7D88573D87}"/>
              </a:ext>
            </a:extLst>
          </p:cNvPr>
          <p:cNvGrpSpPr/>
          <p:nvPr/>
        </p:nvGrpSpPr>
        <p:grpSpPr>
          <a:xfrm>
            <a:off x="1826053" y="403681"/>
            <a:ext cx="8539894" cy="1790700"/>
            <a:chOff x="1826053" y="791308"/>
            <a:chExt cx="8539894" cy="1790700"/>
          </a:xfrm>
        </p:grpSpPr>
        <p:sp>
          <p:nvSpPr>
            <p:cNvPr id="22" name="Freeform: Shape 21">
              <a:extLst>
                <a:ext uri="{FF2B5EF4-FFF2-40B4-BE49-F238E27FC236}">
                  <a16:creationId xmlns:a16="http://schemas.microsoft.com/office/drawing/2014/main" id="{CFF7B8ED-4F09-1F0B-7AAA-281F731453D5}"/>
                </a:ext>
              </a:extLst>
            </p:cNvPr>
            <p:cNvSpPr/>
            <p:nvPr/>
          </p:nvSpPr>
          <p:spPr>
            <a:xfrm>
              <a:off x="1826053" y="791308"/>
              <a:ext cx="8539894" cy="1790700"/>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D13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6F2624BD-F8E3-018F-9B63-B50EFC926BE5}"/>
                </a:ext>
              </a:extLst>
            </p:cNvPr>
            <p:cNvSpPr txBox="1"/>
            <p:nvPr/>
          </p:nvSpPr>
          <p:spPr>
            <a:xfrm>
              <a:off x="2214612" y="1199321"/>
              <a:ext cx="7838975" cy="984885"/>
            </a:xfrm>
            <a:prstGeom prst="rect">
              <a:avLst/>
            </a:prstGeom>
            <a:noFill/>
          </p:spPr>
          <p:txBody>
            <a:bodyPr wrap="square" lIns="0" tIns="0" rIns="0" bIns="0" rtlCol="0">
              <a:spAutoFit/>
            </a:bodyPr>
            <a:lstStyle/>
            <a:p>
              <a:pPr marL="0" marR="0" algn="just">
                <a:spcBef>
                  <a:spcPts val="0"/>
                </a:spcBef>
                <a:spcAft>
                  <a:spcPts val="0"/>
                </a:spcAft>
              </a:pPr>
              <a:r>
                <a:rPr lang="vi-VN" sz="3200" b="1" dirty="0">
                  <a:effectLst/>
                  <a:latin typeface="Cambria" panose="02040503050406030204" pitchFamily="18" charset="0"/>
                  <a:ea typeface="Cambria" panose="02040503050406030204" pitchFamily="18" charset="0"/>
                  <a:cs typeface="Arial-Rounded" panose="020B0500000000000000" pitchFamily="34" charset="0"/>
                </a:rPr>
                <a:t>Chọn từ ngữ có tiếng “xanh” phù hợp với từng sự vật được tả trong bài?</a:t>
              </a:r>
              <a:endParaRPr lang="en-US" sz="3200" b="1" dirty="0">
                <a:effectLst/>
                <a:latin typeface="Cambria" panose="02040503050406030204" pitchFamily="18" charset="0"/>
                <a:ea typeface="Cambria" panose="02040503050406030204" pitchFamily="18" charset="0"/>
                <a:cs typeface="Arial-Rounded" panose="020B0500000000000000" pitchFamily="34" charset="0"/>
              </a:endParaRPr>
            </a:p>
          </p:txBody>
        </p:sp>
      </p:grpSp>
      <p:pic>
        <p:nvPicPr>
          <p:cNvPr id="24" name="Picture 23">
            <a:extLst>
              <a:ext uri="{FF2B5EF4-FFF2-40B4-BE49-F238E27FC236}">
                <a16:creationId xmlns:a16="http://schemas.microsoft.com/office/drawing/2014/main" id="{811D0746-CF44-9A40-4DE4-BC19AA6F0BD9}"/>
              </a:ext>
            </a:extLst>
          </p:cNvPr>
          <p:cNvPicPr>
            <a:picLocks noChangeAspect="1"/>
          </p:cNvPicPr>
          <p:nvPr/>
        </p:nvPicPr>
        <p:blipFill>
          <a:blip r:embed="rId4"/>
          <a:stretch>
            <a:fillRect/>
          </a:stretch>
        </p:blipFill>
        <p:spPr>
          <a:xfrm>
            <a:off x="1234488" y="182217"/>
            <a:ext cx="998502" cy="2209800"/>
          </a:xfrm>
          <a:prstGeom prst="rect">
            <a:avLst/>
          </a:prstGeom>
        </p:spPr>
      </p:pic>
      <p:pic>
        <p:nvPicPr>
          <p:cNvPr id="25" name="Picture 24">
            <a:extLst>
              <a:ext uri="{FF2B5EF4-FFF2-40B4-BE49-F238E27FC236}">
                <a16:creationId xmlns:a16="http://schemas.microsoft.com/office/drawing/2014/main" id="{92D28122-2FFC-A27F-5CC0-1971FEFD354D}"/>
              </a:ext>
            </a:extLst>
          </p:cNvPr>
          <p:cNvPicPr>
            <a:picLocks noChangeAspect="1"/>
          </p:cNvPicPr>
          <p:nvPr/>
        </p:nvPicPr>
        <p:blipFill>
          <a:blip r:embed="rId5"/>
          <a:stretch>
            <a:fillRect/>
          </a:stretch>
        </p:blipFill>
        <p:spPr>
          <a:xfrm>
            <a:off x="695434" y="2722046"/>
            <a:ext cx="10913606" cy="2764354"/>
          </a:xfrm>
          <a:prstGeom prst="rect">
            <a:avLst/>
          </a:prstGeom>
        </p:spPr>
      </p:pic>
      <p:cxnSp>
        <p:nvCxnSpPr>
          <p:cNvPr id="26" name="Straight Arrow Connector 25">
            <a:extLst>
              <a:ext uri="{FF2B5EF4-FFF2-40B4-BE49-F238E27FC236}">
                <a16:creationId xmlns:a16="http://schemas.microsoft.com/office/drawing/2014/main" id="{89F45BF4-E379-C881-0E6B-B56BAA367917}"/>
              </a:ext>
            </a:extLst>
          </p:cNvPr>
          <p:cNvCxnSpPr/>
          <p:nvPr/>
        </p:nvCxnSpPr>
        <p:spPr>
          <a:xfrm>
            <a:off x="5220586" y="3242930"/>
            <a:ext cx="1818167" cy="6804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8D62646-B203-576B-B83C-CF82B2EFBA2D}"/>
              </a:ext>
            </a:extLst>
          </p:cNvPr>
          <p:cNvCxnSpPr>
            <a:cxnSpLocks/>
          </p:cNvCxnSpPr>
          <p:nvPr/>
        </p:nvCxnSpPr>
        <p:spPr>
          <a:xfrm>
            <a:off x="5231219" y="3806456"/>
            <a:ext cx="1807534" cy="13609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0DCD8E-39E0-427F-9DBE-9E90CD0ED448}"/>
              </a:ext>
            </a:extLst>
          </p:cNvPr>
          <p:cNvCxnSpPr>
            <a:cxnSpLocks/>
          </p:cNvCxnSpPr>
          <p:nvPr/>
        </p:nvCxnSpPr>
        <p:spPr>
          <a:xfrm flipV="1">
            <a:off x="5231219" y="3189767"/>
            <a:ext cx="1839432" cy="133970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51CA0FB-A55C-9404-B1D8-BB9A9B122787}"/>
              </a:ext>
            </a:extLst>
          </p:cNvPr>
          <p:cNvCxnSpPr>
            <a:cxnSpLocks/>
          </p:cNvCxnSpPr>
          <p:nvPr/>
        </p:nvCxnSpPr>
        <p:spPr>
          <a:xfrm flipV="1">
            <a:off x="5231219" y="4380614"/>
            <a:ext cx="1828800" cy="8187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7047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a:extLst>
              <a:ext uri="{96DAC541-7B7A-43D3-8B79-37D633B846F1}">
                <asvg:svgBlip xmlns:asvg="http://schemas.microsoft.com/office/drawing/2016/SVG/main" r:embed="rId3"/>
              </a:ext>
            </a:extLst>
          </a:blip>
          <a:srcRect l="1091" t="29953" r="17860" b="4322"/>
          <a:stretch/>
        </p:blipFill>
        <p:spPr>
          <a:xfrm>
            <a:off x="-132080" y="0"/>
            <a:ext cx="12425680" cy="6858000"/>
          </a:xfrm>
          <a:prstGeom prst="rect">
            <a:avLst/>
          </a:prstGeom>
        </p:spPr>
      </p:pic>
      <p:sp>
        <p:nvSpPr>
          <p:cNvPr id="18" name="Arrow: Left 17">
            <a:hlinkClick r:id="" action="ppaction://noaction"/>
            <a:extLst>
              <a:ext uri="{FF2B5EF4-FFF2-40B4-BE49-F238E27FC236}">
                <a16:creationId xmlns:a16="http://schemas.microsoft.com/office/drawing/2014/main" id="{E0FB2392-3376-4138-8E55-80D23F526B7F}"/>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a:extLst>
              <a:ext uri="{FF2B5EF4-FFF2-40B4-BE49-F238E27FC236}">
                <a16:creationId xmlns:a16="http://schemas.microsoft.com/office/drawing/2014/main" id="{0BD7A4F4-B311-D1AC-D9D7-733E6DEFDC38}"/>
              </a:ext>
            </a:extLst>
          </p:cNvPr>
          <p:cNvGrpSpPr/>
          <p:nvPr/>
        </p:nvGrpSpPr>
        <p:grpSpPr>
          <a:xfrm>
            <a:off x="1826053" y="791308"/>
            <a:ext cx="8539894" cy="1534449"/>
            <a:chOff x="1826053" y="791308"/>
            <a:chExt cx="8539894" cy="1534449"/>
          </a:xfrm>
        </p:grpSpPr>
        <p:sp>
          <p:nvSpPr>
            <p:cNvPr id="21" name="Freeform: Shape 20">
              <a:extLst>
                <a:ext uri="{FF2B5EF4-FFF2-40B4-BE49-F238E27FC236}">
                  <a16:creationId xmlns:a16="http://schemas.microsoft.com/office/drawing/2014/main" id="{8A2FCA0F-350F-8E08-0A54-4717D8AFBEB8}"/>
                </a:ext>
              </a:extLst>
            </p:cNvPr>
            <p:cNvSpPr/>
            <p:nvPr/>
          </p:nvSpPr>
          <p:spPr>
            <a:xfrm>
              <a:off x="1826053" y="791308"/>
              <a:ext cx="8539894" cy="1534449"/>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66FFFF"/>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2" name="TextBox 21">
              <a:extLst>
                <a:ext uri="{FF2B5EF4-FFF2-40B4-BE49-F238E27FC236}">
                  <a16:creationId xmlns:a16="http://schemas.microsoft.com/office/drawing/2014/main" id="{8BD9C1E8-9DE0-21E2-9E9D-4E9F47789F76}"/>
                </a:ext>
              </a:extLst>
            </p:cNvPr>
            <p:cNvSpPr txBox="1"/>
            <p:nvPr/>
          </p:nvSpPr>
          <p:spPr>
            <a:xfrm>
              <a:off x="2298285" y="1006317"/>
              <a:ext cx="7838975" cy="110799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err="1">
                  <a:effectLst/>
                  <a:latin typeface="Cambria" panose="02040503050406030204" pitchFamily="18" charset="0"/>
                  <a:ea typeface="Cambria" panose="02040503050406030204" pitchFamily="18" charset="0"/>
                  <a:cs typeface="Arial-Rounded" panose="020B0500000000000000" pitchFamily="34" charset="0"/>
                </a:rPr>
                <a:t>Tìm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trong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bài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những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câu</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văn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có</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hình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ảnh</a:t>
              </a:r>
              <a:r>
                <a:rPr lang="en-US" sz="3600" b="1" dirty="0">
                  <a:effectLst/>
                  <a:latin typeface="Cambria" panose="02040503050406030204" pitchFamily="18" charset="0"/>
                  <a:ea typeface="Cambria" panose="02040503050406030204" pitchFamily="18" charset="0"/>
                  <a:cs typeface="Arial-Rounded" panose="020B0500000000000000" pitchFamily="34" charset="0"/>
                </a:rPr>
                <a:t> so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sánh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Em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thích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hình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ảnh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nào</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p>
          </p:txBody>
        </p:sp>
      </p:grpSp>
      <p:sp>
        <p:nvSpPr>
          <p:cNvPr id="23" name="Rectangle: Rounded Corners 22">
            <a:extLst>
              <a:ext uri="{FF2B5EF4-FFF2-40B4-BE49-F238E27FC236}">
                <a16:creationId xmlns:a16="http://schemas.microsoft.com/office/drawing/2014/main" id="{2713CEBF-2B67-E371-F70E-7DCA350A9773}"/>
              </a:ext>
            </a:extLst>
          </p:cNvPr>
          <p:cNvSpPr/>
          <p:nvPr/>
        </p:nvSpPr>
        <p:spPr>
          <a:xfrm>
            <a:off x="914400" y="2534478"/>
            <a:ext cx="11387470" cy="2856229"/>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4" name="Picture 23">
            <a:extLst>
              <a:ext uri="{FF2B5EF4-FFF2-40B4-BE49-F238E27FC236}">
                <a16:creationId xmlns:a16="http://schemas.microsoft.com/office/drawing/2014/main" id="{F231D70F-3A0C-01C7-CD9B-EC22C90BA4D7}"/>
              </a:ext>
            </a:extLst>
          </p:cNvPr>
          <p:cNvPicPr>
            <a:picLocks noChangeAspect="1"/>
          </p:cNvPicPr>
          <p:nvPr/>
        </p:nvPicPr>
        <p:blipFill>
          <a:blip r:embed="rId4"/>
          <a:stretch>
            <a:fillRect/>
          </a:stretch>
        </p:blipFill>
        <p:spPr>
          <a:xfrm>
            <a:off x="1326682" y="135017"/>
            <a:ext cx="998741" cy="2209800"/>
          </a:xfrm>
          <a:prstGeom prst="rect">
            <a:avLst/>
          </a:prstGeom>
        </p:spPr>
      </p:pic>
      <p:sp>
        <p:nvSpPr>
          <p:cNvPr id="25" name="TextBox 24">
            <a:extLst>
              <a:ext uri="{FF2B5EF4-FFF2-40B4-BE49-F238E27FC236}">
                <a16:creationId xmlns:a16="http://schemas.microsoft.com/office/drawing/2014/main" id="{2EB6F750-9954-E12D-5791-5B279292D57E}"/>
              </a:ext>
            </a:extLst>
          </p:cNvPr>
          <p:cNvSpPr txBox="1"/>
          <p:nvPr/>
        </p:nvSpPr>
        <p:spPr>
          <a:xfrm>
            <a:off x="1252330" y="2981018"/>
            <a:ext cx="9909313" cy="2308324"/>
          </a:xfrm>
          <a:prstGeom prst="rect">
            <a:avLst/>
          </a:prstGeom>
          <a:noFill/>
        </p:spPr>
        <p:txBody>
          <a:bodyPr wrap="square">
            <a:spAutoFit/>
          </a:bodyPr>
          <a:lstStyle/>
          <a:p>
            <a:pPr algn="just"/>
            <a:r>
              <a:rPr lang="vi-V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a:t>
            </a:r>
            <a:r>
              <a:rPr lang="en-US"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ỏ</a:t>
            </a:r>
            <a:r>
              <a:rPr lang="vi-VN" sz="36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ng; lá cây bay như làn tóc tiên của một bà tiên đang hướng mặt về phía biển.</a:t>
            </a:r>
            <a:endParaRPr lang="en-US" sz="3600" dirty="0">
              <a:latin typeface="Cambria" panose="02040503050406030204" pitchFamily="18" charset="0"/>
              <a:ea typeface="Cambria" panose="02040503050406030204" pitchFamily="18" charset="0"/>
              <a:cs typeface="Arial-Rounded" panose="020B0500000000000000" pitchFamily="34" charset="0"/>
            </a:endParaRPr>
          </a:p>
        </p:txBody>
      </p:sp>
      <p:sp>
        <p:nvSpPr>
          <p:cNvPr id="26" name="Rectangle 25">
            <a:extLst>
              <a:ext uri="{FF2B5EF4-FFF2-40B4-BE49-F238E27FC236}">
                <a16:creationId xmlns:a16="http://schemas.microsoft.com/office/drawing/2014/main" id="{0B3EFB15-5E5D-506A-B06D-677A283513A0}"/>
              </a:ext>
            </a:extLst>
          </p:cNvPr>
          <p:cNvSpPr/>
          <p:nvPr/>
        </p:nvSpPr>
        <p:spPr>
          <a:xfrm>
            <a:off x="1367514" y="4192838"/>
            <a:ext cx="9690346" cy="4557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7" name="Rectangle 26">
            <a:extLst>
              <a:ext uri="{FF2B5EF4-FFF2-40B4-BE49-F238E27FC236}">
                <a16:creationId xmlns:a16="http://schemas.microsoft.com/office/drawing/2014/main" id="{0093AD4F-4976-E8A3-1F3A-E16492BD1A94}"/>
              </a:ext>
            </a:extLst>
          </p:cNvPr>
          <p:cNvSpPr/>
          <p:nvPr/>
        </p:nvSpPr>
        <p:spPr>
          <a:xfrm>
            <a:off x="6426199" y="3061395"/>
            <a:ext cx="4642293" cy="46920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8" name="Rectangle 27">
            <a:extLst>
              <a:ext uri="{FF2B5EF4-FFF2-40B4-BE49-F238E27FC236}">
                <a16:creationId xmlns:a16="http://schemas.microsoft.com/office/drawing/2014/main" id="{91404930-39D3-8CBD-44E7-388895A2C7CD}"/>
              </a:ext>
            </a:extLst>
          </p:cNvPr>
          <p:cNvSpPr/>
          <p:nvPr/>
        </p:nvSpPr>
        <p:spPr>
          <a:xfrm>
            <a:off x="6481312" y="3646186"/>
            <a:ext cx="4789200" cy="455771"/>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9" name="Rectangle 28">
            <a:extLst>
              <a:ext uri="{FF2B5EF4-FFF2-40B4-BE49-F238E27FC236}">
                <a16:creationId xmlns:a16="http://schemas.microsoft.com/office/drawing/2014/main" id="{0171F92C-9DFA-3FAA-D466-D194BB0772BB}"/>
              </a:ext>
            </a:extLst>
          </p:cNvPr>
          <p:cNvSpPr/>
          <p:nvPr/>
        </p:nvSpPr>
        <p:spPr>
          <a:xfrm>
            <a:off x="1367052" y="3646185"/>
            <a:ext cx="5084548" cy="43051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 name="Rectangle 1">
            <a:extLst>
              <a:ext uri="{FF2B5EF4-FFF2-40B4-BE49-F238E27FC236}">
                <a16:creationId xmlns:a16="http://schemas.microsoft.com/office/drawing/2014/main" id="{59097BEF-280C-E095-BA98-872B701138F9}"/>
              </a:ext>
            </a:extLst>
          </p:cNvPr>
          <p:cNvSpPr/>
          <p:nvPr/>
        </p:nvSpPr>
        <p:spPr>
          <a:xfrm>
            <a:off x="1316714" y="4764338"/>
            <a:ext cx="2912386" cy="48076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0852234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Vertical)">
                                      <p:cBhvr>
                                        <p:cTn id="22" dur="500"/>
                                        <p:tgtEl>
                                          <p:spTgt spid="26"/>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outVertical)">
                                      <p:cBhvr>
                                        <p:cTn id="25" dur="500"/>
                                        <p:tgtEl>
                                          <p:spTgt spid="27"/>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outVertical)">
                                      <p:cBhvr>
                                        <p:cTn id="28" dur="500"/>
                                        <p:tgtEl>
                                          <p:spTgt spid="28"/>
                                        </p:tgtEl>
                                      </p:cBhvr>
                                    </p:animEffect>
                                  </p:childTnLst>
                                </p:cTn>
                              </p:par>
                              <p:par>
                                <p:cTn id="29" presetID="16" presetClass="entr" presetSubtype="37"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Vertic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out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a:extLst>
              <a:ext uri="{96DAC541-7B7A-43D3-8B79-37D633B846F1}">
                <asvg:svgBlip xmlns:asvg="http://schemas.microsoft.com/office/drawing/2016/SVG/main" r:embed="rId3"/>
              </a:ext>
            </a:extLst>
          </a:blip>
          <a:srcRect l="1091" t="29953" r="17860" b="4322"/>
          <a:stretch/>
        </p:blipFill>
        <p:spPr>
          <a:xfrm>
            <a:off x="-132080" y="0"/>
            <a:ext cx="12425680" cy="6858000"/>
          </a:xfrm>
          <a:prstGeom prst="rect">
            <a:avLst/>
          </a:prstGeom>
        </p:spPr>
      </p:pic>
      <p:sp>
        <p:nvSpPr>
          <p:cNvPr id="2" name="Arrow: Left 1">
            <a:hlinkClick r:id="" action="ppaction://noaction"/>
            <a:extLst>
              <a:ext uri="{FF2B5EF4-FFF2-40B4-BE49-F238E27FC236}">
                <a16:creationId xmlns:a16="http://schemas.microsoft.com/office/drawing/2014/main" id="{70DCEB39-D256-9067-DB54-AF133AF08A31}"/>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AC3596A-E3DE-9E60-4A67-0466D1541C3C}"/>
              </a:ext>
            </a:extLst>
          </p:cNvPr>
          <p:cNvSpPr/>
          <p:nvPr/>
        </p:nvSpPr>
        <p:spPr>
          <a:xfrm>
            <a:off x="839972" y="1769166"/>
            <a:ext cx="10962168" cy="4479236"/>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186071CF-CE23-8077-97F4-6263F3F258D3}"/>
              </a:ext>
            </a:extLst>
          </p:cNvPr>
          <p:cNvGrpSpPr/>
          <p:nvPr/>
        </p:nvGrpSpPr>
        <p:grpSpPr>
          <a:xfrm>
            <a:off x="1521371" y="475077"/>
            <a:ext cx="9759773" cy="1408043"/>
            <a:chOff x="1446943" y="838200"/>
            <a:chExt cx="9759773" cy="1408043"/>
          </a:xfrm>
        </p:grpSpPr>
        <p:sp>
          <p:nvSpPr>
            <p:cNvPr id="5" name="Freeform: Shape 4">
              <a:extLst>
                <a:ext uri="{FF2B5EF4-FFF2-40B4-BE49-F238E27FC236}">
                  <a16:creationId xmlns:a16="http://schemas.microsoft.com/office/drawing/2014/main" id="{24E8778F-CE94-BBBA-F7BC-9DDB075B3282}"/>
                </a:ext>
              </a:extLst>
            </p:cNvPr>
            <p:cNvSpPr/>
            <p:nvPr/>
          </p:nvSpPr>
          <p:spPr>
            <a:xfrm>
              <a:off x="1446943" y="838200"/>
              <a:ext cx="9759773" cy="1408043"/>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rgbClr val="FFFF00"/>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861BB13-8759-DB9F-56D1-76ABF79B9DFB}"/>
                </a:ext>
              </a:extLst>
            </p:cNvPr>
            <p:cNvSpPr txBox="1"/>
            <p:nvPr/>
          </p:nvSpPr>
          <p:spPr>
            <a:xfrm>
              <a:off x="1779103" y="1047226"/>
              <a:ext cx="9217843" cy="98488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dirty="0">
                  <a:effectLst/>
                  <a:latin typeface="Cambria" panose="02040503050406030204" pitchFamily="18" charset="0"/>
                  <a:ea typeface="Cambria" panose="02040503050406030204" pitchFamily="18" charset="0"/>
                  <a:cs typeface="Arial-Rounded" panose="020B0500000000000000" pitchFamily="34" charset="0"/>
                </a:rPr>
                <a:t>Tác giả cảm nhận được những âm thanh nào, những hương thơm nào của vùng núi quê mình?</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7" name="Picture 6">
            <a:extLst>
              <a:ext uri="{FF2B5EF4-FFF2-40B4-BE49-F238E27FC236}">
                <a16:creationId xmlns:a16="http://schemas.microsoft.com/office/drawing/2014/main" id="{3DA9625D-2D97-3434-982F-C8D6BB9236B9}"/>
              </a:ext>
            </a:extLst>
          </p:cNvPr>
          <p:cNvPicPr>
            <a:picLocks noChangeAspect="1"/>
          </p:cNvPicPr>
          <p:nvPr/>
        </p:nvPicPr>
        <p:blipFill>
          <a:blip r:embed="rId4"/>
          <a:stretch>
            <a:fillRect/>
          </a:stretch>
        </p:blipFill>
        <p:spPr>
          <a:xfrm>
            <a:off x="740871" y="199053"/>
            <a:ext cx="1000225" cy="2212584"/>
          </a:xfrm>
          <a:prstGeom prst="rect">
            <a:avLst/>
          </a:prstGeom>
        </p:spPr>
      </p:pic>
      <p:sp>
        <p:nvSpPr>
          <p:cNvPr id="8" name="TextBox 7">
            <a:extLst>
              <a:ext uri="{FF2B5EF4-FFF2-40B4-BE49-F238E27FC236}">
                <a16:creationId xmlns:a16="http://schemas.microsoft.com/office/drawing/2014/main" id="{E89665FE-BFBF-473C-4C05-6E0EC02FC99A}"/>
              </a:ext>
            </a:extLst>
          </p:cNvPr>
          <p:cNvSpPr txBox="1"/>
          <p:nvPr/>
        </p:nvSpPr>
        <p:spPr>
          <a:xfrm>
            <a:off x="1597196" y="3186042"/>
            <a:ext cx="9629604" cy="1938992"/>
          </a:xfrm>
          <a:prstGeom prst="rect">
            <a:avLst/>
          </a:prstGeom>
          <a:noFill/>
        </p:spPr>
        <p:txBody>
          <a:bodyPr wrap="square">
            <a:spAutoFit/>
          </a:bodyPr>
          <a:lstStyle/>
          <a:p>
            <a:pPr algn="just"/>
            <a:r>
              <a:rPr lang="vi-VN"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Từ xa xa, tác giả nghe thấy tiếng lá bạch đàn và lá tre reo, ngửi thấy hương thơm của chè xanh, của bếp nhà ai tỏa khói.</a:t>
            </a:r>
          </a:p>
        </p:txBody>
      </p:sp>
      <p:sp>
        <p:nvSpPr>
          <p:cNvPr id="9" name="Rectangle 8">
            <a:extLst>
              <a:ext uri="{FF2B5EF4-FFF2-40B4-BE49-F238E27FC236}">
                <a16:creationId xmlns:a16="http://schemas.microsoft.com/office/drawing/2014/main" id="{0FBD2EC8-5E97-1066-16D9-9FFBB7F24A08}"/>
              </a:ext>
            </a:extLst>
          </p:cNvPr>
          <p:cNvSpPr/>
          <p:nvPr/>
        </p:nvSpPr>
        <p:spPr>
          <a:xfrm>
            <a:off x="1467292" y="3916159"/>
            <a:ext cx="9696007" cy="5601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0" name="Rectangle 9">
            <a:extLst>
              <a:ext uri="{FF2B5EF4-FFF2-40B4-BE49-F238E27FC236}">
                <a16:creationId xmlns:a16="http://schemas.microsoft.com/office/drawing/2014/main" id="{BCF411BA-E1F2-FA91-9EC7-D9C4C14E5462}"/>
              </a:ext>
            </a:extLst>
          </p:cNvPr>
          <p:cNvSpPr/>
          <p:nvPr/>
        </p:nvSpPr>
        <p:spPr>
          <a:xfrm>
            <a:off x="5560828" y="3335530"/>
            <a:ext cx="5691372" cy="47447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11" name="Rectangle 10">
            <a:extLst>
              <a:ext uri="{FF2B5EF4-FFF2-40B4-BE49-F238E27FC236}">
                <a16:creationId xmlns:a16="http://schemas.microsoft.com/office/drawing/2014/main" id="{E25C6853-B964-0E24-0650-DBABE116157A}"/>
              </a:ext>
            </a:extLst>
          </p:cNvPr>
          <p:cNvSpPr/>
          <p:nvPr/>
        </p:nvSpPr>
        <p:spPr>
          <a:xfrm>
            <a:off x="1599812" y="4543479"/>
            <a:ext cx="8941188" cy="5601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6840296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outVertical)">
                                      <p:cBhvr>
                                        <p:cTn id="22" dur="500"/>
                                        <p:tgtEl>
                                          <p:spTgt spid="9"/>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out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a:extLst>
              <a:ext uri="{96DAC541-7B7A-43D3-8B79-37D633B846F1}">
                <asvg:svgBlip xmlns:asvg="http://schemas.microsoft.com/office/drawing/2016/SVG/main" r:embed="rId3"/>
              </a:ext>
            </a:extLst>
          </a:blip>
          <a:srcRect l="1091" t="29953" r="17860" b="4322"/>
          <a:stretch/>
        </p:blipFill>
        <p:spPr>
          <a:xfrm>
            <a:off x="-100182" y="0"/>
            <a:ext cx="12425680" cy="6858000"/>
          </a:xfrm>
          <a:prstGeom prst="rect">
            <a:avLst/>
          </a:prstGeom>
        </p:spPr>
      </p:pic>
      <p:sp>
        <p:nvSpPr>
          <p:cNvPr id="2" name="Arrow: Left 1">
            <a:hlinkClick r:id="" action="ppaction://noaction"/>
            <a:extLst>
              <a:ext uri="{FF2B5EF4-FFF2-40B4-BE49-F238E27FC236}">
                <a16:creationId xmlns:a16="http://schemas.microsoft.com/office/drawing/2014/main" id="{657417E4-2AF6-4239-0607-D4FB51698CD4}"/>
              </a:ext>
            </a:extLst>
          </p:cNvPr>
          <p:cNvSpPr/>
          <p:nvPr/>
        </p:nvSpPr>
        <p:spPr>
          <a:xfrm>
            <a:off x="114300" y="6153150"/>
            <a:ext cx="2066925" cy="609600"/>
          </a:xfrm>
          <a:prstGeom prst="lef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57CD9ACF-7E2E-8FFE-EB5D-7EBA62630ED2}"/>
              </a:ext>
            </a:extLst>
          </p:cNvPr>
          <p:cNvSpPr/>
          <p:nvPr/>
        </p:nvSpPr>
        <p:spPr>
          <a:xfrm>
            <a:off x="1714071" y="2425149"/>
            <a:ext cx="9960478" cy="3823252"/>
          </a:xfrm>
          <a:prstGeom prst="roundRect">
            <a:avLst>
              <a:gd name="adj" fmla="val 18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90431A9B-EC32-4554-B388-8DC3F3D12C7E}"/>
              </a:ext>
            </a:extLst>
          </p:cNvPr>
          <p:cNvGrpSpPr/>
          <p:nvPr/>
        </p:nvGrpSpPr>
        <p:grpSpPr>
          <a:xfrm>
            <a:off x="1579629" y="429038"/>
            <a:ext cx="9467599" cy="2209800"/>
            <a:chOff x="3040681" y="4792317"/>
            <a:chExt cx="7532706" cy="2209800"/>
          </a:xfrm>
        </p:grpSpPr>
        <p:sp>
          <p:nvSpPr>
            <p:cNvPr id="5" name="Freeform: Shape 4">
              <a:extLst>
                <a:ext uri="{FF2B5EF4-FFF2-40B4-BE49-F238E27FC236}">
                  <a16:creationId xmlns:a16="http://schemas.microsoft.com/office/drawing/2014/main" id="{A4228122-0D7A-37C1-7D8A-6E131AFD3137}"/>
                </a:ext>
              </a:extLst>
            </p:cNvPr>
            <p:cNvSpPr/>
            <p:nvPr/>
          </p:nvSpPr>
          <p:spPr>
            <a:xfrm>
              <a:off x="3320144" y="4966305"/>
              <a:ext cx="7253243" cy="1533887"/>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bg1"/>
            </a:solidFill>
            <a:ln w="38100">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6" name="Picture 5">
              <a:extLst>
                <a:ext uri="{FF2B5EF4-FFF2-40B4-BE49-F238E27FC236}">
                  <a16:creationId xmlns:a16="http://schemas.microsoft.com/office/drawing/2014/main" id="{F17525F4-992D-945E-5648-C07F662584AC}"/>
                </a:ext>
              </a:extLst>
            </p:cNvPr>
            <p:cNvPicPr>
              <a:picLocks noChangeAspect="1"/>
            </p:cNvPicPr>
            <p:nvPr/>
          </p:nvPicPr>
          <p:blipFill>
            <a:blip r:embed="rId4"/>
            <a:stretch>
              <a:fillRect/>
            </a:stretch>
          </p:blipFill>
          <p:spPr>
            <a:xfrm>
              <a:off x="3040681" y="4792317"/>
              <a:ext cx="1000225" cy="2209800"/>
            </a:xfrm>
            <a:prstGeom prst="rect">
              <a:avLst/>
            </a:prstGeom>
          </p:spPr>
        </p:pic>
        <p:sp>
          <p:nvSpPr>
            <p:cNvPr id="7" name="Rectangle: Rounded Corners 6">
              <a:extLst>
                <a:ext uri="{FF2B5EF4-FFF2-40B4-BE49-F238E27FC236}">
                  <a16:creationId xmlns:a16="http://schemas.microsoft.com/office/drawing/2014/main" id="{D850533C-5F06-DC6D-DC44-56D61B43F943}"/>
                </a:ext>
              </a:extLst>
            </p:cNvPr>
            <p:cNvSpPr/>
            <p:nvPr/>
          </p:nvSpPr>
          <p:spPr>
            <a:xfrm>
              <a:off x="3279914" y="4899991"/>
              <a:ext cx="576469" cy="904461"/>
            </a:xfrm>
            <a:prstGeom prst="round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mbria" panose="02040503050406030204" pitchFamily="18" charset="0"/>
                  <a:ea typeface="Cambria" panose="02040503050406030204" pitchFamily="18" charset="0"/>
                  <a:cs typeface="Arial-Rounded" panose="020B0500000000000000" pitchFamily="34" charset="0"/>
                </a:rPr>
                <a:t>5</a:t>
              </a:r>
            </a:p>
          </p:txBody>
        </p:sp>
        <p:sp>
          <p:nvSpPr>
            <p:cNvPr id="8" name="TextBox 7">
              <a:extLst>
                <a:ext uri="{FF2B5EF4-FFF2-40B4-BE49-F238E27FC236}">
                  <a16:creationId xmlns:a16="http://schemas.microsoft.com/office/drawing/2014/main" id="{A7D89DAA-220B-E6C3-CFF5-A2C230AB6ABD}"/>
                </a:ext>
              </a:extLst>
            </p:cNvPr>
            <p:cNvSpPr txBox="1"/>
            <p:nvPr/>
          </p:nvSpPr>
          <p:spPr>
            <a:xfrm>
              <a:off x="4044099" y="5207192"/>
              <a:ext cx="6329320" cy="1107996"/>
            </a:xfrm>
            <a:prstGeom prst="rect">
              <a:avLst/>
            </a:prstGeom>
            <a:noFill/>
          </p:spPr>
          <p:txBody>
            <a:bodyPr wrap="square" lIns="0" tIns="0" rIns="0" bIns="0" rtlCol="0">
              <a:spAutoFit/>
            </a:bodyPr>
            <a:lstStyle/>
            <a:p>
              <a:pPr marL="0" marR="0" algn="just">
                <a:spcBef>
                  <a:spcPts val="0"/>
                </a:spcBef>
                <a:spcAft>
                  <a:spcPts val="0"/>
                </a:spcAft>
              </a:pPr>
              <a:r>
                <a:rPr lang="en-US" sz="3600" b="1" dirty="0" err="1">
                  <a:effectLst/>
                  <a:latin typeface="Cambria" panose="02040503050406030204" pitchFamily="18" charset="0"/>
                  <a:ea typeface="Cambria" panose="02040503050406030204" pitchFamily="18" charset="0"/>
                  <a:cs typeface="Arial-Rounded" panose="020B0500000000000000" pitchFamily="34" charset="0"/>
                </a:rPr>
                <a:t>Nêu</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cảm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nghĩ</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của</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em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sau</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khi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đọc</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bài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Núi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quê</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tôi</a:t>
              </a:r>
              <a:endParaRPr lang="en-US" sz="3600" b="1" dirty="0">
                <a:effectLst/>
                <a:latin typeface="Cambria" panose="02040503050406030204" pitchFamily="18" charset="0"/>
                <a:ea typeface="Cambria" panose="02040503050406030204" pitchFamily="18" charset="0"/>
                <a:cs typeface="Arial-Rounded" panose="020B0500000000000000" pitchFamily="34" charset="0"/>
              </a:endParaRPr>
            </a:p>
          </p:txBody>
        </p:sp>
      </p:grpSp>
      <p:sp>
        <p:nvSpPr>
          <p:cNvPr id="9" name="TextBox 8">
            <a:extLst>
              <a:ext uri="{FF2B5EF4-FFF2-40B4-BE49-F238E27FC236}">
                <a16:creationId xmlns:a16="http://schemas.microsoft.com/office/drawing/2014/main" id="{91DD0F45-41B0-96CF-1DDE-26FC1930CA96}"/>
              </a:ext>
            </a:extLst>
          </p:cNvPr>
          <p:cNvSpPr txBox="1"/>
          <p:nvPr/>
        </p:nvSpPr>
        <p:spPr>
          <a:xfrm>
            <a:off x="2297328" y="2686802"/>
            <a:ext cx="8834960" cy="3447098"/>
          </a:xfrm>
          <a:prstGeom prst="rect">
            <a:avLst/>
          </a:prstGeom>
          <a:noFill/>
        </p:spPr>
        <p:txBody>
          <a:bodyPr wrap="square" lIns="0" tIns="0" rIns="0" bIns="0" rtlCol="0">
            <a:spAutoFit/>
          </a:bodyPr>
          <a:lstStyle/>
          <a:p>
            <a:pPr algn="just"/>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Ví</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32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dụ</a:t>
            </a:r>
            <a:r>
              <a:rPr lang="en-US"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vi-VN" sz="3200" b="1" dirty="0">
                <a:solidFill>
                  <a:srgbClr val="FF0000"/>
                </a:solidFill>
                <a:latin typeface="Cambria" panose="02040503050406030204" pitchFamily="18" charset="0"/>
                <a:ea typeface="Cambria" panose="02040503050406030204" pitchFamily="18" charset="0"/>
                <a:cs typeface="Arial-Rounded" panose="020B0500000000000000" pitchFamily="34" charset="0"/>
              </a:rPr>
              <a:t>Khi đọc bài Núi quê tôi em thấy được cảnh núi rừng, cảnh thiên nhiên muôn hình muôn vẻ qua bốn mùa. Mỗi khoảng thời gian khác nhau là những cảnh đẹp, âm thanh khác nhau từ thiên nhiên đem lạ. Bài đọc khiến em cảm thấy yêu quê hương đất nước, yêu núi rừng mình hơn. </a:t>
            </a:r>
            <a:endParaRPr lang="en-US" sz="32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772791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1B3576-4EEA-3FB8-C4E2-758D61DCD80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33450" y="407099"/>
            <a:ext cx="10325100" cy="7212901"/>
          </a:xfrm>
          <a:prstGeom prst="rect">
            <a:avLst/>
          </a:prstGeom>
        </p:spPr>
      </p:pic>
      <p:pic>
        <p:nvPicPr>
          <p:cNvPr id="10" name="Picture 9">
            <a:extLst>
              <a:ext uri="{FF2B5EF4-FFF2-40B4-BE49-F238E27FC236}">
                <a16:creationId xmlns:a16="http://schemas.microsoft.com/office/drawing/2014/main" id="{71908B83-A53F-A78B-2B60-97E370555AAA}"/>
              </a:ext>
            </a:extLst>
          </p:cNvPr>
          <p:cNvPicPr>
            <a:picLocks noChangeAspect="1"/>
          </p:cNvPicPr>
          <p:nvPr/>
        </p:nvPicPr>
        <p:blipFill>
          <a:blip r:embed="rId4"/>
          <a:stretch>
            <a:fillRect/>
          </a:stretch>
        </p:blipFill>
        <p:spPr>
          <a:xfrm>
            <a:off x="9906000" y="3558871"/>
            <a:ext cx="1771216" cy="2815778"/>
          </a:xfrm>
          <a:prstGeom prst="rect">
            <a:avLst/>
          </a:prstGeom>
        </p:spPr>
      </p:pic>
      <p:pic>
        <p:nvPicPr>
          <p:cNvPr id="11" name="Graphic 10">
            <a:extLst>
              <a:ext uri="{FF2B5EF4-FFF2-40B4-BE49-F238E27FC236}">
                <a16:creationId xmlns:a16="http://schemas.microsoft.com/office/drawing/2014/main" id="{F17CA48B-2F54-9F8F-0272-ED01714D3A91}"/>
              </a:ext>
            </a:extLst>
          </p:cNvPr>
          <p:cNvPicPr>
            <a:picLocks noChangeAspect="1"/>
          </p:cNvPicPr>
          <p:nvPr/>
        </p:nvPicPr>
        <p:blipFill>
          <a:blip>
            <a:lum contrast="20000"/>
            <a:extLst>
              <a:ext uri="{96DAC541-7B7A-43D3-8B79-37D633B846F1}">
                <asvg:svgBlip xmlns:asvg="http://schemas.microsoft.com/office/drawing/2016/SVG/main" r:embed="rId5"/>
              </a:ext>
            </a:extLst>
          </a:blip>
          <a:stretch>
            <a:fillRect/>
          </a:stretch>
        </p:blipFill>
        <p:spPr>
          <a:xfrm>
            <a:off x="246025" y="3505200"/>
            <a:ext cx="1771216" cy="2618320"/>
          </a:xfrm>
          <a:prstGeom prst="rect">
            <a:avLst/>
          </a:prstGeom>
        </p:spPr>
      </p:pic>
      <p:sp>
        <p:nvSpPr>
          <p:cNvPr id="5" name="TextBox 4">
            <a:extLst>
              <a:ext uri="{FF2B5EF4-FFF2-40B4-BE49-F238E27FC236}">
                <a16:creationId xmlns:a16="http://schemas.microsoft.com/office/drawing/2014/main" id="{E398A943-78F3-C870-BD5C-9C59FB038243}"/>
              </a:ext>
            </a:extLst>
          </p:cNvPr>
          <p:cNvSpPr txBox="1"/>
          <p:nvPr/>
        </p:nvSpPr>
        <p:spPr>
          <a:xfrm>
            <a:off x="1568017" y="838200"/>
            <a:ext cx="9055966" cy="73866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Nội</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dung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48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đọc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2" name="TextBox 1">
            <a:extLst>
              <a:ext uri="{FF2B5EF4-FFF2-40B4-BE49-F238E27FC236}">
                <a16:creationId xmlns:a16="http://schemas.microsoft.com/office/drawing/2014/main" id="{B8976CAC-0AE0-64C7-9587-5A89FDAEE6F3}"/>
              </a:ext>
            </a:extLst>
          </p:cNvPr>
          <p:cNvSpPr txBox="1"/>
          <p:nvPr/>
        </p:nvSpPr>
        <p:spPr>
          <a:xfrm>
            <a:off x="2403107" y="1945406"/>
            <a:ext cx="7295931" cy="3077766"/>
          </a:xfrm>
          <a:prstGeom prst="rect">
            <a:avLst/>
          </a:prstGeom>
          <a:noFill/>
        </p:spPr>
        <p:txBody>
          <a:bodyPr wrap="square" lIns="0" tIns="0" rIns="0" bIns="0" rtlCol="0">
            <a:spAutoFit/>
          </a:bodyPr>
          <a:lstStyle/>
          <a:p>
            <a:pPr lvl="0" algn="just"/>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Bài</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đọc</a:t>
            </a:r>
            <a:r>
              <a:rPr lang="vi-VN"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miêu</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tả</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vi-VN"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cảnh đẹp của quê hương, từ đó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giúp</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B050"/>
                </a:solidFill>
                <a:latin typeface="Cambria" panose="02040503050406030204" pitchFamily="18" charset="0"/>
                <a:ea typeface="Cambria" panose="02040503050406030204" pitchFamily="18" charset="0"/>
                <a:cs typeface="Arial-Rounded" panose="020B0500000000000000" pitchFamily="34" charset="0"/>
              </a:rPr>
              <a:t>em</a:t>
            </a:r>
            <a:r>
              <a:rPr lang="en-US"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 </a:t>
            </a:r>
            <a:r>
              <a:rPr lang="vi-VN" sz="4000" b="1" dirty="0">
                <a:solidFill>
                  <a:srgbClr val="00B050"/>
                </a:solidFill>
                <a:latin typeface="Cambria" panose="02040503050406030204" pitchFamily="18" charset="0"/>
                <a:ea typeface="Cambria" panose="02040503050406030204" pitchFamily="18" charset="0"/>
                <a:cs typeface="Arial-Rounded" panose="020B0500000000000000" pitchFamily="34" charset="0"/>
              </a:rPr>
              <a:t>thêm yêu quý, tự hào về quê hương, đất nước, có ý thức bảo vệ, giữ gìn những cảnh đẹp đó.</a:t>
            </a:r>
            <a:endParaRPr kumimoji="0" lang="en-US"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330998434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Từ xa xa, trên con đường đất đỏ chạy về làng, tôi đã trông thấy bóng núi quê tôi xanh thẫm trên nền trời mây trắng.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Ở lưng chừng núi có một khe nhỏ, nướ chảy ra trong vắt, đọng xuống một giếng đá...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Từ xa xa, tôi nghe thấy tiếng lá bạch đàn và lá tre reo. Từ xa xa, tôi đã cảm thấy hương thơm của chè xanh, của bếp nhà ai tỏa khói.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Rounded" panose="020B0500000000000000" pitchFamily="34" charset="0"/>
              </a:rPr>
              <a:t>(Theo Lê Phương Liên)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 name="Picture 1">
            <a:extLst>
              <a:ext uri="{FF2B5EF4-FFF2-40B4-BE49-F238E27FC236}">
                <a16:creationId xmlns:a16="http://schemas.microsoft.com/office/drawing/2014/main" id="{DD50F5C3-2E30-4A17-17EC-9B5E3BD95583}"/>
              </a:ext>
            </a:extLst>
          </p:cNvPr>
          <p:cNvPicPr>
            <a:picLocks noChangeAspect="1"/>
          </p:cNvPicPr>
          <p:nvPr/>
        </p:nvPicPr>
        <p:blipFill>
          <a:blip r:embed="rId4"/>
          <a:stretch>
            <a:fillRect/>
          </a:stretch>
        </p:blipFill>
        <p:spPr>
          <a:xfrm>
            <a:off x="4765503" y="76220"/>
            <a:ext cx="3511600" cy="1176630"/>
          </a:xfrm>
          <a:prstGeom prst="rect">
            <a:avLst/>
          </a:prstGeom>
        </p:spPr>
      </p:pic>
    </p:spTree>
    <p:extLst>
      <p:ext uri="{BB962C8B-B14F-4D97-AF65-F5344CB8AC3E}">
        <p14:creationId xmlns:p14="http://schemas.microsoft.com/office/powerpoint/2010/main" val="1945719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6" descr="Happy woman teacher in government uniform holding colorful pom poms character cartoon art illustration">
            <a:extLst>
              <a:ext uri="{FF2B5EF4-FFF2-40B4-BE49-F238E27FC236}">
                <a16:creationId xmlns:a16="http://schemas.microsoft.com/office/drawing/2014/main" id="{D038F404-0D12-4C1E-A214-A74106023CDD}"/>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980" b="96208" l="9904" r="89936">
                        <a14:foregroundMark x1="44409" y1="44311" x2="44409" y2="44311"/>
                      </a14:backgroundRemoval>
                    </a14:imgEffect>
                  </a14:imgLayer>
                </a14:imgProps>
              </a:ext>
              <a:ext uri="{28A0092B-C50C-407E-A947-70E740481C1C}">
                <a14:useLocalDpi xmlns:a14="http://schemas.microsoft.com/office/drawing/2010/main" val="0"/>
              </a:ext>
            </a:extLst>
          </a:blip>
          <a:srcRect/>
          <a:stretch>
            <a:fillRect/>
          </a:stretch>
        </p:blipFill>
        <p:spPr bwMode="auto">
          <a:xfrm>
            <a:off x="6522807" y="1430841"/>
            <a:ext cx="4947490" cy="39595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982C17E-CC33-4F3D-9E84-73D638023E79}"/>
              </a:ext>
            </a:extLst>
          </p:cNvPr>
          <p:cNvPicPr>
            <a:picLocks noChangeAspect="1"/>
          </p:cNvPicPr>
          <p:nvPr/>
        </p:nvPicPr>
        <p:blipFill>
          <a:blip r:embed="rId6"/>
          <a:stretch>
            <a:fillRect/>
          </a:stretch>
        </p:blipFill>
        <p:spPr>
          <a:xfrm>
            <a:off x="1638300" y="742102"/>
            <a:ext cx="6746766" cy="3754723"/>
          </a:xfrm>
          <a:prstGeom prst="rect">
            <a:avLst/>
          </a:prstGeom>
        </p:spPr>
      </p:pic>
      <p:pic>
        <p:nvPicPr>
          <p:cNvPr id="4" name="Picture 3" descr="A round pink circle with white text and a black background&#10;&#10;AI-generated content may be incorrect.">
            <a:extLst>
              <a:ext uri="{FF2B5EF4-FFF2-40B4-BE49-F238E27FC236}">
                <a16:creationId xmlns:a16="http://schemas.microsoft.com/office/drawing/2014/main" id="{94BB030E-DB7B-7395-49BD-4510D7F2DA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5001" y="247947"/>
            <a:ext cx="1592283" cy="1592283"/>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7">
            <a:extLst>
              <a:ext uri="{FF2B5EF4-FFF2-40B4-BE49-F238E27FC236}">
                <a16:creationId xmlns:a16="http://schemas.microsoft.com/office/drawing/2014/main" id="{2C3DE6A9-32B3-4C04-A06F-31B798E273F5}"/>
              </a:ext>
            </a:extLst>
          </p:cNvPr>
          <p:cNvPicPr>
            <a:picLocks noChangeAspect="1"/>
          </p:cNvPicPr>
          <p:nvPr/>
        </p:nvPicPr>
        <p:blipFill>
          <a:blip r:embed="rId2"/>
          <a:srcRect/>
          <a:stretch>
            <a:fillRect/>
          </a:stretch>
        </p:blipFill>
        <p:spPr>
          <a:xfrm>
            <a:off x="746663" y="2458300"/>
            <a:ext cx="1098008" cy="2672638"/>
          </a:xfrm>
          <a:prstGeom prst="rect">
            <a:avLst/>
          </a:prstGeom>
          <a:effectLst>
            <a:glow rad="25400">
              <a:schemeClr val="accent4">
                <a:lumMod val="40000"/>
                <a:lumOff val="60000"/>
              </a:schemeClr>
            </a:glow>
          </a:effectLst>
        </p:spPr>
      </p:pic>
      <p:pic>
        <p:nvPicPr>
          <p:cNvPr id="50" name="Picture 28">
            <a:extLst>
              <a:ext uri="{FF2B5EF4-FFF2-40B4-BE49-F238E27FC236}">
                <a16:creationId xmlns:a16="http://schemas.microsoft.com/office/drawing/2014/main" id="{230F9AAD-B656-4F58-B98B-8867F5BEDC8F}"/>
              </a:ext>
            </a:extLst>
          </p:cNvPr>
          <p:cNvPicPr>
            <a:picLocks noChangeAspect="1"/>
          </p:cNvPicPr>
          <p:nvPr/>
        </p:nvPicPr>
        <p:blipFill>
          <a:blip r:embed="rId3"/>
          <a:srcRect/>
          <a:stretch>
            <a:fillRect/>
          </a:stretch>
        </p:blipFill>
        <p:spPr>
          <a:xfrm>
            <a:off x="1704810" y="2426650"/>
            <a:ext cx="1395922" cy="2822422"/>
          </a:xfrm>
          <a:prstGeom prst="rect">
            <a:avLst/>
          </a:prstGeom>
          <a:effectLst>
            <a:glow rad="25400">
              <a:schemeClr val="accent4">
                <a:lumMod val="40000"/>
                <a:lumOff val="60000"/>
              </a:schemeClr>
            </a:glow>
          </a:effectLst>
        </p:spPr>
      </p:pic>
      <p:sp>
        <p:nvSpPr>
          <p:cNvPr id="51" name="Rectangle: Diagonal Corners Rounded 50">
            <a:extLst>
              <a:ext uri="{FF2B5EF4-FFF2-40B4-BE49-F238E27FC236}">
                <a16:creationId xmlns:a16="http://schemas.microsoft.com/office/drawing/2014/main" id="{83BBB099-8B54-4619-B61E-E9AA2AB8423C}"/>
              </a:ext>
            </a:extLst>
          </p:cNvPr>
          <p:cNvSpPr/>
          <p:nvPr/>
        </p:nvSpPr>
        <p:spPr>
          <a:xfrm>
            <a:off x="2409826" y="212797"/>
            <a:ext cx="6108846" cy="2029265"/>
          </a:xfrm>
          <a:prstGeom prst="round2DiagRect">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F1B4960-64BE-423F-B210-C8AF7E9769A8}"/>
              </a:ext>
            </a:extLst>
          </p:cNvPr>
          <p:cNvSpPr txBox="1"/>
          <p:nvPr/>
        </p:nvSpPr>
        <p:spPr>
          <a:xfrm>
            <a:off x="2400301" y="360042"/>
            <a:ext cx="5772150" cy="1754326"/>
          </a:xfrm>
          <a:prstGeom prst="rect">
            <a:avLst/>
          </a:prstGeom>
          <a:noFill/>
        </p:spPr>
        <p:txBody>
          <a:bodyPr wrap="square">
            <a:spAutoFit/>
          </a:bodyPr>
          <a:lstStyle/>
          <a:p>
            <a:pPr marL="457200" indent="-457200" algn="just">
              <a:buFont typeface="Arial" panose="020B0604020202020204" pitchFamily="34" charset="0"/>
              <a:buChar char="•"/>
            </a:pP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Cùng</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bạn</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hỏi</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đáp</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về</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đặc</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điểm</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của</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những</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cảnh</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vật</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được</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vẽ</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trong</a:t>
            </a:r>
            <a:r>
              <a:rPr lang="en-US" sz="3600" b="1" i="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 </a:t>
            </a:r>
            <a:r>
              <a:rPr lang="en-US" sz="3600" b="1" i="1" dirty="0" err="1">
                <a:solidFill>
                  <a:srgbClr val="FF0000"/>
                </a:solidFill>
                <a:effectLst/>
                <a:latin typeface="Cambria" panose="02040503050406030204" pitchFamily="18" charset="0"/>
                <a:ea typeface="Cambria" panose="02040503050406030204" pitchFamily="18" charset="0"/>
                <a:cs typeface="Arial-Rounded" panose="020B0500000000000000" pitchFamily="34" charset="0"/>
              </a:rPr>
              <a:t>tranh</a:t>
            </a:r>
            <a:endParaRPr lang="en-US" sz="3600" b="1" dirty="0">
              <a:solidFill>
                <a:schemeClr val="accent1">
                  <a:lumMod val="50000"/>
                </a:schemeClr>
              </a:solidFill>
              <a:latin typeface="Cambria" panose="02040503050406030204" pitchFamily="18" charset="0"/>
              <a:ea typeface="Cambria" panose="02040503050406030204" pitchFamily="18" charset="0"/>
              <a:cs typeface="Arial-Rounded" panose="020B0500000000000000" pitchFamily="34" charset="0"/>
            </a:endParaRPr>
          </a:p>
        </p:txBody>
      </p:sp>
      <p:pic>
        <p:nvPicPr>
          <p:cNvPr id="32" name="Picture 31">
            <a:extLst>
              <a:ext uri="{FF2B5EF4-FFF2-40B4-BE49-F238E27FC236}">
                <a16:creationId xmlns:a16="http://schemas.microsoft.com/office/drawing/2014/main" id="{34F7BCE3-5701-43ED-8F68-387213BE177A}"/>
              </a:ext>
            </a:extLst>
          </p:cNvPr>
          <p:cNvPicPr>
            <a:picLocks noChangeAspect="1"/>
          </p:cNvPicPr>
          <p:nvPr/>
        </p:nvPicPr>
        <p:blipFill>
          <a:blip r:embed="rId4"/>
          <a:stretch>
            <a:fillRect/>
          </a:stretch>
        </p:blipFill>
        <p:spPr>
          <a:xfrm>
            <a:off x="3805237" y="2376487"/>
            <a:ext cx="7200782" cy="3808413"/>
          </a:xfrm>
          <a:prstGeom prst="rect">
            <a:avLst/>
          </a:prstGeom>
        </p:spPr>
      </p:pic>
    </p:spTree>
    <p:extLst>
      <p:ext uri="{BB962C8B-B14F-4D97-AF65-F5344CB8AC3E}">
        <p14:creationId xmlns:p14="http://schemas.microsoft.com/office/powerpoint/2010/main" val="148157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16" presetClass="entr" presetSubtype="21"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par>
                                <p:cTn id="18" presetID="16" presetClass="entr" presetSubtype="21"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0EC98C5-F19F-4917-A7AA-C70085C02810}"/>
              </a:ext>
            </a:extLst>
          </p:cNvPr>
          <p:cNvPicPr>
            <a:picLocks noChangeAspect="1"/>
          </p:cNvPicPr>
          <p:nvPr/>
        </p:nvPicPr>
        <p:blipFill>
          <a:blip r:embed="rId3"/>
          <a:stretch>
            <a:fillRect/>
          </a:stretch>
        </p:blipFill>
        <p:spPr>
          <a:xfrm>
            <a:off x="6867525" y="3990001"/>
            <a:ext cx="4991100" cy="2639737"/>
          </a:xfrm>
          <a:prstGeom prst="rect">
            <a:avLst/>
          </a:prstGeom>
        </p:spPr>
      </p:pic>
      <p:sp>
        <p:nvSpPr>
          <p:cNvPr id="51" name="TextBox 50">
            <a:extLst>
              <a:ext uri="{FF2B5EF4-FFF2-40B4-BE49-F238E27FC236}">
                <a16:creationId xmlns:a16="http://schemas.microsoft.com/office/drawing/2014/main" id="{D1E47644-719E-4E3A-AD10-40DB5C2B33D3}"/>
              </a:ext>
            </a:extLst>
          </p:cNvPr>
          <p:cNvSpPr txBox="1"/>
          <p:nvPr/>
        </p:nvSpPr>
        <p:spPr>
          <a:xfrm>
            <a:off x="4442791" y="264215"/>
            <a:ext cx="3260035" cy="769441"/>
          </a:xfrm>
          <a:prstGeom prst="rect">
            <a:avLst/>
          </a:prstGeom>
          <a:noFill/>
        </p:spPr>
        <p:txBody>
          <a:bodyPr wrap="square" rtlCol="0">
            <a:spAutoFit/>
          </a:bodyPr>
          <a:lstStyle/>
          <a:p>
            <a:r>
              <a:rPr lang="en-US" sz="4400" b="1" dirty="0" err="1">
                <a:solidFill>
                  <a:srgbClr val="FF0000"/>
                </a:solidFill>
                <a:latin typeface="Cambria" panose="02040503050406030204" pitchFamily="18" charset="0"/>
                <a:ea typeface="Cambria" panose="02040503050406030204" pitchFamily="18" charset="0"/>
              </a:rPr>
              <a:t>Núi</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quê</a:t>
            </a:r>
            <a:r>
              <a:rPr lang="en-US" sz="4400" b="1" dirty="0">
                <a:solidFill>
                  <a:srgbClr val="FF0000"/>
                </a:solidFill>
                <a:latin typeface="Cambria" panose="02040503050406030204" pitchFamily="18" charset="0"/>
                <a:ea typeface="Cambria" panose="02040503050406030204" pitchFamily="18" charset="0"/>
              </a:rPr>
              <a:t> </a:t>
            </a:r>
            <a:r>
              <a:rPr lang="en-US" sz="4400" b="1" dirty="0" err="1">
                <a:solidFill>
                  <a:srgbClr val="FF0000"/>
                </a:solidFill>
                <a:latin typeface="Cambria" panose="02040503050406030204" pitchFamily="18" charset="0"/>
                <a:ea typeface="Cambria" panose="02040503050406030204" pitchFamily="18" charset="0"/>
              </a:rPr>
              <a:t>tôi</a:t>
            </a:r>
            <a:endParaRPr lang="en-US" sz="4400" b="1" dirty="0">
              <a:solidFill>
                <a:srgbClr val="FF0000"/>
              </a:solidFill>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5BADAFD4-B6D3-4730-99A4-BA3A2E36F789}"/>
              </a:ext>
            </a:extLst>
          </p:cNvPr>
          <p:cNvSpPr txBox="1"/>
          <p:nvPr/>
        </p:nvSpPr>
        <p:spPr>
          <a:xfrm>
            <a:off x="561975" y="952500"/>
            <a:ext cx="11239500" cy="5632311"/>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Từ xa xa, trên con đường đất đỏ chạy về làng, tôi đã trông thấy bóng núi quê tôi xanh thẫm trên nền trời mây trắng.</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Về cuối thu sang đông, trên đỉnh núi có mây trắng bay như tấm khăn mỏng. Còn về mùa hè, trong ánh chớp sáng lóa của cơn dông, cả ngọn núi hiện ra xanh mướt. Lá cây bay như làn tóc của một bà tiên đang hướng mặt về phía biển. Còn cả người bà thì ẩn dưới những cánh đồng lúa chín vàng.</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Núi hiện lên trong mưa có nhiều màu lá. Lá bạch đàn, lá tre xanh tươi che rợp những con đường mòn quanh co lên đỉnh núi. Những vườn chè, vườn sắn xanh tốt bao quanh sườn núi. Thỉnh thoảng, giữa những mảnh vườn là bóng xanh um của một cây mít, và thênh thang rười rượi là màu xanh của cỏ, dứa dại và sim, mua.</a:t>
            </a:r>
          </a:p>
          <a:p>
            <a:pPr algn="just"/>
            <a:r>
              <a:rPr lang="en-US"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   </a:t>
            </a: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Ở lưng chừng núi có một khe nhỏ, nướ chảy ra trong vắt, đọng xuống một giếng đá...</a:t>
            </a:r>
          </a:p>
          <a:p>
            <a:pPr algn="just"/>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Từ xa xa, tôi nghe thấy tiếng lá bạch đàn và lá tre reo. Từ xa xa, tôi đã cảm thấy hương thơm của chè xanh, của bếp nhà ai tỏa khói. </a:t>
            </a:r>
          </a:p>
          <a:p>
            <a:pPr algn="r"/>
            <a:r>
              <a:rPr lang="vi-VN" sz="2400" b="0" i="0" dirty="0">
                <a:solidFill>
                  <a:srgbClr val="000000"/>
                </a:solidFill>
                <a:effectLst/>
                <a:latin typeface="Cambria" panose="02040503050406030204" pitchFamily="18" charset="0"/>
                <a:ea typeface="Cambria" panose="02040503050406030204" pitchFamily="18" charset="0"/>
                <a:cs typeface="Arial-Rounded" panose="020B0500000000000000" pitchFamily="34" charset="0"/>
              </a:rPr>
              <a:t>(Theo Lê Phương Liên)</a:t>
            </a:r>
          </a:p>
          <a:p>
            <a:endParaRPr lang="en-US" sz="2400" dirty="0">
              <a:latin typeface="Cambria" panose="02040503050406030204" pitchFamily="18" charset="0"/>
              <a:ea typeface="Cambria" panose="02040503050406030204" pitchFamily="18" charset="0"/>
              <a:cs typeface="Arial-Rounded" panose="020B0500000000000000" pitchFamily="34" charset="0"/>
            </a:endParaRPr>
          </a:p>
        </p:txBody>
      </p:sp>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47">
            <a:extLst>
              <a:ext uri="{FF2B5EF4-FFF2-40B4-BE49-F238E27FC236}">
                <a16:creationId xmlns:a16="http://schemas.microsoft.com/office/drawing/2014/main" id="{885C111A-D74B-497F-8940-A7D4B583E93D}"/>
              </a:ext>
            </a:extLst>
          </p:cNvPr>
          <p:cNvGrpSpPr/>
          <p:nvPr/>
        </p:nvGrpSpPr>
        <p:grpSpPr>
          <a:xfrm>
            <a:off x="1762126" y="2216790"/>
            <a:ext cx="4146306" cy="1144268"/>
            <a:chOff x="3151567" y="4106353"/>
            <a:chExt cx="4182027" cy="1023787"/>
          </a:xfrm>
        </p:grpSpPr>
        <p:grpSp>
          <p:nvGrpSpPr>
            <p:cNvPr id="37" name="组合 31">
              <a:extLst>
                <a:ext uri="{FF2B5EF4-FFF2-40B4-BE49-F238E27FC236}">
                  <a16:creationId xmlns:a16="http://schemas.microsoft.com/office/drawing/2014/main" id="{668ACB64-A66F-49EB-8812-F6A932DB75A8}"/>
                </a:ext>
              </a:extLst>
            </p:cNvPr>
            <p:cNvGrpSpPr/>
            <p:nvPr/>
          </p:nvGrpSpPr>
          <p:grpSpPr>
            <a:xfrm>
              <a:off x="3151567" y="4106353"/>
              <a:ext cx="4182027" cy="1023787"/>
              <a:chOff x="1346199" y="3302000"/>
              <a:chExt cx="3636545" cy="1136153"/>
            </a:xfrm>
            <a:effectLst>
              <a:outerShdw blurRad="254000" sx="102000" sy="102000" algn="ctr" rotWithShape="0">
                <a:prstClr val="black">
                  <a:alpha val="25000"/>
                </a:prstClr>
              </a:outerShdw>
            </a:effectLst>
          </p:grpSpPr>
          <p:sp>
            <p:nvSpPr>
              <p:cNvPr id="39" name="圆角矩形 32">
                <a:extLst>
                  <a:ext uri="{FF2B5EF4-FFF2-40B4-BE49-F238E27FC236}">
                    <a16:creationId xmlns:a16="http://schemas.microsoft.com/office/drawing/2014/main" id="{C4649BEB-EACF-4A25-9B1A-5D9FB6633BE9}"/>
                  </a:ext>
                </a:extLst>
              </p:cNvPr>
              <p:cNvSpPr/>
              <p:nvPr/>
            </p:nvSpPr>
            <p:spPr>
              <a:xfrm>
                <a:off x="1346199" y="3302000"/>
                <a:ext cx="3636545" cy="11361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40" name="圆角矩形 33">
                <a:extLst>
                  <a:ext uri="{FF2B5EF4-FFF2-40B4-BE49-F238E27FC236}">
                    <a16:creationId xmlns:a16="http://schemas.microsoft.com/office/drawing/2014/main" id="{9F04DB0A-E658-4D00-9B6A-C088810EE474}"/>
                  </a:ext>
                </a:extLst>
              </p:cNvPr>
              <p:cNvSpPr/>
              <p:nvPr/>
            </p:nvSpPr>
            <p:spPr>
              <a:xfrm>
                <a:off x="1425654" y="3451354"/>
                <a:ext cx="3477633"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38" name="文本框 41">
              <a:extLst>
                <a:ext uri="{FF2B5EF4-FFF2-40B4-BE49-F238E27FC236}">
                  <a16:creationId xmlns:a16="http://schemas.microsoft.com/office/drawing/2014/main" id="{408599EF-550C-4537-B715-6CF38EB84517}"/>
                </a:ext>
              </a:extLst>
            </p:cNvPr>
            <p:cNvSpPr txBox="1"/>
            <p:nvPr/>
          </p:nvSpPr>
          <p:spPr>
            <a:xfrm>
              <a:off x="3768536" y="4338604"/>
              <a:ext cx="2948097"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xanh</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thẫm</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grpSp>
        <p:nvGrpSpPr>
          <p:cNvPr id="41" name="组合 47">
            <a:extLst>
              <a:ext uri="{FF2B5EF4-FFF2-40B4-BE49-F238E27FC236}">
                <a16:creationId xmlns:a16="http://schemas.microsoft.com/office/drawing/2014/main" id="{1B8F4E81-2934-4B53-87F9-934D12FACB06}"/>
              </a:ext>
            </a:extLst>
          </p:cNvPr>
          <p:cNvGrpSpPr/>
          <p:nvPr/>
        </p:nvGrpSpPr>
        <p:grpSpPr>
          <a:xfrm>
            <a:off x="7137990" y="2300699"/>
            <a:ext cx="4158659" cy="997675"/>
            <a:chOff x="3151568" y="4106352"/>
            <a:chExt cx="2774950" cy="892629"/>
          </a:xfrm>
        </p:grpSpPr>
        <p:grpSp>
          <p:nvGrpSpPr>
            <p:cNvPr id="42" name="组合 31">
              <a:extLst>
                <a:ext uri="{FF2B5EF4-FFF2-40B4-BE49-F238E27FC236}">
                  <a16:creationId xmlns:a16="http://schemas.microsoft.com/office/drawing/2014/main" id="{A68A9917-FF6F-4282-84CF-C1BCD57A21BE}"/>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4" name="圆角矩形 32">
                <a:extLst>
                  <a:ext uri="{FF2B5EF4-FFF2-40B4-BE49-F238E27FC236}">
                    <a16:creationId xmlns:a16="http://schemas.microsoft.com/office/drawing/2014/main" id="{EFCA1981-AA8D-4D70-A95C-0D687F6978EF}"/>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45" name="圆角矩形 33">
                <a:extLst>
                  <a:ext uri="{FF2B5EF4-FFF2-40B4-BE49-F238E27FC236}">
                    <a16:creationId xmlns:a16="http://schemas.microsoft.com/office/drawing/2014/main" id="{6EE916A5-4918-4048-9ACA-9BF8DB97EA4E}"/>
                  </a:ext>
                </a:extLst>
              </p:cNvPr>
              <p:cNvSpPr/>
              <p:nvPr/>
            </p:nvSpPr>
            <p:spPr>
              <a:xfrm>
                <a:off x="1402080" y="3378202"/>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43" name="文本框 41">
              <a:extLst>
                <a:ext uri="{FF2B5EF4-FFF2-40B4-BE49-F238E27FC236}">
                  <a16:creationId xmlns:a16="http://schemas.microsoft.com/office/drawing/2014/main" id="{FD61423F-2FA8-4B17-B873-5027595D7A5A}"/>
                </a:ext>
              </a:extLst>
            </p:cNvPr>
            <p:cNvSpPr txBox="1"/>
            <p:nvPr/>
          </p:nvSpPr>
          <p:spPr>
            <a:xfrm>
              <a:off x="3832100" y="4258601"/>
              <a:ext cx="1455818"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che</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rợp</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grpSp>
        <p:nvGrpSpPr>
          <p:cNvPr id="46" name="组合 47">
            <a:extLst>
              <a:ext uri="{FF2B5EF4-FFF2-40B4-BE49-F238E27FC236}">
                <a16:creationId xmlns:a16="http://schemas.microsoft.com/office/drawing/2014/main" id="{AC4204B9-BC55-432C-898F-BDFA42F7549F}"/>
              </a:ext>
            </a:extLst>
          </p:cNvPr>
          <p:cNvGrpSpPr/>
          <p:nvPr/>
        </p:nvGrpSpPr>
        <p:grpSpPr>
          <a:xfrm>
            <a:off x="7065855" y="4262171"/>
            <a:ext cx="4373670" cy="997675"/>
            <a:chOff x="3151568" y="4106352"/>
            <a:chExt cx="2774950" cy="892629"/>
          </a:xfrm>
        </p:grpSpPr>
        <p:grpSp>
          <p:nvGrpSpPr>
            <p:cNvPr id="47" name="组合 31">
              <a:extLst>
                <a:ext uri="{FF2B5EF4-FFF2-40B4-BE49-F238E27FC236}">
                  <a16:creationId xmlns:a16="http://schemas.microsoft.com/office/drawing/2014/main" id="{06D858AE-29A2-49A5-82FA-A1771A24D51F}"/>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49" name="圆角矩形 32">
                <a:extLst>
                  <a:ext uri="{FF2B5EF4-FFF2-40B4-BE49-F238E27FC236}">
                    <a16:creationId xmlns:a16="http://schemas.microsoft.com/office/drawing/2014/main" id="{234084C3-34AC-4CD6-A76C-B8008295E18E}"/>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50" name="圆角矩形 33">
                <a:extLst>
                  <a:ext uri="{FF2B5EF4-FFF2-40B4-BE49-F238E27FC236}">
                    <a16:creationId xmlns:a16="http://schemas.microsoft.com/office/drawing/2014/main" id="{D3BAFF9D-3B65-44E6-9BAC-E0BC1D56E9A6}"/>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48" name="文本框 41">
              <a:extLst>
                <a:ext uri="{FF2B5EF4-FFF2-40B4-BE49-F238E27FC236}">
                  <a16:creationId xmlns:a16="http://schemas.microsoft.com/office/drawing/2014/main" id="{DAF3A826-1B5D-4CA6-99C8-557C2BF4F660}"/>
                </a:ext>
              </a:extLst>
            </p:cNvPr>
            <p:cNvSpPr txBox="1"/>
            <p:nvPr/>
          </p:nvSpPr>
          <p:spPr>
            <a:xfrm>
              <a:off x="3744681" y="4237060"/>
              <a:ext cx="1733383"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rười</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rượi</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grpSp>
        <p:nvGrpSpPr>
          <p:cNvPr id="51" name="组合 47">
            <a:extLst>
              <a:ext uri="{FF2B5EF4-FFF2-40B4-BE49-F238E27FC236}">
                <a16:creationId xmlns:a16="http://schemas.microsoft.com/office/drawing/2014/main" id="{8033DDDA-6CB6-438B-A175-63BFB7E094B3}"/>
              </a:ext>
            </a:extLst>
          </p:cNvPr>
          <p:cNvGrpSpPr/>
          <p:nvPr/>
        </p:nvGrpSpPr>
        <p:grpSpPr>
          <a:xfrm>
            <a:off x="1790700" y="4244129"/>
            <a:ext cx="3911304" cy="997675"/>
            <a:chOff x="3151568" y="4106352"/>
            <a:chExt cx="2774950" cy="892629"/>
          </a:xfrm>
        </p:grpSpPr>
        <p:grpSp>
          <p:nvGrpSpPr>
            <p:cNvPr id="52" name="组合 31">
              <a:extLst>
                <a:ext uri="{FF2B5EF4-FFF2-40B4-BE49-F238E27FC236}">
                  <a16:creationId xmlns:a16="http://schemas.microsoft.com/office/drawing/2014/main" id="{748EDFEC-D604-4443-8983-F9D0AC73665C}"/>
                </a:ext>
              </a:extLst>
            </p:cNvPr>
            <p:cNvGrpSpPr/>
            <p:nvPr/>
          </p:nvGrpSpPr>
          <p:grpSpPr>
            <a:xfrm>
              <a:off x="3151568" y="4106352"/>
              <a:ext cx="2774950" cy="892629"/>
              <a:chOff x="1346200" y="3302000"/>
              <a:chExt cx="2413000" cy="990600"/>
            </a:xfrm>
            <a:effectLst>
              <a:outerShdw blurRad="254000" sx="102000" sy="102000" algn="ctr" rotWithShape="0">
                <a:prstClr val="black">
                  <a:alpha val="25000"/>
                </a:prstClr>
              </a:outerShdw>
            </a:effectLst>
          </p:grpSpPr>
          <p:sp>
            <p:nvSpPr>
              <p:cNvPr id="54" name="圆角矩形 32">
                <a:extLst>
                  <a:ext uri="{FF2B5EF4-FFF2-40B4-BE49-F238E27FC236}">
                    <a16:creationId xmlns:a16="http://schemas.microsoft.com/office/drawing/2014/main" id="{390DE6E2-58D1-4F4B-87C8-80EBDD0DD283}"/>
                  </a:ext>
                </a:extLst>
              </p:cNvPr>
              <p:cNvSpPr/>
              <p:nvPr/>
            </p:nvSpPr>
            <p:spPr>
              <a:xfrm>
                <a:off x="1346200" y="3302000"/>
                <a:ext cx="2413000" cy="990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sp>
            <p:nvSpPr>
              <p:cNvPr id="55" name="圆角矩形 33">
                <a:extLst>
                  <a:ext uri="{FF2B5EF4-FFF2-40B4-BE49-F238E27FC236}">
                    <a16:creationId xmlns:a16="http://schemas.microsoft.com/office/drawing/2014/main" id="{429E8F29-E492-4003-8D22-E156D3BDED5F}"/>
                  </a:ext>
                </a:extLst>
              </p:cNvPr>
              <p:cNvSpPr/>
              <p:nvPr/>
            </p:nvSpPr>
            <p:spPr>
              <a:xfrm>
                <a:off x="1402080" y="3378199"/>
                <a:ext cx="2293620" cy="858521"/>
              </a:xfrm>
              <a:prstGeom prst="roundRect">
                <a:avLst>
                  <a:gd name="adj" fmla="val 50000"/>
                </a:avLst>
              </a:prstGeom>
              <a:solidFill>
                <a:schemeClr val="bg1"/>
              </a:solidFill>
              <a:ln w="28575">
                <a:solidFill>
                  <a:srgbClr val="1273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mbria" panose="02040503050406030204" pitchFamily="18" charset="0"/>
                  <a:ea typeface="Arial-Rounded" panose="020B0500000000000000" pitchFamily="34" charset="0"/>
                  <a:cs typeface="Arial-Rounded" panose="020B0500000000000000" pitchFamily="34" charset="0"/>
                </a:endParaRPr>
              </a:p>
            </p:txBody>
          </p:sp>
        </p:grpSp>
        <p:sp>
          <p:nvSpPr>
            <p:cNvPr id="53" name="文本框 41">
              <a:extLst>
                <a:ext uri="{FF2B5EF4-FFF2-40B4-BE49-F238E27FC236}">
                  <a16:creationId xmlns:a16="http://schemas.microsoft.com/office/drawing/2014/main" id="{B85817F2-00FF-40B1-BC13-69BFBF721B3B}"/>
                </a:ext>
              </a:extLst>
            </p:cNvPr>
            <p:cNvSpPr txBox="1"/>
            <p:nvPr/>
          </p:nvSpPr>
          <p:spPr>
            <a:xfrm>
              <a:off x="3991790" y="4279671"/>
              <a:ext cx="1094110" cy="688426"/>
            </a:xfrm>
            <a:prstGeom prst="rect">
              <a:avLst/>
            </a:prstGeom>
            <a:noFill/>
          </p:spPr>
          <p:txBody>
            <a:bodyPr wrap="non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lá</a:t>
              </a:r>
              <a:r>
                <a:rPr lang="en-US" altLang="zh-CN" sz="4400" b="1" dirty="0">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 </a:t>
              </a:r>
              <a:r>
                <a:rPr lang="en-US" altLang="zh-CN"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rPr>
                <a:t>tre</a:t>
              </a:r>
              <a:endParaRPr kumimoji="0" lang="en-US" altLang="zh-C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sym typeface="思源黑体 CN" panose="020B0500000000000000" pitchFamily="34" charset="-122"/>
              </a:endParaRPr>
            </a:p>
          </p:txBody>
        </p:sp>
      </p:grpSp>
      <p:pic>
        <p:nvPicPr>
          <p:cNvPr id="56" name="Picture 55">
            <a:extLst>
              <a:ext uri="{FF2B5EF4-FFF2-40B4-BE49-F238E27FC236}">
                <a16:creationId xmlns:a16="http://schemas.microsoft.com/office/drawing/2014/main" id="{6E756B9C-FC1E-4362-BB5C-0415A7E4A142}"/>
              </a:ext>
            </a:extLst>
          </p:cNvPr>
          <p:cNvPicPr>
            <a:picLocks noChangeAspect="1"/>
          </p:cNvPicPr>
          <p:nvPr/>
        </p:nvPicPr>
        <p:blipFill>
          <a:blip r:embed="rId3"/>
          <a:stretch>
            <a:fillRect/>
          </a:stretch>
        </p:blipFill>
        <p:spPr>
          <a:xfrm>
            <a:off x="2606531" y="623048"/>
            <a:ext cx="7157324" cy="1694835"/>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80">
                                          <p:stCondLst>
                                            <p:cond delay="0"/>
                                          </p:stCondLst>
                                        </p:cTn>
                                        <p:tgtEl>
                                          <p:spTgt spid="36"/>
                                        </p:tgtEl>
                                      </p:cBhvr>
                                    </p:animEffect>
                                    <p:anim calcmode="lin" valueType="num">
                                      <p:cBhvr>
                                        <p:cTn id="13"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8" dur="26">
                                          <p:stCondLst>
                                            <p:cond delay="650"/>
                                          </p:stCondLst>
                                        </p:cTn>
                                        <p:tgtEl>
                                          <p:spTgt spid="36"/>
                                        </p:tgtEl>
                                      </p:cBhvr>
                                      <p:to x="100000" y="60000"/>
                                    </p:animScale>
                                    <p:animScale>
                                      <p:cBhvr>
                                        <p:cTn id="19" dur="166" decel="50000">
                                          <p:stCondLst>
                                            <p:cond delay="676"/>
                                          </p:stCondLst>
                                        </p:cTn>
                                        <p:tgtEl>
                                          <p:spTgt spid="36"/>
                                        </p:tgtEl>
                                      </p:cBhvr>
                                      <p:to x="100000" y="100000"/>
                                    </p:animScale>
                                    <p:animScale>
                                      <p:cBhvr>
                                        <p:cTn id="20" dur="26">
                                          <p:stCondLst>
                                            <p:cond delay="1312"/>
                                          </p:stCondLst>
                                        </p:cTn>
                                        <p:tgtEl>
                                          <p:spTgt spid="36"/>
                                        </p:tgtEl>
                                      </p:cBhvr>
                                      <p:to x="100000" y="80000"/>
                                    </p:animScale>
                                    <p:animScale>
                                      <p:cBhvr>
                                        <p:cTn id="21" dur="166" decel="50000">
                                          <p:stCondLst>
                                            <p:cond delay="1338"/>
                                          </p:stCondLst>
                                        </p:cTn>
                                        <p:tgtEl>
                                          <p:spTgt spid="36"/>
                                        </p:tgtEl>
                                      </p:cBhvr>
                                      <p:to x="100000" y="100000"/>
                                    </p:animScale>
                                    <p:animScale>
                                      <p:cBhvr>
                                        <p:cTn id="22" dur="26">
                                          <p:stCondLst>
                                            <p:cond delay="1642"/>
                                          </p:stCondLst>
                                        </p:cTn>
                                        <p:tgtEl>
                                          <p:spTgt spid="36"/>
                                        </p:tgtEl>
                                      </p:cBhvr>
                                      <p:to x="100000" y="90000"/>
                                    </p:animScale>
                                    <p:animScale>
                                      <p:cBhvr>
                                        <p:cTn id="23" dur="166" decel="50000">
                                          <p:stCondLst>
                                            <p:cond delay="1668"/>
                                          </p:stCondLst>
                                        </p:cTn>
                                        <p:tgtEl>
                                          <p:spTgt spid="36"/>
                                        </p:tgtEl>
                                      </p:cBhvr>
                                      <p:to x="100000" y="100000"/>
                                    </p:animScale>
                                    <p:animScale>
                                      <p:cBhvr>
                                        <p:cTn id="24" dur="26">
                                          <p:stCondLst>
                                            <p:cond delay="1808"/>
                                          </p:stCondLst>
                                        </p:cTn>
                                        <p:tgtEl>
                                          <p:spTgt spid="36"/>
                                        </p:tgtEl>
                                      </p:cBhvr>
                                      <p:to x="100000" y="95000"/>
                                    </p:animScale>
                                    <p:animScale>
                                      <p:cBhvr>
                                        <p:cTn id="25" dur="166" decel="50000">
                                          <p:stCondLst>
                                            <p:cond delay="1834"/>
                                          </p:stCondLst>
                                        </p:cTn>
                                        <p:tgtEl>
                                          <p:spTgt spid="3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down)">
                                      <p:cBhvr>
                                        <p:cTn id="30" dur="580">
                                          <p:stCondLst>
                                            <p:cond delay="0"/>
                                          </p:stCondLst>
                                        </p:cTn>
                                        <p:tgtEl>
                                          <p:spTgt spid="51"/>
                                        </p:tgtEl>
                                      </p:cBhvr>
                                    </p:animEffect>
                                    <p:anim calcmode="lin" valueType="num">
                                      <p:cBhvr>
                                        <p:cTn id="31"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6" dur="26">
                                          <p:stCondLst>
                                            <p:cond delay="650"/>
                                          </p:stCondLst>
                                        </p:cTn>
                                        <p:tgtEl>
                                          <p:spTgt spid="51"/>
                                        </p:tgtEl>
                                      </p:cBhvr>
                                      <p:to x="100000" y="60000"/>
                                    </p:animScale>
                                    <p:animScale>
                                      <p:cBhvr>
                                        <p:cTn id="37" dur="166" decel="50000">
                                          <p:stCondLst>
                                            <p:cond delay="676"/>
                                          </p:stCondLst>
                                        </p:cTn>
                                        <p:tgtEl>
                                          <p:spTgt spid="51"/>
                                        </p:tgtEl>
                                      </p:cBhvr>
                                      <p:to x="100000" y="100000"/>
                                    </p:animScale>
                                    <p:animScale>
                                      <p:cBhvr>
                                        <p:cTn id="38" dur="26">
                                          <p:stCondLst>
                                            <p:cond delay="1312"/>
                                          </p:stCondLst>
                                        </p:cTn>
                                        <p:tgtEl>
                                          <p:spTgt spid="51"/>
                                        </p:tgtEl>
                                      </p:cBhvr>
                                      <p:to x="100000" y="80000"/>
                                    </p:animScale>
                                    <p:animScale>
                                      <p:cBhvr>
                                        <p:cTn id="39" dur="166" decel="50000">
                                          <p:stCondLst>
                                            <p:cond delay="1338"/>
                                          </p:stCondLst>
                                        </p:cTn>
                                        <p:tgtEl>
                                          <p:spTgt spid="51"/>
                                        </p:tgtEl>
                                      </p:cBhvr>
                                      <p:to x="100000" y="100000"/>
                                    </p:animScale>
                                    <p:animScale>
                                      <p:cBhvr>
                                        <p:cTn id="40" dur="26">
                                          <p:stCondLst>
                                            <p:cond delay="1642"/>
                                          </p:stCondLst>
                                        </p:cTn>
                                        <p:tgtEl>
                                          <p:spTgt spid="51"/>
                                        </p:tgtEl>
                                      </p:cBhvr>
                                      <p:to x="100000" y="90000"/>
                                    </p:animScale>
                                    <p:animScale>
                                      <p:cBhvr>
                                        <p:cTn id="41" dur="166" decel="50000">
                                          <p:stCondLst>
                                            <p:cond delay="1668"/>
                                          </p:stCondLst>
                                        </p:cTn>
                                        <p:tgtEl>
                                          <p:spTgt spid="51"/>
                                        </p:tgtEl>
                                      </p:cBhvr>
                                      <p:to x="100000" y="100000"/>
                                    </p:animScale>
                                    <p:animScale>
                                      <p:cBhvr>
                                        <p:cTn id="42" dur="26">
                                          <p:stCondLst>
                                            <p:cond delay="1808"/>
                                          </p:stCondLst>
                                        </p:cTn>
                                        <p:tgtEl>
                                          <p:spTgt spid="51"/>
                                        </p:tgtEl>
                                      </p:cBhvr>
                                      <p:to x="100000" y="95000"/>
                                    </p:animScale>
                                    <p:animScale>
                                      <p:cBhvr>
                                        <p:cTn id="43" dur="166" decel="50000">
                                          <p:stCondLst>
                                            <p:cond delay="1834"/>
                                          </p:stCondLst>
                                        </p:cTn>
                                        <p:tgtEl>
                                          <p:spTgt spid="51"/>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80">
                                          <p:stCondLst>
                                            <p:cond delay="0"/>
                                          </p:stCondLst>
                                        </p:cTn>
                                        <p:tgtEl>
                                          <p:spTgt spid="41"/>
                                        </p:tgtEl>
                                      </p:cBhvr>
                                    </p:animEffect>
                                    <p:anim calcmode="lin" valueType="num">
                                      <p:cBhvr>
                                        <p:cTn id="4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54" dur="26">
                                          <p:stCondLst>
                                            <p:cond delay="650"/>
                                          </p:stCondLst>
                                        </p:cTn>
                                        <p:tgtEl>
                                          <p:spTgt spid="41"/>
                                        </p:tgtEl>
                                      </p:cBhvr>
                                      <p:to x="100000" y="60000"/>
                                    </p:animScale>
                                    <p:animScale>
                                      <p:cBhvr>
                                        <p:cTn id="55" dur="166" decel="50000">
                                          <p:stCondLst>
                                            <p:cond delay="676"/>
                                          </p:stCondLst>
                                        </p:cTn>
                                        <p:tgtEl>
                                          <p:spTgt spid="41"/>
                                        </p:tgtEl>
                                      </p:cBhvr>
                                      <p:to x="100000" y="100000"/>
                                    </p:animScale>
                                    <p:animScale>
                                      <p:cBhvr>
                                        <p:cTn id="56" dur="26">
                                          <p:stCondLst>
                                            <p:cond delay="1312"/>
                                          </p:stCondLst>
                                        </p:cTn>
                                        <p:tgtEl>
                                          <p:spTgt spid="41"/>
                                        </p:tgtEl>
                                      </p:cBhvr>
                                      <p:to x="100000" y="80000"/>
                                    </p:animScale>
                                    <p:animScale>
                                      <p:cBhvr>
                                        <p:cTn id="57" dur="166" decel="50000">
                                          <p:stCondLst>
                                            <p:cond delay="1338"/>
                                          </p:stCondLst>
                                        </p:cTn>
                                        <p:tgtEl>
                                          <p:spTgt spid="41"/>
                                        </p:tgtEl>
                                      </p:cBhvr>
                                      <p:to x="100000" y="100000"/>
                                    </p:animScale>
                                    <p:animScale>
                                      <p:cBhvr>
                                        <p:cTn id="58" dur="26">
                                          <p:stCondLst>
                                            <p:cond delay="1642"/>
                                          </p:stCondLst>
                                        </p:cTn>
                                        <p:tgtEl>
                                          <p:spTgt spid="41"/>
                                        </p:tgtEl>
                                      </p:cBhvr>
                                      <p:to x="100000" y="90000"/>
                                    </p:animScale>
                                    <p:animScale>
                                      <p:cBhvr>
                                        <p:cTn id="59" dur="166" decel="50000">
                                          <p:stCondLst>
                                            <p:cond delay="1668"/>
                                          </p:stCondLst>
                                        </p:cTn>
                                        <p:tgtEl>
                                          <p:spTgt spid="41"/>
                                        </p:tgtEl>
                                      </p:cBhvr>
                                      <p:to x="100000" y="100000"/>
                                    </p:animScale>
                                    <p:animScale>
                                      <p:cBhvr>
                                        <p:cTn id="60" dur="26">
                                          <p:stCondLst>
                                            <p:cond delay="1808"/>
                                          </p:stCondLst>
                                        </p:cTn>
                                        <p:tgtEl>
                                          <p:spTgt spid="41"/>
                                        </p:tgtEl>
                                      </p:cBhvr>
                                      <p:to x="100000" y="95000"/>
                                    </p:animScale>
                                    <p:animScale>
                                      <p:cBhvr>
                                        <p:cTn id="61" dur="166" decel="50000">
                                          <p:stCondLst>
                                            <p:cond delay="1834"/>
                                          </p:stCondLst>
                                        </p:cTn>
                                        <p:tgtEl>
                                          <p:spTgt spid="41"/>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down)">
                                      <p:cBhvr>
                                        <p:cTn id="66" dur="580">
                                          <p:stCondLst>
                                            <p:cond delay="0"/>
                                          </p:stCondLst>
                                        </p:cTn>
                                        <p:tgtEl>
                                          <p:spTgt spid="46"/>
                                        </p:tgtEl>
                                      </p:cBhvr>
                                    </p:animEffect>
                                    <p:anim calcmode="lin" valueType="num">
                                      <p:cBhvr>
                                        <p:cTn id="67"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72" dur="26">
                                          <p:stCondLst>
                                            <p:cond delay="650"/>
                                          </p:stCondLst>
                                        </p:cTn>
                                        <p:tgtEl>
                                          <p:spTgt spid="46"/>
                                        </p:tgtEl>
                                      </p:cBhvr>
                                      <p:to x="100000" y="60000"/>
                                    </p:animScale>
                                    <p:animScale>
                                      <p:cBhvr>
                                        <p:cTn id="73" dur="166" decel="50000">
                                          <p:stCondLst>
                                            <p:cond delay="676"/>
                                          </p:stCondLst>
                                        </p:cTn>
                                        <p:tgtEl>
                                          <p:spTgt spid="46"/>
                                        </p:tgtEl>
                                      </p:cBhvr>
                                      <p:to x="100000" y="100000"/>
                                    </p:animScale>
                                    <p:animScale>
                                      <p:cBhvr>
                                        <p:cTn id="74" dur="26">
                                          <p:stCondLst>
                                            <p:cond delay="1312"/>
                                          </p:stCondLst>
                                        </p:cTn>
                                        <p:tgtEl>
                                          <p:spTgt spid="46"/>
                                        </p:tgtEl>
                                      </p:cBhvr>
                                      <p:to x="100000" y="80000"/>
                                    </p:animScale>
                                    <p:animScale>
                                      <p:cBhvr>
                                        <p:cTn id="75" dur="166" decel="50000">
                                          <p:stCondLst>
                                            <p:cond delay="1338"/>
                                          </p:stCondLst>
                                        </p:cTn>
                                        <p:tgtEl>
                                          <p:spTgt spid="46"/>
                                        </p:tgtEl>
                                      </p:cBhvr>
                                      <p:to x="100000" y="100000"/>
                                    </p:animScale>
                                    <p:animScale>
                                      <p:cBhvr>
                                        <p:cTn id="76" dur="26">
                                          <p:stCondLst>
                                            <p:cond delay="1642"/>
                                          </p:stCondLst>
                                        </p:cTn>
                                        <p:tgtEl>
                                          <p:spTgt spid="46"/>
                                        </p:tgtEl>
                                      </p:cBhvr>
                                      <p:to x="100000" y="90000"/>
                                    </p:animScale>
                                    <p:animScale>
                                      <p:cBhvr>
                                        <p:cTn id="77" dur="166" decel="50000">
                                          <p:stCondLst>
                                            <p:cond delay="1668"/>
                                          </p:stCondLst>
                                        </p:cTn>
                                        <p:tgtEl>
                                          <p:spTgt spid="46"/>
                                        </p:tgtEl>
                                      </p:cBhvr>
                                      <p:to x="100000" y="100000"/>
                                    </p:animScale>
                                    <p:animScale>
                                      <p:cBhvr>
                                        <p:cTn id="78" dur="26">
                                          <p:stCondLst>
                                            <p:cond delay="1808"/>
                                          </p:stCondLst>
                                        </p:cTn>
                                        <p:tgtEl>
                                          <p:spTgt spid="46"/>
                                        </p:tgtEl>
                                      </p:cBhvr>
                                      <p:to x="100000" y="95000"/>
                                    </p:animScale>
                                    <p:animScale>
                                      <p:cBhvr>
                                        <p:cTn id="79"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BDE838D-DCE8-41A3-B845-19EE4DE6C76F}"/>
              </a:ext>
            </a:extLst>
          </p:cNvPr>
          <p:cNvPicPr>
            <a:picLocks noChangeAspect="1"/>
          </p:cNvPicPr>
          <p:nvPr/>
        </p:nvPicPr>
        <p:blipFill>
          <a:blip r:embed="rId2"/>
          <a:stretch>
            <a:fillRect/>
          </a:stretch>
        </p:blipFill>
        <p:spPr>
          <a:xfrm>
            <a:off x="3588908" y="283535"/>
            <a:ext cx="6864691" cy="1609483"/>
          </a:xfrm>
          <a:prstGeom prst="rect">
            <a:avLst/>
          </a:prstGeom>
        </p:spPr>
      </p:pic>
      <p:sp>
        <p:nvSpPr>
          <p:cNvPr id="32" name="TextBox 31">
            <a:extLst>
              <a:ext uri="{FF2B5EF4-FFF2-40B4-BE49-F238E27FC236}">
                <a16:creationId xmlns:a16="http://schemas.microsoft.com/office/drawing/2014/main" id="{E3FA7EF8-E653-4C01-B755-58A8FA67B5FB}"/>
              </a:ext>
            </a:extLst>
          </p:cNvPr>
          <p:cNvSpPr txBox="1"/>
          <p:nvPr/>
        </p:nvSpPr>
        <p:spPr>
          <a:xfrm>
            <a:off x="923925" y="1652270"/>
            <a:ext cx="10831830" cy="4133952"/>
          </a:xfrm>
          <a:prstGeom prst="rect">
            <a:avLst/>
          </a:prstGeom>
          <a:noFill/>
        </p:spPr>
        <p:txBody>
          <a:bodyPr wrap="square" rtlCol="0">
            <a:spAutoFit/>
          </a:bodyPr>
          <a:lstStyle/>
          <a:p>
            <a:pPr algn="just">
              <a:lnSpc>
                <a:spcPct val="150000"/>
              </a:lnSpc>
            </a:pP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Từ</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a:t>
            </a:r>
            <a:r>
              <a:rPr lang="en-US" sz="3600" b="1" dirty="0">
                <a:effectLst/>
                <a:latin typeface="Cambria" panose="02040503050406030204" pitchFamily="18" charset="0"/>
                <a:ea typeface="Cambria" panose="02040503050406030204" pitchFamily="18" charset="0"/>
                <a:cs typeface="Arial-Rounded" panose="020B0500000000000000" pitchFamily="34" charset="0"/>
              </a:rPr>
              <a:t>,</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trên</a:t>
            </a:r>
            <a:r>
              <a:rPr lang="en-US" sz="3600" b="1" dirty="0">
                <a:effectLst/>
                <a:latin typeface="Cambria" panose="02040503050406030204" pitchFamily="18" charset="0"/>
                <a:ea typeface="Cambria" panose="02040503050406030204" pitchFamily="18" charset="0"/>
                <a:cs typeface="Arial-Rounded" panose="020B0500000000000000" pitchFamily="34" charset="0"/>
              </a:rPr>
              <a:t> con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đường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đất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đỏ</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chạy</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về</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làng</a:t>
            </a:r>
            <a:r>
              <a:rPr lang="en-US" sz="3600" b="1" dirty="0">
                <a:effectLst/>
                <a:latin typeface="Cambria" panose="02040503050406030204" pitchFamily="18" charset="0"/>
                <a:ea typeface="Cambria" panose="02040503050406030204" pitchFamily="18" charset="0"/>
                <a:cs typeface="Arial-Rounded" panose="020B0500000000000000" pitchFamily="34" charset="0"/>
              </a:rPr>
              <a:t>,</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tôi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đã</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trông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thấy</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bóng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núi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quê</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tôi</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thẫm</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trên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nền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trời</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mây</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trắng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p>
          <a:p>
            <a:pPr algn="just">
              <a:lnSpc>
                <a:spcPct val="150000"/>
              </a:lnSpc>
            </a:pP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Lá</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bạch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đàn</a:t>
            </a:r>
            <a:r>
              <a:rPr lang="en-US" sz="3600" b="1" dirty="0">
                <a:effectLst/>
                <a:latin typeface="Cambria" panose="02040503050406030204" pitchFamily="18" charset="0"/>
                <a:ea typeface="Cambria" panose="02040503050406030204" pitchFamily="18" charset="0"/>
                <a:cs typeface="Arial-Rounded" panose="020B0500000000000000" pitchFamily="34" charset="0"/>
              </a:rPr>
              <a:t>,</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lá</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tre</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xanh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tươi</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che</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rợp</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những</a:t>
            </a:r>
            <a:r>
              <a:rPr lang="en-US" sz="3600" b="1" dirty="0">
                <a:effectLst/>
                <a:latin typeface="Cambria" panose="02040503050406030204" pitchFamily="18" charset="0"/>
                <a:ea typeface="Cambria" panose="02040503050406030204" pitchFamily="18" charset="0"/>
                <a:cs typeface="Arial-Rounded" panose="020B0500000000000000" pitchFamily="34" charset="0"/>
              </a:rPr>
              <a:t> con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đường</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mòn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quanh</a:t>
            </a:r>
            <a:r>
              <a:rPr lang="en-US" sz="3600" b="1" dirty="0">
                <a:effectLst/>
                <a:latin typeface="Cambria" panose="02040503050406030204" pitchFamily="18" charset="0"/>
                <a:ea typeface="Cambria" panose="02040503050406030204" pitchFamily="18" charset="0"/>
                <a:cs typeface="Arial-Rounded" panose="020B0500000000000000" pitchFamily="34" charset="0"/>
              </a:rPr>
              <a:t> co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lên</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đỉnh</a:t>
            </a:r>
            <a:r>
              <a:rPr lang="en-US" sz="3600" b="1" dirty="0">
                <a:effectLst/>
                <a:latin typeface="Cambria" panose="02040503050406030204" pitchFamily="18" charset="0"/>
                <a:ea typeface="Cambria" panose="02040503050406030204" pitchFamily="18" charset="0"/>
                <a:cs typeface="Arial-Rounded" panose="020B0500000000000000" pitchFamily="34" charset="0"/>
              </a:rPr>
              <a:t> </a:t>
            </a:r>
            <a:r>
              <a:rPr lang="en-US" sz="3600" b="1" dirty="0" err="1">
                <a:effectLst/>
                <a:latin typeface="Cambria" panose="02040503050406030204" pitchFamily="18" charset="0"/>
                <a:ea typeface="Cambria" panose="02040503050406030204" pitchFamily="18" charset="0"/>
                <a:cs typeface="Arial-Rounded" panose="020B0500000000000000" pitchFamily="34" charset="0"/>
              </a:rPr>
              <a:t>núi</a:t>
            </a:r>
            <a:r>
              <a:rPr lang="en-US" sz="3600" b="1" dirty="0">
                <a:solidFill>
                  <a:srgbClr val="FF0000"/>
                </a:solidFill>
                <a:effectLst/>
                <a:latin typeface="Cambria" panose="02040503050406030204" pitchFamily="18" charset="0"/>
                <a:ea typeface="Cambria" panose="02040503050406030204" pitchFamily="18" charset="0"/>
                <a:cs typeface="Arial-Rounded" panose="020B0500000000000000" pitchFamily="34" charset="0"/>
              </a:rPr>
              <a:t>.//</a:t>
            </a:r>
          </a:p>
        </p:txBody>
      </p:sp>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barn(inVertical)">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barn(inVertical)">
                                      <p:cBhvr>
                                        <p:cTn id="1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0A405AA9-0105-44F4-B734-7242D271FF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14908" y="3505200"/>
            <a:ext cx="1674437" cy="3001920"/>
          </a:xfrm>
          <a:prstGeom prst="rect">
            <a:avLst/>
          </a:prstGeom>
        </p:spPr>
      </p:pic>
      <p:grpSp>
        <p:nvGrpSpPr>
          <p:cNvPr id="36" name="Group 35">
            <a:extLst>
              <a:ext uri="{FF2B5EF4-FFF2-40B4-BE49-F238E27FC236}">
                <a16:creationId xmlns:a16="http://schemas.microsoft.com/office/drawing/2014/main" id="{AA60165D-10A5-4B0C-B493-A5098AF5DCF9}"/>
              </a:ext>
            </a:extLst>
          </p:cNvPr>
          <p:cNvGrpSpPr/>
          <p:nvPr/>
        </p:nvGrpSpPr>
        <p:grpSpPr>
          <a:xfrm flipH="1">
            <a:off x="4608921" y="1447801"/>
            <a:ext cx="6848718" cy="4457698"/>
            <a:chOff x="5208455" y="2281247"/>
            <a:chExt cx="8050156" cy="4667779"/>
          </a:xfrm>
        </p:grpSpPr>
        <p:pic>
          <p:nvPicPr>
            <p:cNvPr id="37" name="Graphic 36">
              <a:extLst>
                <a:ext uri="{FF2B5EF4-FFF2-40B4-BE49-F238E27FC236}">
                  <a16:creationId xmlns:a16="http://schemas.microsoft.com/office/drawing/2014/main" id="{4ACEE410-F9DF-467C-A4E3-5A55755D863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rot="5400000" flipV="1">
              <a:off x="6899643" y="590059"/>
              <a:ext cx="4667779" cy="8050156"/>
            </a:xfrm>
            <a:prstGeom prst="rect">
              <a:avLst/>
            </a:prstGeom>
          </p:spPr>
        </p:pic>
        <p:sp>
          <p:nvSpPr>
            <p:cNvPr id="38" name="Speech Bubble: Rectangle with Corners Rounded 37">
              <a:extLst>
                <a:ext uri="{FF2B5EF4-FFF2-40B4-BE49-F238E27FC236}">
                  <a16:creationId xmlns:a16="http://schemas.microsoft.com/office/drawing/2014/main" id="{4BBD70EB-831E-47F4-8920-97F897A77CA5}"/>
                </a:ext>
              </a:extLst>
            </p:cNvPr>
            <p:cNvSpPr/>
            <p:nvPr/>
          </p:nvSpPr>
          <p:spPr>
            <a:xfrm>
              <a:off x="5404501" y="2743646"/>
              <a:ext cx="6735619" cy="3582195"/>
            </a:xfrm>
            <a:prstGeom prst="wedgeRoundRectCallout">
              <a:avLst>
                <a:gd name="adj1" fmla="val -47010"/>
                <a:gd name="adj2" fmla="val 20915"/>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Trong</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bài</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có</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nào</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bạn</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chưa</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hiểu</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54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nghĩa</a:t>
              </a:r>
              <a:r>
                <a:rPr kumimoji="0" lang="en-US" sz="54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a:t>
              </a:r>
            </a:p>
          </p:txBody>
        </p:sp>
      </p:grpSp>
      <p:grpSp>
        <p:nvGrpSpPr>
          <p:cNvPr id="39" name="Group 38">
            <a:extLst>
              <a:ext uri="{FF2B5EF4-FFF2-40B4-BE49-F238E27FC236}">
                <a16:creationId xmlns:a16="http://schemas.microsoft.com/office/drawing/2014/main" id="{EAF4A3A5-DAA5-47E6-A34C-0FB817EC37E6}"/>
              </a:ext>
            </a:extLst>
          </p:cNvPr>
          <p:cNvGrpSpPr/>
          <p:nvPr/>
        </p:nvGrpSpPr>
        <p:grpSpPr>
          <a:xfrm>
            <a:off x="3332818" y="76200"/>
            <a:ext cx="5526365" cy="1086132"/>
            <a:chOff x="3092880" y="0"/>
            <a:chExt cx="5699569" cy="1284494"/>
          </a:xfrm>
        </p:grpSpPr>
        <p:pic>
          <p:nvPicPr>
            <p:cNvPr id="40" name="Picture 39">
              <a:extLst>
                <a:ext uri="{FF2B5EF4-FFF2-40B4-BE49-F238E27FC236}">
                  <a16:creationId xmlns:a16="http://schemas.microsoft.com/office/drawing/2014/main" id="{EBB0D97D-EF00-429B-B10B-1A8F94916FA3}"/>
                </a:ext>
              </a:extLst>
            </p:cNvPr>
            <p:cNvPicPr>
              <a:picLocks noChangeAspect="1"/>
            </p:cNvPicPr>
            <p:nvPr/>
          </p:nvPicPr>
          <p:blipFill>
            <a:blip r:embed="rId5">
              <a:lum contrast="40000"/>
            </a:blip>
            <a:stretch>
              <a:fillRect/>
            </a:stretch>
          </p:blipFill>
          <p:spPr>
            <a:xfrm>
              <a:off x="3092880" y="0"/>
              <a:ext cx="5699569" cy="1284494"/>
            </a:xfrm>
            <a:prstGeom prst="rect">
              <a:avLst/>
            </a:prstGeom>
          </p:spPr>
        </p:pic>
        <p:sp>
          <p:nvSpPr>
            <p:cNvPr id="41" name="TextBox 40">
              <a:extLst>
                <a:ext uri="{FF2B5EF4-FFF2-40B4-BE49-F238E27FC236}">
                  <a16:creationId xmlns:a16="http://schemas.microsoft.com/office/drawing/2014/main" id="{73E741A4-965B-4E78-AD25-AEF2F7B892B7}"/>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Giải</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nghĩa</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khó</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hiểu</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217609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sX0" fmla="*/ 0 w 7144680"/>
                  <a:gd name="csY0" fmla="*/ 420709 h 2524204"/>
                  <a:gd name="csX1" fmla="*/ 420709 w 7144680"/>
                  <a:gd name="csY1" fmla="*/ 0 h 2524204"/>
                  <a:gd name="csX2" fmla="*/ 1051035 w 7144680"/>
                  <a:gd name="csY2" fmla="*/ 0 h 2524204"/>
                  <a:gd name="csX3" fmla="*/ 1555296 w 7144680"/>
                  <a:gd name="csY3" fmla="*/ 0 h 2524204"/>
                  <a:gd name="csX4" fmla="*/ 2248655 w 7144680"/>
                  <a:gd name="csY4" fmla="*/ 0 h 2524204"/>
                  <a:gd name="csX5" fmla="*/ 2942014 w 7144680"/>
                  <a:gd name="csY5" fmla="*/ 0 h 2524204"/>
                  <a:gd name="csX6" fmla="*/ 3698405 w 7144680"/>
                  <a:gd name="csY6" fmla="*/ 0 h 2524204"/>
                  <a:gd name="csX7" fmla="*/ 4391764 w 7144680"/>
                  <a:gd name="csY7" fmla="*/ 0 h 2524204"/>
                  <a:gd name="csX8" fmla="*/ 5022090 w 7144680"/>
                  <a:gd name="csY8" fmla="*/ 0 h 2524204"/>
                  <a:gd name="csX9" fmla="*/ 5526351 w 7144680"/>
                  <a:gd name="csY9" fmla="*/ 0 h 2524204"/>
                  <a:gd name="csX10" fmla="*/ 6723971 w 7144680"/>
                  <a:gd name="csY10" fmla="*/ 0 h 2524204"/>
                  <a:gd name="csX11" fmla="*/ 7144680 w 7144680"/>
                  <a:gd name="csY11" fmla="*/ 420709 h 2524204"/>
                  <a:gd name="csX12" fmla="*/ 7144680 w 7144680"/>
                  <a:gd name="csY12" fmla="*/ 947982 h 2524204"/>
                  <a:gd name="csX13" fmla="*/ 7144680 w 7144680"/>
                  <a:gd name="csY13" fmla="*/ 1475255 h 2524204"/>
                  <a:gd name="csX14" fmla="*/ 7144680 w 7144680"/>
                  <a:gd name="csY14" fmla="*/ 2103495 h 2524204"/>
                  <a:gd name="csX15" fmla="*/ 6723971 w 7144680"/>
                  <a:gd name="csY15" fmla="*/ 2524204 h 2524204"/>
                  <a:gd name="csX16" fmla="*/ 6219710 w 7144680"/>
                  <a:gd name="csY16" fmla="*/ 2524204 h 2524204"/>
                  <a:gd name="csX17" fmla="*/ 5778482 w 7144680"/>
                  <a:gd name="csY17" fmla="*/ 2524204 h 2524204"/>
                  <a:gd name="csX18" fmla="*/ 5211188 w 7144680"/>
                  <a:gd name="csY18" fmla="*/ 2524204 h 2524204"/>
                  <a:gd name="csX19" fmla="*/ 4643895 w 7144680"/>
                  <a:gd name="csY19" fmla="*/ 2524204 h 2524204"/>
                  <a:gd name="csX20" fmla="*/ 3887503 w 7144680"/>
                  <a:gd name="csY20" fmla="*/ 2524204 h 2524204"/>
                  <a:gd name="csX21" fmla="*/ 3257177 w 7144680"/>
                  <a:gd name="csY21" fmla="*/ 2524204 h 2524204"/>
                  <a:gd name="csX22" fmla="*/ 2500785 w 7144680"/>
                  <a:gd name="csY22" fmla="*/ 2524204 h 2524204"/>
                  <a:gd name="csX23" fmla="*/ 1744394 w 7144680"/>
                  <a:gd name="csY23" fmla="*/ 2524204 h 2524204"/>
                  <a:gd name="csX24" fmla="*/ 1051035 w 7144680"/>
                  <a:gd name="csY24" fmla="*/ 2524204 h 2524204"/>
                  <a:gd name="csX25" fmla="*/ 420709 w 7144680"/>
                  <a:gd name="csY25" fmla="*/ 2524204 h 2524204"/>
                  <a:gd name="csX26" fmla="*/ 0 w 7144680"/>
                  <a:gd name="csY26" fmla="*/ 2103495 h 2524204"/>
                  <a:gd name="csX27" fmla="*/ 0 w 7144680"/>
                  <a:gd name="csY27" fmla="*/ 1542566 h 2524204"/>
                  <a:gd name="csX28" fmla="*/ 0 w 7144680"/>
                  <a:gd name="csY28" fmla="*/ 981638 h 2524204"/>
                  <a:gd name="csX29" fmla="*/ 0 w 7144680"/>
                  <a:gd name="csY29" fmla="*/ 420709 h 25242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rười</a:t>
              </a:r>
              <a:r>
                <a:rPr kumimoji="0" lang="en-US" sz="6600" b="1"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6600" b="1"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rượi</a:t>
              </a:r>
              <a:endParaRPr kumimoji="0" lang="en-US" sz="6600" b="1"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778615" y="3924662"/>
            <a:ext cx="10532116" cy="1477328"/>
          </a:xfrm>
          <a:prstGeom prst="rect">
            <a:avLst/>
          </a:prstGeom>
          <a:noFill/>
        </p:spPr>
        <p:txBody>
          <a:bodyPr wrap="square" lIns="0" tIns="0" rIns="0" bIns="0" rtlCol="0">
            <a:spAutoFit/>
          </a:bodyPr>
          <a:lstStyle/>
          <a:p>
            <a:pPr lvl="0" algn="just">
              <a:defRPr/>
            </a:pP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Màu</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xanh</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cây</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lá</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trải</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rộng</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gợi</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cảm</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giác</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dịu</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mát</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dễ</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dirty="0" err="1">
                <a:solidFill>
                  <a:prstClr val="black"/>
                </a:solidFill>
                <a:latin typeface="Cambria" panose="02040503050406030204" pitchFamily="18" charset="0"/>
                <a:ea typeface="Cambria" panose="02040503050406030204" pitchFamily="18" charset="0"/>
                <a:cs typeface="Arial-Rounded" panose="020B0500000000000000" pitchFamily="34" charset="0"/>
              </a:rPr>
              <a:t>chịu</a:t>
            </a:r>
            <a:r>
              <a:rPr lang="en-US"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6">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6736933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896393A-6805-5A33-212E-C6902867DA71}"/>
              </a:ext>
            </a:extLst>
          </p:cNvPr>
          <p:cNvGrpSpPr/>
          <p:nvPr/>
        </p:nvGrpSpPr>
        <p:grpSpPr>
          <a:xfrm>
            <a:off x="498914" y="986506"/>
            <a:ext cx="11235886" cy="5413015"/>
            <a:chOff x="-1101479" y="2562935"/>
            <a:chExt cx="7144680" cy="3831962"/>
          </a:xfrm>
        </p:grpSpPr>
        <p:grpSp>
          <p:nvGrpSpPr>
            <p:cNvPr id="28" name="Group 27">
              <a:extLst>
                <a:ext uri="{FF2B5EF4-FFF2-40B4-BE49-F238E27FC236}">
                  <a16:creationId xmlns:a16="http://schemas.microsoft.com/office/drawing/2014/main" id="{01BB555C-6E28-1300-996E-73FF3FCEE0D2}"/>
                </a:ext>
              </a:extLst>
            </p:cNvPr>
            <p:cNvGrpSpPr/>
            <p:nvPr/>
          </p:nvGrpSpPr>
          <p:grpSpPr>
            <a:xfrm>
              <a:off x="-1101479" y="2562935"/>
              <a:ext cx="7144680" cy="3831962"/>
              <a:chOff x="-1101479" y="2562935"/>
              <a:chExt cx="7144680" cy="3831962"/>
            </a:xfrm>
          </p:grpSpPr>
          <p:sp>
            <p:nvSpPr>
              <p:cNvPr id="30" name="Rectangle: Rounded Corners 29">
                <a:extLst>
                  <a:ext uri="{FF2B5EF4-FFF2-40B4-BE49-F238E27FC236}">
                    <a16:creationId xmlns:a16="http://schemas.microsoft.com/office/drawing/2014/main" id="{0273CDA4-5C19-72BD-6E08-9F902BD1769E}"/>
                  </a:ext>
                </a:extLst>
              </p:cNvPr>
              <p:cNvSpPr/>
              <p:nvPr/>
            </p:nvSpPr>
            <p:spPr>
              <a:xfrm>
                <a:off x="-1101479" y="3870693"/>
                <a:ext cx="7144680" cy="2524204"/>
              </a:xfrm>
              <a:custGeom>
                <a:avLst/>
                <a:gdLst>
                  <a:gd name="csX0" fmla="*/ 0 w 7144680"/>
                  <a:gd name="csY0" fmla="*/ 420709 h 2524204"/>
                  <a:gd name="csX1" fmla="*/ 420709 w 7144680"/>
                  <a:gd name="csY1" fmla="*/ 0 h 2524204"/>
                  <a:gd name="csX2" fmla="*/ 1051035 w 7144680"/>
                  <a:gd name="csY2" fmla="*/ 0 h 2524204"/>
                  <a:gd name="csX3" fmla="*/ 1555296 w 7144680"/>
                  <a:gd name="csY3" fmla="*/ 0 h 2524204"/>
                  <a:gd name="csX4" fmla="*/ 2248655 w 7144680"/>
                  <a:gd name="csY4" fmla="*/ 0 h 2524204"/>
                  <a:gd name="csX5" fmla="*/ 2942014 w 7144680"/>
                  <a:gd name="csY5" fmla="*/ 0 h 2524204"/>
                  <a:gd name="csX6" fmla="*/ 3698405 w 7144680"/>
                  <a:gd name="csY6" fmla="*/ 0 h 2524204"/>
                  <a:gd name="csX7" fmla="*/ 4391764 w 7144680"/>
                  <a:gd name="csY7" fmla="*/ 0 h 2524204"/>
                  <a:gd name="csX8" fmla="*/ 5022090 w 7144680"/>
                  <a:gd name="csY8" fmla="*/ 0 h 2524204"/>
                  <a:gd name="csX9" fmla="*/ 5526351 w 7144680"/>
                  <a:gd name="csY9" fmla="*/ 0 h 2524204"/>
                  <a:gd name="csX10" fmla="*/ 6723971 w 7144680"/>
                  <a:gd name="csY10" fmla="*/ 0 h 2524204"/>
                  <a:gd name="csX11" fmla="*/ 7144680 w 7144680"/>
                  <a:gd name="csY11" fmla="*/ 420709 h 2524204"/>
                  <a:gd name="csX12" fmla="*/ 7144680 w 7144680"/>
                  <a:gd name="csY12" fmla="*/ 947982 h 2524204"/>
                  <a:gd name="csX13" fmla="*/ 7144680 w 7144680"/>
                  <a:gd name="csY13" fmla="*/ 1475255 h 2524204"/>
                  <a:gd name="csX14" fmla="*/ 7144680 w 7144680"/>
                  <a:gd name="csY14" fmla="*/ 2103495 h 2524204"/>
                  <a:gd name="csX15" fmla="*/ 6723971 w 7144680"/>
                  <a:gd name="csY15" fmla="*/ 2524204 h 2524204"/>
                  <a:gd name="csX16" fmla="*/ 6219710 w 7144680"/>
                  <a:gd name="csY16" fmla="*/ 2524204 h 2524204"/>
                  <a:gd name="csX17" fmla="*/ 5778482 w 7144680"/>
                  <a:gd name="csY17" fmla="*/ 2524204 h 2524204"/>
                  <a:gd name="csX18" fmla="*/ 5211188 w 7144680"/>
                  <a:gd name="csY18" fmla="*/ 2524204 h 2524204"/>
                  <a:gd name="csX19" fmla="*/ 4643895 w 7144680"/>
                  <a:gd name="csY19" fmla="*/ 2524204 h 2524204"/>
                  <a:gd name="csX20" fmla="*/ 3887503 w 7144680"/>
                  <a:gd name="csY20" fmla="*/ 2524204 h 2524204"/>
                  <a:gd name="csX21" fmla="*/ 3257177 w 7144680"/>
                  <a:gd name="csY21" fmla="*/ 2524204 h 2524204"/>
                  <a:gd name="csX22" fmla="*/ 2500785 w 7144680"/>
                  <a:gd name="csY22" fmla="*/ 2524204 h 2524204"/>
                  <a:gd name="csX23" fmla="*/ 1744394 w 7144680"/>
                  <a:gd name="csY23" fmla="*/ 2524204 h 2524204"/>
                  <a:gd name="csX24" fmla="*/ 1051035 w 7144680"/>
                  <a:gd name="csY24" fmla="*/ 2524204 h 2524204"/>
                  <a:gd name="csX25" fmla="*/ 420709 w 7144680"/>
                  <a:gd name="csY25" fmla="*/ 2524204 h 2524204"/>
                  <a:gd name="csX26" fmla="*/ 0 w 7144680"/>
                  <a:gd name="csY26" fmla="*/ 2103495 h 2524204"/>
                  <a:gd name="csX27" fmla="*/ 0 w 7144680"/>
                  <a:gd name="csY27" fmla="*/ 1542566 h 2524204"/>
                  <a:gd name="csX28" fmla="*/ 0 w 7144680"/>
                  <a:gd name="csY28" fmla="*/ 981638 h 2524204"/>
                  <a:gd name="csX29" fmla="*/ 0 w 7144680"/>
                  <a:gd name="csY29" fmla="*/ 420709 h 252420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144680" h="2524204" fill="none" extrusionOk="0">
                    <a:moveTo>
                      <a:pt x="0" y="420709"/>
                    </a:moveTo>
                    <a:cubicBezTo>
                      <a:pt x="-17578" y="199844"/>
                      <a:pt x="195783" y="999"/>
                      <a:pt x="420709" y="0"/>
                    </a:cubicBezTo>
                    <a:cubicBezTo>
                      <a:pt x="603056" y="7828"/>
                      <a:pt x="817907" y="-4035"/>
                      <a:pt x="1051035" y="0"/>
                    </a:cubicBezTo>
                    <a:cubicBezTo>
                      <a:pt x="1284163" y="4035"/>
                      <a:pt x="1347240" y="1730"/>
                      <a:pt x="1555296" y="0"/>
                    </a:cubicBezTo>
                    <a:cubicBezTo>
                      <a:pt x="1763352" y="-1730"/>
                      <a:pt x="1996559" y="-1118"/>
                      <a:pt x="2248655" y="0"/>
                    </a:cubicBezTo>
                    <a:cubicBezTo>
                      <a:pt x="2500751" y="1118"/>
                      <a:pt x="2772203" y="-16318"/>
                      <a:pt x="2942014" y="0"/>
                    </a:cubicBezTo>
                    <a:cubicBezTo>
                      <a:pt x="3111825" y="16318"/>
                      <a:pt x="3361090" y="2591"/>
                      <a:pt x="3698405" y="0"/>
                    </a:cubicBezTo>
                    <a:cubicBezTo>
                      <a:pt x="4035720" y="-2591"/>
                      <a:pt x="4219838" y="954"/>
                      <a:pt x="4391764" y="0"/>
                    </a:cubicBezTo>
                    <a:cubicBezTo>
                      <a:pt x="4563690" y="-954"/>
                      <a:pt x="4810894" y="28999"/>
                      <a:pt x="5022090" y="0"/>
                    </a:cubicBezTo>
                    <a:cubicBezTo>
                      <a:pt x="5233286" y="-28999"/>
                      <a:pt x="5319510" y="17569"/>
                      <a:pt x="5526351" y="0"/>
                    </a:cubicBezTo>
                    <a:cubicBezTo>
                      <a:pt x="5733192" y="-17569"/>
                      <a:pt x="6165892" y="-51614"/>
                      <a:pt x="6723971" y="0"/>
                    </a:cubicBezTo>
                    <a:cubicBezTo>
                      <a:pt x="6943425" y="5795"/>
                      <a:pt x="7179063" y="153503"/>
                      <a:pt x="7144680" y="420709"/>
                    </a:cubicBezTo>
                    <a:cubicBezTo>
                      <a:pt x="7157061" y="551694"/>
                      <a:pt x="7130527" y="809083"/>
                      <a:pt x="7144680" y="947982"/>
                    </a:cubicBezTo>
                    <a:cubicBezTo>
                      <a:pt x="7158833" y="1086881"/>
                      <a:pt x="7156164" y="1320884"/>
                      <a:pt x="7144680" y="1475255"/>
                    </a:cubicBezTo>
                    <a:cubicBezTo>
                      <a:pt x="7133196" y="1629626"/>
                      <a:pt x="7119683" y="1932573"/>
                      <a:pt x="7144680" y="2103495"/>
                    </a:cubicBezTo>
                    <a:cubicBezTo>
                      <a:pt x="7156093" y="2391701"/>
                      <a:pt x="6969679" y="2542010"/>
                      <a:pt x="6723971" y="2524204"/>
                    </a:cubicBezTo>
                    <a:cubicBezTo>
                      <a:pt x="6514093" y="2519676"/>
                      <a:pt x="6385289" y="2501190"/>
                      <a:pt x="6219710" y="2524204"/>
                    </a:cubicBezTo>
                    <a:cubicBezTo>
                      <a:pt x="6054131" y="2547218"/>
                      <a:pt x="5956786" y="2544033"/>
                      <a:pt x="5778482" y="2524204"/>
                    </a:cubicBezTo>
                    <a:cubicBezTo>
                      <a:pt x="5600178" y="2504375"/>
                      <a:pt x="5381145" y="2523838"/>
                      <a:pt x="5211188" y="2524204"/>
                    </a:cubicBezTo>
                    <a:cubicBezTo>
                      <a:pt x="5041231" y="2524570"/>
                      <a:pt x="4877953" y="2547968"/>
                      <a:pt x="4643895" y="2524204"/>
                    </a:cubicBezTo>
                    <a:cubicBezTo>
                      <a:pt x="4409837" y="2500440"/>
                      <a:pt x="4178389" y="2526399"/>
                      <a:pt x="3887503" y="2524204"/>
                    </a:cubicBezTo>
                    <a:cubicBezTo>
                      <a:pt x="3596617" y="2522009"/>
                      <a:pt x="3542878" y="2509248"/>
                      <a:pt x="3257177" y="2524204"/>
                    </a:cubicBezTo>
                    <a:cubicBezTo>
                      <a:pt x="2971476" y="2539160"/>
                      <a:pt x="2766875" y="2492887"/>
                      <a:pt x="2500785" y="2524204"/>
                    </a:cubicBezTo>
                    <a:cubicBezTo>
                      <a:pt x="2234695" y="2555521"/>
                      <a:pt x="2120413" y="2541270"/>
                      <a:pt x="1744394" y="2524204"/>
                    </a:cubicBezTo>
                    <a:cubicBezTo>
                      <a:pt x="1368375" y="2507138"/>
                      <a:pt x="1290310" y="2497405"/>
                      <a:pt x="1051035" y="2524204"/>
                    </a:cubicBezTo>
                    <a:cubicBezTo>
                      <a:pt x="811760" y="2551003"/>
                      <a:pt x="575434" y="2501750"/>
                      <a:pt x="420709" y="2524204"/>
                    </a:cubicBezTo>
                    <a:cubicBezTo>
                      <a:pt x="242545" y="2516745"/>
                      <a:pt x="4582" y="2359471"/>
                      <a:pt x="0" y="2103495"/>
                    </a:cubicBezTo>
                    <a:cubicBezTo>
                      <a:pt x="-21923" y="1905562"/>
                      <a:pt x="-1832" y="1741202"/>
                      <a:pt x="0" y="1542566"/>
                    </a:cubicBezTo>
                    <a:cubicBezTo>
                      <a:pt x="1832" y="1343930"/>
                      <a:pt x="13977" y="1153011"/>
                      <a:pt x="0" y="981638"/>
                    </a:cubicBezTo>
                    <a:cubicBezTo>
                      <a:pt x="-13977" y="810265"/>
                      <a:pt x="26582" y="676374"/>
                      <a:pt x="0" y="420709"/>
                    </a:cubicBezTo>
                    <a:close/>
                  </a:path>
                  <a:path w="7144680" h="2524204" stroke="0" extrusionOk="0">
                    <a:moveTo>
                      <a:pt x="0" y="420709"/>
                    </a:moveTo>
                    <a:cubicBezTo>
                      <a:pt x="-9088" y="134401"/>
                      <a:pt x="160951" y="15017"/>
                      <a:pt x="420709" y="0"/>
                    </a:cubicBezTo>
                    <a:cubicBezTo>
                      <a:pt x="624437" y="17818"/>
                      <a:pt x="869942" y="-594"/>
                      <a:pt x="1051035" y="0"/>
                    </a:cubicBezTo>
                    <a:cubicBezTo>
                      <a:pt x="1232128" y="594"/>
                      <a:pt x="1321816" y="22827"/>
                      <a:pt x="1555296" y="0"/>
                    </a:cubicBezTo>
                    <a:cubicBezTo>
                      <a:pt x="1788776" y="-22827"/>
                      <a:pt x="1821249" y="-7857"/>
                      <a:pt x="1996525" y="0"/>
                    </a:cubicBezTo>
                    <a:cubicBezTo>
                      <a:pt x="2171801" y="7857"/>
                      <a:pt x="2461797" y="2023"/>
                      <a:pt x="2689883" y="0"/>
                    </a:cubicBezTo>
                    <a:cubicBezTo>
                      <a:pt x="2917969" y="-2023"/>
                      <a:pt x="3100147" y="14732"/>
                      <a:pt x="3383242" y="0"/>
                    </a:cubicBezTo>
                    <a:cubicBezTo>
                      <a:pt x="3666337" y="-14732"/>
                      <a:pt x="3801327" y="-21144"/>
                      <a:pt x="4013568" y="0"/>
                    </a:cubicBezTo>
                    <a:cubicBezTo>
                      <a:pt x="4225809" y="21144"/>
                      <a:pt x="4452146" y="-3028"/>
                      <a:pt x="4580862" y="0"/>
                    </a:cubicBezTo>
                    <a:cubicBezTo>
                      <a:pt x="4709578" y="3028"/>
                      <a:pt x="5019175" y="-2894"/>
                      <a:pt x="5148155" y="0"/>
                    </a:cubicBezTo>
                    <a:cubicBezTo>
                      <a:pt x="5277135" y="2894"/>
                      <a:pt x="5494508" y="-7741"/>
                      <a:pt x="5589384" y="0"/>
                    </a:cubicBezTo>
                    <a:cubicBezTo>
                      <a:pt x="5684260" y="7741"/>
                      <a:pt x="6311598" y="10781"/>
                      <a:pt x="6723971" y="0"/>
                    </a:cubicBezTo>
                    <a:cubicBezTo>
                      <a:pt x="6980128" y="-20347"/>
                      <a:pt x="7138616" y="198489"/>
                      <a:pt x="7144680" y="420709"/>
                    </a:cubicBezTo>
                    <a:cubicBezTo>
                      <a:pt x="7122957" y="679038"/>
                      <a:pt x="7167316" y="841643"/>
                      <a:pt x="7144680" y="947982"/>
                    </a:cubicBezTo>
                    <a:cubicBezTo>
                      <a:pt x="7122044" y="1054321"/>
                      <a:pt x="7123567" y="1249949"/>
                      <a:pt x="7144680" y="1542566"/>
                    </a:cubicBezTo>
                    <a:cubicBezTo>
                      <a:pt x="7165793" y="1835183"/>
                      <a:pt x="7119212" y="1840395"/>
                      <a:pt x="7144680" y="2103495"/>
                    </a:cubicBezTo>
                    <a:cubicBezTo>
                      <a:pt x="7129323" y="2305447"/>
                      <a:pt x="6954320" y="2534982"/>
                      <a:pt x="6723971" y="2524204"/>
                    </a:cubicBezTo>
                    <a:cubicBezTo>
                      <a:pt x="6472061" y="2525830"/>
                      <a:pt x="6267213" y="2513025"/>
                      <a:pt x="6030612" y="2524204"/>
                    </a:cubicBezTo>
                    <a:cubicBezTo>
                      <a:pt x="5794011" y="2535383"/>
                      <a:pt x="5581688" y="2501687"/>
                      <a:pt x="5463319" y="2524204"/>
                    </a:cubicBezTo>
                    <a:cubicBezTo>
                      <a:pt x="5344950" y="2546721"/>
                      <a:pt x="5118320" y="2530004"/>
                      <a:pt x="5022090" y="2524204"/>
                    </a:cubicBezTo>
                    <a:cubicBezTo>
                      <a:pt x="4925860" y="2518404"/>
                      <a:pt x="4552965" y="2550387"/>
                      <a:pt x="4391764" y="2524204"/>
                    </a:cubicBezTo>
                    <a:cubicBezTo>
                      <a:pt x="4230563" y="2498021"/>
                      <a:pt x="4071745" y="2513954"/>
                      <a:pt x="3950536" y="2524204"/>
                    </a:cubicBezTo>
                    <a:cubicBezTo>
                      <a:pt x="3829327" y="2534454"/>
                      <a:pt x="3369210" y="2499055"/>
                      <a:pt x="3194144" y="2524204"/>
                    </a:cubicBezTo>
                    <a:cubicBezTo>
                      <a:pt x="3019078" y="2549353"/>
                      <a:pt x="2895602" y="2511740"/>
                      <a:pt x="2626851" y="2524204"/>
                    </a:cubicBezTo>
                    <a:cubicBezTo>
                      <a:pt x="2358100" y="2536668"/>
                      <a:pt x="2238132" y="2561134"/>
                      <a:pt x="1870459" y="2524204"/>
                    </a:cubicBezTo>
                    <a:cubicBezTo>
                      <a:pt x="1502786" y="2487274"/>
                      <a:pt x="1588443" y="2527842"/>
                      <a:pt x="1429231" y="2524204"/>
                    </a:cubicBezTo>
                    <a:cubicBezTo>
                      <a:pt x="1270019" y="2520566"/>
                      <a:pt x="1206672" y="2507509"/>
                      <a:pt x="988003" y="2524204"/>
                    </a:cubicBezTo>
                    <a:cubicBezTo>
                      <a:pt x="769334" y="2540899"/>
                      <a:pt x="691416" y="2545107"/>
                      <a:pt x="420709" y="2524204"/>
                    </a:cubicBezTo>
                    <a:cubicBezTo>
                      <a:pt x="211594" y="2560339"/>
                      <a:pt x="55713" y="2341994"/>
                      <a:pt x="0" y="2103495"/>
                    </a:cubicBezTo>
                    <a:cubicBezTo>
                      <a:pt x="-23759" y="1934236"/>
                      <a:pt x="-16890" y="1809373"/>
                      <a:pt x="0" y="1576222"/>
                    </a:cubicBezTo>
                    <a:cubicBezTo>
                      <a:pt x="16890" y="1343071"/>
                      <a:pt x="-17714" y="1259831"/>
                      <a:pt x="0" y="1048949"/>
                    </a:cubicBezTo>
                    <a:cubicBezTo>
                      <a:pt x="17714" y="838067"/>
                      <a:pt x="21334" y="673518"/>
                      <a:pt x="0" y="420709"/>
                    </a:cubicBezTo>
                    <a:close/>
                  </a:path>
                </a:pathLst>
              </a:custGeom>
              <a:ln w="28575">
                <a:solidFill>
                  <a:srgbClr val="FFC000"/>
                </a:solidFill>
                <a:extLst>
                  <a:ext uri="{C807C97D-BFC1-408E-A445-0C87EB9F89A2}">
                    <ask:lineSketchStyleProps xmlns:ask="http://schemas.microsoft.com/office/drawing/2018/sketchyshapes" sd="1356001973">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31" name="Graphic 30">
                <a:extLst>
                  <a:ext uri="{FF2B5EF4-FFF2-40B4-BE49-F238E27FC236}">
                    <a16:creationId xmlns:a16="http://schemas.microsoft.com/office/drawing/2014/main" id="{A5916EFE-08D7-E8D2-8109-D5FD679F289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0700" y="2562935"/>
                <a:ext cx="2693797" cy="1801994"/>
              </a:xfrm>
              <a:prstGeom prst="rect">
                <a:avLst/>
              </a:prstGeom>
            </p:spPr>
          </p:pic>
        </p:grpSp>
        <p:sp>
          <p:nvSpPr>
            <p:cNvPr id="29" name="TextBox 28">
              <a:extLst>
                <a:ext uri="{FF2B5EF4-FFF2-40B4-BE49-F238E27FC236}">
                  <a16:creationId xmlns:a16="http://schemas.microsoft.com/office/drawing/2014/main" id="{8A7988B3-42B1-1A49-D814-A9957013CD7E}"/>
                </a:ext>
              </a:extLst>
            </p:cNvPr>
            <p:cNvSpPr txBox="1"/>
            <p:nvPr/>
          </p:nvSpPr>
          <p:spPr>
            <a:xfrm>
              <a:off x="990600" y="3463932"/>
              <a:ext cx="2933997" cy="71900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rPr>
                <a:t>Khe</a:t>
              </a:r>
              <a:endParaRPr kumimoji="0" lang="en-US" sz="6600" b="1" i="0" u="none" strike="noStrike" kern="1200" cap="none" spc="0" normalizeH="0" baseline="0" noProof="0" dirty="0">
                <a:ln>
                  <a:noFill/>
                </a:ln>
                <a:solidFill>
                  <a:srgbClr val="F14124"/>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32" name="TextBox 31">
            <a:extLst>
              <a:ext uri="{FF2B5EF4-FFF2-40B4-BE49-F238E27FC236}">
                <a16:creationId xmlns:a16="http://schemas.microsoft.com/office/drawing/2014/main" id="{3BFBCE78-A793-3E24-F430-7E5B604BA9D0}"/>
              </a:ext>
            </a:extLst>
          </p:cNvPr>
          <p:cNvSpPr txBox="1"/>
          <p:nvPr/>
        </p:nvSpPr>
        <p:spPr>
          <a:xfrm>
            <a:off x="622498" y="3801998"/>
            <a:ext cx="10532116" cy="738664"/>
          </a:xfrm>
          <a:prstGeom prst="rect">
            <a:avLst/>
          </a:prstGeom>
          <a:noFill/>
        </p:spPr>
        <p:txBody>
          <a:bodyPr wrap="square" lIns="0" tIns="0" rIns="0" bIns="0" rtlCol="0">
            <a:spAutoFit/>
          </a:bodyPr>
          <a:lstStyle/>
          <a:p>
            <a:pPr lvl="0" algn="ctr">
              <a:defRPr/>
            </a:pPr>
            <a:r>
              <a:rPr lang="vi-VN" sz="4800" dirty="0">
                <a:solidFill>
                  <a:prstClr val="black"/>
                </a:solidFill>
                <a:latin typeface="Cambria" panose="02040503050406030204" pitchFamily="18" charset="0"/>
                <a:ea typeface="Cambria" panose="02040503050406030204" pitchFamily="18" charset="0"/>
                <a:cs typeface="Arial-Rounded" panose="020B0500000000000000" pitchFamily="34" charset="0"/>
              </a:rPr>
              <a:t>khoang hở dài và hẹp giữa hai vách núi.</a:t>
            </a:r>
          </a:p>
        </p:txBody>
      </p:sp>
      <p:pic>
        <p:nvPicPr>
          <p:cNvPr id="26" name="Picture 2" descr="Openclipart - Clipping Culture | Crypto currencies, Star illustration, Free  clip art">
            <a:extLst>
              <a:ext uri="{FF2B5EF4-FFF2-40B4-BE49-F238E27FC236}">
                <a16:creationId xmlns:a16="http://schemas.microsoft.com/office/drawing/2014/main" id="{80CB562A-191E-8993-1A26-6CA1198B9F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43203" y="6219054"/>
            <a:ext cx="599660" cy="57567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234F80C-1A05-C12F-C9B5-7B2EA1AA3E36}"/>
              </a:ext>
            </a:extLst>
          </p:cNvPr>
          <p:cNvGrpSpPr/>
          <p:nvPr/>
        </p:nvGrpSpPr>
        <p:grpSpPr>
          <a:xfrm>
            <a:off x="3332818" y="76200"/>
            <a:ext cx="5526365" cy="1086132"/>
            <a:chOff x="3092880" y="0"/>
            <a:chExt cx="5699569" cy="1284494"/>
          </a:xfrm>
        </p:grpSpPr>
        <p:pic>
          <p:nvPicPr>
            <p:cNvPr id="18" name="Picture 17">
              <a:extLst>
                <a:ext uri="{FF2B5EF4-FFF2-40B4-BE49-F238E27FC236}">
                  <a16:creationId xmlns:a16="http://schemas.microsoft.com/office/drawing/2014/main" id="{61536EC6-3D52-F1FF-3CBA-DE2147A64B87}"/>
                </a:ext>
              </a:extLst>
            </p:cNvPr>
            <p:cNvPicPr>
              <a:picLocks noChangeAspect="1"/>
            </p:cNvPicPr>
            <p:nvPr/>
          </p:nvPicPr>
          <p:blipFill>
            <a:blip r:embed="rId6">
              <a:lum contrast="40000"/>
            </a:blip>
            <a:stretch>
              <a:fillRect/>
            </a:stretch>
          </p:blipFill>
          <p:spPr>
            <a:xfrm>
              <a:off x="3092880" y="0"/>
              <a:ext cx="5699569" cy="1284494"/>
            </a:xfrm>
            <a:prstGeom prst="rect">
              <a:avLst/>
            </a:prstGeom>
          </p:spPr>
        </p:pic>
        <p:sp>
          <p:nvSpPr>
            <p:cNvPr id="19" name="TextBox 18">
              <a:extLst>
                <a:ext uri="{FF2B5EF4-FFF2-40B4-BE49-F238E27FC236}">
                  <a16:creationId xmlns:a16="http://schemas.microsoft.com/office/drawing/2014/main" id="{18B3E458-BC8F-32D0-B3BC-29069D9EE1DD}"/>
                </a:ext>
              </a:extLst>
            </p:cNvPr>
            <p:cNvSpPr txBox="1"/>
            <p:nvPr/>
          </p:nvSpPr>
          <p:spPr>
            <a:xfrm>
              <a:off x="3769186" y="376132"/>
              <a:ext cx="4346954" cy="58237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Giải nghĩa từ khó hiểu</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extLst>
      <p:ext uri="{BB962C8B-B14F-4D97-AF65-F5344CB8AC3E}">
        <p14:creationId xmlns:p14="http://schemas.microsoft.com/office/powerpoint/2010/main" val="1389033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959"/>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TIMING" val="|2.2"/>
</p:tagLst>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2_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1206</Words>
  <Application>Microsoft Office PowerPoint</Application>
  <PresentationFormat>Widescreen</PresentationFormat>
  <Paragraphs>66</Paragraphs>
  <Slides>17</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等线</vt:lpstr>
      <vt:lpstr>#9Slide02 Noi dung dai</vt:lpstr>
      <vt:lpstr>#9Slide02 Tieu de dai</vt:lpstr>
      <vt:lpstr>Arial</vt:lpstr>
      <vt:lpstr>Calibri</vt:lpstr>
      <vt:lpstr>Calibri Light</vt:lpstr>
      <vt:lpstr>Cambria</vt:lpstr>
      <vt:lpstr>HP001 4 hàng</vt:lpstr>
      <vt:lpstr>Lobster</vt:lpstr>
      <vt:lpstr>Sitka Display</vt:lpstr>
      <vt:lpstr>庞门正道标题体</vt:lpstr>
      <vt:lpstr>千图网海量PPT模板www.58pic.com​​</vt:lpstr>
      <vt:lpstr>1_Office Theme</vt:lpstr>
      <vt:lpstr>2_Office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MAY TINH VINH KHANG</cp:lastModifiedBy>
  <cp:revision>73</cp:revision>
  <dcterms:created xsi:type="dcterms:W3CDTF">2023-01-08T03:18:45Z</dcterms:created>
  <dcterms:modified xsi:type="dcterms:W3CDTF">2026-04-13T09:32:17Z</dcterms:modified>
</cp:coreProperties>
</file>